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5" r:id="rId3"/>
    <p:sldId id="266" r:id="rId4"/>
    <p:sldId id="268" r:id="rId5"/>
    <p:sldId id="273" r:id="rId6"/>
    <p:sldId id="264" r:id="rId7"/>
    <p:sldId id="274" r:id="rId8"/>
    <p:sldId id="275" r:id="rId9"/>
    <p:sldId id="258" r:id="rId10"/>
    <p:sldId id="259" r:id="rId11"/>
    <p:sldId id="260" r:id="rId12"/>
    <p:sldId id="261" r:id="rId13"/>
    <p:sldId id="269" r:id="rId14"/>
    <p:sldId id="262" r:id="rId15"/>
    <p:sldId id="270" r:id="rId16"/>
    <p:sldId id="263" r:id="rId17"/>
    <p:sldId id="267" r:id="rId18"/>
    <p:sldId id="271" r:id="rId19"/>
    <p:sldId id="276"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q8+cZRD+I8CX9KzGX0YAw==" hashData="dtrvDfqK9BkitsEqCCp6mUZ6rNxbcAWRX9AQdy40uw46Qjlt8KFpfsbx7FvYFrnK3Abap/C1nlpi1n7NnlGMA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5"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072975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822527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919000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5CB6DDC-5AD9-49A7-8669-40B80081057B}" type="datetimeFigureOut">
              <a:rPr lang="fr-FR" smtClean="0"/>
              <a:t>19/02/2024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32071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5CB6DDC-5AD9-49A7-8669-40B80081057B}" type="datetimeFigureOut">
              <a:rPr lang="fr-FR" smtClean="0"/>
              <a:t>19/02/2024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3647455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5CB6DDC-5AD9-49A7-8669-40B80081057B}" type="datetimeFigureOut">
              <a:rPr lang="fr-FR" smtClean="0"/>
              <a:t>19/02/2024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871071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CB6DDC-5AD9-49A7-8669-40B80081057B}" type="datetimeFigureOut">
              <a:rPr lang="fr-FR" smtClean="0"/>
              <a:t>19/02/2024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42664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5CB6DDC-5AD9-49A7-8669-40B80081057B}" type="datetimeFigureOut">
              <a:rPr lang="fr-FR" smtClean="0"/>
              <a:t>19/02/2024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2435177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5CB6DDC-5AD9-49A7-8669-40B80081057B}" type="datetimeFigureOut">
              <a:rPr lang="fr-FR" smtClean="0"/>
              <a:t>19/02/2024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94708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1992924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384CB29-5AED-4605-A7BA-CFE19F030466}" type="slidenum">
              <a:rPr lang="fr-FR" smtClean="0"/>
              <a:t>‹N°›</a:t>
            </a:fld>
            <a:endParaRPr lang="fr-FR"/>
          </a:p>
        </p:txBody>
      </p:sp>
    </p:spTree>
    <p:extLst>
      <p:ext uri="{BB962C8B-B14F-4D97-AF65-F5344CB8AC3E}">
        <p14:creationId xmlns:p14="http://schemas.microsoft.com/office/powerpoint/2010/main" val="35752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CB6DDC-5AD9-49A7-8669-40B80081057B}" type="datetimeFigureOut">
              <a:rPr lang="fr-FR" smtClean="0"/>
              <a:t>19/02/2024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84CB29-5AED-4605-A7BA-CFE19F030466}" type="slidenum">
              <a:rPr lang="fr-FR" smtClean="0"/>
              <a:t>‹N°›</a:t>
            </a:fld>
            <a:endParaRPr lang="fr-FR"/>
          </a:p>
        </p:txBody>
      </p:sp>
    </p:spTree>
    <p:extLst>
      <p:ext uri="{BB962C8B-B14F-4D97-AF65-F5344CB8AC3E}">
        <p14:creationId xmlns:p14="http://schemas.microsoft.com/office/powerpoint/2010/main" val="36882038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https://www.trompe-l-oeil.info/Trompeloeil/rechersarch.php?mot=Seyb" TargetMode="External"/><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trompe-l-oeil.info/Trompeloeil/rechersarch.php?mot=Nexer-One" TargetMode="External"/><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hyperlink" Target="https://www.trompe-l-oeil.info/Trompeloeil/rechersarch.php?mot=Niu-Art" TargetMode="External"/><Relationship Id="rId5" Type="http://schemas.openxmlformats.org/officeDocument/2006/relationships/hyperlink" Target="https://www.trompe-l-oeil.info/Trompeloeil/rechersarch.php?mot=Slarz" TargetMode="External"/><Relationship Id="rId4" Type="http://schemas.openxmlformats.org/officeDocument/2006/relationships/hyperlink" Target="https://www.trompe-l-oeil.info/Trompeloeil/rechersarch.php?mot=Art+Oson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trompe-l-oeil.info/Trompeloeil/artistes.php?artiste=Aero-urban-painter" TargetMode="External"/><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1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image" Target="../media/image39.jpeg"/></Relationships>
</file>

<file path=ppt/slides/_rels/slide1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8.gif"/><Relationship Id="rId5" Type="http://schemas.openxmlformats.org/officeDocument/2006/relationships/image" Target="../media/image5.jpg"/><Relationship Id="rId4" Type="http://schemas.openxmlformats.org/officeDocument/2006/relationships/image" Target="../media/image4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reet Art Tableau | The Art Avenue"/>
          <p:cNvPicPr>
            <a:picLocks noChangeAspect="1" noChangeArrowheads="1"/>
          </p:cNvPicPr>
          <p:nvPr/>
        </p:nvPicPr>
        <p:blipFill rotWithShape="1">
          <a:blip r:embed="rId4">
            <a:extLst>
              <a:ext uri="{28A0092B-C50C-407E-A947-70E740481C1C}">
                <a14:useLocalDpi xmlns:a14="http://schemas.microsoft.com/office/drawing/2010/main" val="0"/>
              </a:ext>
            </a:extLst>
          </a:blip>
          <a:srcRect l="6128" t="10216" r="3937" b="10612"/>
          <a:stretch/>
        </p:blipFill>
        <p:spPr bwMode="auto">
          <a:xfrm>
            <a:off x="-1" y="0"/>
            <a:ext cx="12192001" cy="6869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ncours Street Art - Vatel Bordeaux"/>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658" r="100000"/>
                    </a14:imgEffect>
                  </a14:imgLayer>
                </a14:imgProps>
              </a:ext>
              <a:ext uri="{28A0092B-C50C-407E-A947-70E740481C1C}">
                <a14:useLocalDpi xmlns:a14="http://schemas.microsoft.com/office/drawing/2010/main" val="0"/>
              </a:ext>
            </a:extLst>
          </a:blip>
          <a:srcRect/>
          <a:stretch>
            <a:fillRect/>
          </a:stretch>
        </p:blipFill>
        <p:spPr bwMode="auto">
          <a:xfrm>
            <a:off x="481253" y="878664"/>
            <a:ext cx="4241060" cy="231584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19068" y="2973235"/>
            <a:ext cx="1989647" cy="1200329"/>
          </a:xfrm>
          <a:prstGeom prst="rect">
            <a:avLst/>
          </a:prstGeom>
          <a:noFill/>
          <a:scene3d>
            <a:camera prst="perspectiveHeroicExtremeRightFacing"/>
            <a:lightRig rig="threePt" dir="t"/>
          </a:scene3d>
        </p:spPr>
        <p:txBody>
          <a:bodyPr wrap="none" lIns="91440" tIns="45720" rIns="91440" bIns="45720">
            <a:spAutoFit/>
          </a:bodyPr>
          <a:lstStyle/>
          <a:p>
            <a:pPr algn="ctr"/>
            <a:r>
              <a:rPr lang="fr-FR" sz="7200" b="1" dirty="0" smtClean="0">
                <a:ln w="22225">
                  <a:solidFill>
                    <a:schemeClr val="tx1"/>
                  </a:solidFill>
                  <a:prstDash val="solid"/>
                </a:ln>
                <a:solidFill>
                  <a:schemeClr val="bg1"/>
                </a:solidFill>
                <a:latin typeface="Comix" panose="00000400000000000000" pitchFamily="2" charset="0"/>
              </a:rPr>
              <a:t>2023</a:t>
            </a:r>
            <a:endParaRPr lang="fr-FR" sz="7200" b="1" dirty="0">
              <a:ln w="22225">
                <a:solidFill>
                  <a:schemeClr val="tx1"/>
                </a:solidFill>
                <a:prstDash val="solid"/>
              </a:ln>
              <a:solidFill>
                <a:schemeClr val="bg1"/>
              </a:solidFill>
              <a:latin typeface="Comix" panose="00000400000000000000" pitchFamily="2" charset="0"/>
            </a:endParaRPr>
          </a:p>
        </p:txBody>
      </p:sp>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1803" y="3955578"/>
            <a:ext cx="2924175" cy="2667000"/>
          </a:xfrm>
          <a:prstGeom prst="rect">
            <a:avLst/>
          </a:prstGeom>
        </p:spPr>
      </p:pic>
      <p:pic>
        <p:nvPicPr>
          <p:cNvPr id="3" name="Imag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8973" y="4700315"/>
            <a:ext cx="1298448" cy="1444752"/>
          </a:xfrm>
          <a:prstGeom prst="rect">
            <a:avLst/>
          </a:prstGeom>
        </p:spPr>
      </p:pic>
      <p:pic>
        <p:nvPicPr>
          <p:cNvPr id="4" name="Waltz lour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306850" y="1032353"/>
            <a:ext cx="609600" cy="609600"/>
          </a:xfrm>
          <a:prstGeom prst="rect">
            <a:avLst/>
          </a:prstGeom>
        </p:spPr>
      </p:pic>
    </p:spTree>
    <p:extLst>
      <p:ext uri="{BB962C8B-B14F-4D97-AF65-F5344CB8AC3E}">
        <p14:creationId xmlns:p14="http://schemas.microsoft.com/office/powerpoint/2010/main" val="6918972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5000">
        <p15:prstTrans prst="curtains"/>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7999" y="0"/>
            <a:ext cx="9144001" cy="6858000"/>
          </a:xfrm>
          <a:prstGeom prst="rect">
            <a:avLst/>
          </a:prstGeom>
        </p:spPr>
      </p:pic>
      <p:graphicFrame>
        <p:nvGraphicFramePr>
          <p:cNvPr id="4" name="Tableau 3"/>
          <p:cNvGraphicFramePr>
            <a:graphicFrameLocks noGrp="1"/>
          </p:cNvGraphicFramePr>
          <p:nvPr>
            <p:extLst>
              <p:ext uri="{D42A27DB-BD31-4B8C-83A1-F6EECF244321}">
                <p14:modId xmlns:p14="http://schemas.microsoft.com/office/powerpoint/2010/main" val="1794673997"/>
              </p:ext>
            </p:extLst>
          </p:nvPr>
        </p:nvGraphicFramePr>
        <p:xfrm>
          <a:off x="79331" y="108585"/>
          <a:ext cx="2968668" cy="6640830"/>
        </p:xfrm>
        <a:graphic>
          <a:graphicData uri="http://schemas.openxmlformats.org/drawingml/2006/table">
            <a:tbl>
              <a:tblPr/>
              <a:tblGrid>
                <a:gridCol w="2968668">
                  <a:extLst>
                    <a:ext uri="{9D8B030D-6E8A-4147-A177-3AD203B41FA5}">
                      <a16:colId xmlns:a16="http://schemas.microsoft.com/office/drawing/2014/main" val="2547891"/>
                    </a:ext>
                  </a:extLst>
                </a:gridCol>
              </a:tblGrid>
              <a:tr h="0">
                <a:tc>
                  <a:txBody>
                    <a:bodyPr/>
                    <a:lstStyle/>
                    <a:p>
                      <a:r>
                        <a:rPr lang="fr-FR" dirty="0">
                          <a:solidFill>
                            <a:srgbClr val="000000"/>
                          </a:solidFill>
                          <a:effectLst/>
                          <a:latin typeface="Tahoma" panose="020B0604030504040204" pitchFamily="34" charset="0"/>
                        </a:rPr>
                        <a:t/>
                      </a:r>
                      <a:br>
                        <a:rPr lang="fr-FR" dirty="0">
                          <a:solidFill>
                            <a:srgbClr val="000000"/>
                          </a:solidFill>
                          <a:effectLst/>
                          <a:latin typeface="Tahoma" panose="020B0604030504040204" pitchFamily="34" charset="0"/>
                        </a:rPr>
                      </a:br>
                      <a:r>
                        <a:rPr lang="fr-FR" dirty="0">
                          <a:solidFill>
                            <a:srgbClr val="000000"/>
                          </a:solidFill>
                          <a:effectLst/>
                          <a:latin typeface="Tahoma" panose="020B0604030504040204" pitchFamily="34" charset="0"/>
                        </a:rPr>
                        <a:t/>
                      </a:r>
                      <a:br>
                        <a:rPr lang="fr-FR" dirty="0">
                          <a:solidFill>
                            <a:srgbClr val="000000"/>
                          </a:solidFill>
                          <a:effectLst/>
                          <a:latin typeface="Tahoma" panose="020B0604030504040204" pitchFamily="34" charset="0"/>
                        </a:rPr>
                      </a:br>
                      <a:r>
                        <a:rPr lang="fr-FR" b="1" dirty="0" err="1">
                          <a:solidFill>
                            <a:srgbClr val="000000"/>
                          </a:solidFill>
                          <a:effectLst/>
                          <a:latin typeface="Tahoma" panose="020B0604030504040204" pitchFamily="34" charset="0"/>
                        </a:rPr>
                        <a:t>Mégalodon</a:t>
                      </a:r>
                      <a:r>
                        <a:rPr lang="fr-FR" dirty="0">
                          <a:solidFill>
                            <a:srgbClr val="000000"/>
                          </a:solidFill>
                          <a:effectLst/>
                          <a:latin typeface="Tahoma" panose="020B0604030504040204" pitchFamily="34" charset="0"/>
                        </a:rPr>
                        <a:t/>
                      </a:r>
                      <a:br>
                        <a:rPr lang="fr-FR" dirty="0">
                          <a:solidFill>
                            <a:srgbClr val="000000"/>
                          </a:solidFill>
                          <a:effectLst/>
                          <a:latin typeface="Tahoma" panose="020B0604030504040204" pitchFamily="34" charset="0"/>
                        </a:rPr>
                      </a:br>
                      <a:r>
                        <a:rPr lang="fr-FR" dirty="0">
                          <a:solidFill>
                            <a:srgbClr val="000000"/>
                          </a:solidFill>
                          <a:effectLst/>
                          <a:latin typeface="Tahoma" panose="020B0604030504040204" pitchFamily="34" charset="0"/>
                        </a:rPr>
                        <a:t/>
                      </a:r>
                      <a:br>
                        <a:rPr lang="fr-FR" dirty="0">
                          <a:solidFill>
                            <a:srgbClr val="000000"/>
                          </a:solidFill>
                          <a:effectLst/>
                          <a:latin typeface="Tahoma" panose="020B0604030504040204" pitchFamily="34" charset="0"/>
                        </a:rPr>
                      </a:br>
                      <a:r>
                        <a:rPr lang="fr-FR" b="1" i="1" u="sng" dirty="0" err="1">
                          <a:solidFill>
                            <a:srgbClr val="000000"/>
                          </a:solidFill>
                          <a:effectLst/>
                          <a:latin typeface="Tahoma" panose="020B0604030504040204" pitchFamily="34" charset="0"/>
                          <a:hlinkClick r:id="rId3" tooltip="Voir toutes les réalisations"/>
                        </a:rPr>
                        <a:t>SeyB</a:t>
                      </a:r>
                      <a:r>
                        <a:rPr lang="fr-FR" b="1" i="1" u="sng" dirty="0">
                          <a:solidFill>
                            <a:srgbClr val="000000"/>
                          </a:solidFill>
                          <a:effectLst/>
                          <a:latin typeface="Tahoma" panose="020B0604030504040204" pitchFamily="34" charset="0"/>
                          <a:hlinkClick r:id="rId3" tooltip="Voir toutes les réalisations"/>
                        </a:rPr>
                        <a:t> </a:t>
                      </a:r>
                      <a:r>
                        <a:rPr lang="fr-FR" i="1" dirty="0">
                          <a:solidFill>
                            <a:srgbClr val="000000"/>
                          </a:solidFill>
                          <a:effectLst/>
                          <a:latin typeface="Tahoma" panose="020B0604030504040204" pitchFamily="34" charset="0"/>
                        </a:rPr>
                        <a:t>(Sébastien) est originaire de Montreuil (</a:t>
                      </a:r>
                      <a:r>
                        <a:rPr lang="fr-FR" i="1" dirty="0" err="1">
                          <a:solidFill>
                            <a:srgbClr val="000000"/>
                          </a:solidFill>
                          <a:effectLst/>
                          <a:latin typeface="Tahoma" panose="020B0604030504040204" pitchFamily="34" charset="0"/>
                        </a:rPr>
                        <a:t>Dépt</a:t>
                      </a:r>
                      <a:r>
                        <a:rPr lang="fr-FR" i="1" dirty="0">
                          <a:solidFill>
                            <a:srgbClr val="000000"/>
                          </a:solidFill>
                          <a:effectLst/>
                          <a:latin typeface="Tahoma" panose="020B0604030504040204" pitchFamily="34" charset="0"/>
                        </a:rPr>
                        <a:t> 93) qui peint dans les rues depuis les années 90. Il aime s’exprimer sur les murs de sa ville, bien qu’on trouve sa trace ailleurs en région parisienne (Vitry, Saint-Ouen ou Bagnolet) ou ailleurs. C’est un artiste assez éclectique, qui peut passer du figuratif à des expressions plus proches du tag. Jouant intelligemment avec des dégradés de couleurs et une lumière exceptionnelle, les peintures murales de </a:t>
                      </a:r>
                      <a:r>
                        <a:rPr lang="fr-FR" i="1" dirty="0" err="1">
                          <a:solidFill>
                            <a:srgbClr val="000000"/>
                          </a:solidFill>
                          <a:effectLst/>
                          <a:latin typeface="Tahoma" panose="020B0604030504040204" pitchFamily="34" charset="0"/>
                        </a:rPr>
                        <a:t>SeyB</a:t>
                      </a:r>
                      <a:r>
                        <a:rPr lang="fr-FR" i="1" dirty="0">
                          <a:solidFill>
                            <a:srgbClr val="000000"/>
                          </a:solidFill>
                          <a:effectLst/>
                          <a:latin typeface="Tahoma" panose="020B0604030504040204" pitchFamily="34" charset="0"/>
                        </a:rPr>
                        <a:t> sont instantanément reconnaissables</a:t>
                      </a:r>
                      <a:endParaRPr lang="fr-FR" dirty="0">
                        <a:solidFill>
                          <a:srgbClr val="000000"/>
                        </a:solidFill>
                        <a:effectLst/>
                        <a:latin typeface="Tahoma" panose="020B0604030504040204" pitchFamily="34" charset="0"/>
                      </a:endParaRPr>
                    </a:p>
                  </a:txBody>
                  <a:tcPr marL="28575" marR="28575" marT="28575" marB="28575">
                    <a:lnL>
                      <a:noFill/>
                    </a:lnL>
                    <a:lnR>
                      <a:noFill/>
                    </a:lnR>
                    <a:lnT>
                      <a:noFill/>
                    </a:lnT>
                    <a:lnB>
                      <a:noFill/>
                    </a:lnB>
                    <a:noFill/>
                  </a:tcPr>
                </a:tc>
                <a:extLst>
                  <a:ext uri="{0D108BD9-81ED-4DB2-BD59-A6C34878D82A}">
                    <a16:rowId xmlns:a16="http://schemas.microsoft.com/office/drawing/2014/main" val="992169193"/>
                  </a:ext>
                </a:extLst>
              </a:tr>
            </a:tbl>
          </a:graphicData>
        </a:graphic>
      </p:graphicFrame>
    </p:spTree>
    <p:extLst>
      <p:ext uri="{BB962C8B-B14F-4D97-AF65-F5344CB8AC3E}">
        <p14:creationId xmlns:p14="http://schemas.microsoft.com/office/powerpoint/2010/main" val="220578246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avigné sur Lath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951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1398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autoRev="1" fill="hold" nodeType="afterEffect">
                                  <p:stCondLst>
                                    <p:cond delay="0"/>
                                  </p:stCondLst>
                                  <p:childTnLst>
                                    <p:animScale>
                                      <p:cBhvr>
                                        <p:cTn id="6" dur="2000" fill="hold"/>
                                        <p:tgtEl>
                                          <p:spTgt spid="20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6767" y="0"/>
            <a:ext cx="8935233" cy="6858000"/>
          </a:xfrm>
          <a:prstGeom prst="rect">
            <a:avLst/>
          </a:prstGeom>
        </p:spPr>
      </p:pic>
      <p:graphicFrame>
        <p:nvGraphicFramePr>
          <p:cNvPr id="3" name="Tableau 2"/>
          <p:cNvGraphicFramePr>
            <a:graphicFrameLocks noGrp="1"/>
          </p:cNvGraphicFramePr>
          <p:nvPr>
            <p:extLst>
              <p:ext uri="{D42A27DB-BD31-4B8C-83A1-F6EECF244321}">
                <p14:modId xmlns:p14="http://schemas.microsoft.com/office/powerpoint/2010/main" val="2239162013"/>
              </p:ext>
            </p:extLst>
          </p:nvPr>
        </p:nvGraphicFramePr>
        <p:xfrm>
          <a:off x="91923" y="0"/>
          <a:ext cx="3164844" cy="6915150"/>
        </p:xfrm>
        <a:graphic>
          <a:graphicData uri="http://schemas.openxmlformats.org/drawingml/2006/table">
            <a:tbl>
              <a:tblPr/>
              <a:tblGrid>
                <a:gridCol w="3164844">
                  <a:extLst>
                    <a:ext uri="{9D8B030D-6E8A-4147-A177-3AD203B41FA5}">
                      <a16:colId xmlns:a16="http://schemas.microsoft.com/office/drawing/2014/main" val="3310183691"/>
                    </a:ext>
                  </a:extLst>
                </a:gridCol>
              </a:tblGrid>
              <a:tr h="6858000">
                <a:tc>
                  <a:txBody>
                    <a:bodyPr/>
                    <a:lstStyle/>
                    <a:p>
                      <a:endParaRPr lang="fr-FR" b="1" dirty="0" smtClean="0">
                        <a:solidFill>
                          <a:srgbClr val="000000"/>
                        </a:solidFill>
                        <a:effectLst/>
                        <a:latin typeface="Tahoma" panose="020B0604030504040204" pitchFamily="34" charset="0"/>
                      </a:endParaRPr>
                    </a:p>
                    <a:p>
                      <a:r>
                        <a:rPr lang="fr-FR" b="1" dirty="0" smtClean="0">
                          <a:solidFill>
                            <a:srgbClr val="000000"/>
                          </a:solidFill>
                          <a:effectLst/>
                          <a:latin typeface="Tahoma" panose="020B0604030504040204" pitchFamily="34" charset="0"/>
                        </a:rPr>
                        <a:t>Le</a:t>
                      </a:r>
                      <a:r>
                        <a:rPr lang="fr-FR" b="1" baseline="0" dirty="0" smtClean="0">
                          <a:solidFill>
                            <a:srgbClr val="000000"/>
                          </a:solidFill>
                          <a:effectLst/>
                          <a:latin typeface="Tahoma" panose="020B0604030504040204" pitchFamily="34" charset="0"/>
                        </a:rPr>
                        <a:t> Lecteur</a:t>
                      </a:r>
                      <a:r>
                        <a:rPr lang="fr-FR" baseline="0" dirty="0" smtClean="0">
                          <a:solidFill>
                            <a:srgbClr val="000000"/>
                          </a:solidFill>
                          <a:effectLst/>
                          <a:latin typeface="Tahoma" panose="020B0604030504040204" pitchFamily="34" charset="0"/>
                        </a:rPr>
                        <a:t>:</a:t>
                      </a:r>
                    </a:p>
                    <a:p>
                      <a:r>
                        <a:rPr lang="fr-FR" dirty="0">
                          <a:solidFill>
                            <a:srgbClr val="000000"/>
                          </a:solidFill>
                          <a:effectLst/>
                          <a:latin typeface="Tahoma" panose="020B0604030504040204" pitchFamily="34" charset="0"/>
                        </a:rPr>
                        <a:t/>
                      </a:r>
                      <a:br>
                        <a:rPr lang="fr-FR" dirty="0">
                          <a:solidFill>
                            <a:srgbClr val="000000"/>
                          </a:solidFill>
                          <a:effectLst/>
                          <a:latin typeface="Tahoma" panose="020B0604030504040204" pitchFamily="34" charset="0"/>
                        </a:rPr>
                      </a:br>
                      <a:r>
                        <a:rPr lang="fr-FR" i="1" dirty="0">
                          <a:solidFill>
                            <a:srgbClr val="000000"/>
                          </a:solidFill>
                          <a:effectLst/>
                          <a:latin typeface="Tahoma" panose="020B0604030504040204" pitchFamily="34" charset="0"/>
                        </a:rPr>
                        <a:t>Cette fresque a été peinte par deux artistes :</a:t>
                      </a:r>
                      <a:br>
                        <a:rPr lang="fr-FR" i="1" dirty="0">
                          <a:solidFill>
                            <a:srgbClr val="000000"/>
                          </a:solidFill>
                          <a:effectLst/>
                          <a:latin typeface="Tahoma" panose="020B0604030504040204" pitchFamily="34" charset="0"/>
                        </a:rPr>
                      </a:br>
                      <a:r>
                        <a:rPr lang="fr-FR" i="1" dirty="0">
                          <a:solidFill>
                            <a:srgbClr val="000000"/>
                          </a:solidFill>
                          <a:effectLst/>
                          <a:latin typeface="Tahoma" panose="020B0604030504040204" pitchFamily="34" charset="0"/>
                        </a:rPr>
                        <a:t>- </a:t>
                      </a:r>
                      <a:r>
                        <a:rPr lang="fr-FR" b="1" i="1" u="sng" dirty="0" err="1">
                          <a:solidFill>
                            <a:srgbClr val="000000"/>
                          </a:solidFill>
                          <a:effectLst/>
                          <a:latin typeface="Tahoma" panose="020B0604030504040204" pitchFamily="34" charset="0"/>
                          <a:hlinkClick r:id="rId3" tooltip="Voir toutes les réalisations"/>
                        </a:rPr>
                        <a:t>Nexer</a:t>
                      </a:r>
                      <a:r>
                        <a:rPr lang="fr-FR" b="1" i="1" u="sng" dirty="0">
                          <a:solidFill>
                            <a:srgbClr val="000000"/>
                          </a:solidFill>
                          <a:effectLst/>
                          <a:latin typeface="Tahoma" panose="020B0604030504040204" pitchFamily="34" charset="0"/>
                          <a:hlinkClick r:id="rId3" tooltip="Voir toutes les réalisations"/>
                        </a:rPr>
                        <a:t> One </a:t>
                      </a:r>
                      <a:r>
                        <a:rPr lang="fr-FR" i="1" dirty="0">
                          <a:solidFill>
                            <a:srgbClr val="000000"/>
                          </a:solidFill>
                          <a:effectLst/>
                          <a:latin typeface="Tahoma" panose="020B0604030504040204" pitchFamily="34" charset="0"/>
                        </a:rPr>
                        <a:t>est artiste </a:t>
                      </a:r>
                      <a:r>
                        <a:rPr lang="fr-FR" i="1" dirty="0" err="1">
                          <a:solidFill>
                            <a:srgbClr val="000000"/>
                          </a:solidFill>
                          <a:effectLst/>
                          <a:latin typeface="Tahoma" panose="020B0604030504040204" pitchFamily="34" charset="0"/>
                        </a:rPr>
                        <a:t>graffeur</a:t>
                      </a:r>
                      <a:r>
                        <a:rPr lang="fr-FR" i="1" dirty="0">
                          <a:solidFill>
                            <a:srgbClr val="000000"/>
                          </a:solidFill>
                          <a:effectLst/>
                          <a:latin typeface="Tahoma" panose="020B0604030504040204" pitchFamily="34" charset="0"/>
                        </a:rPr>
                        <a:t> du Val d’Oise. Il fait partie du collectif de Cergy-pontoise </a:t>
                      </a:r>
                      <a:r>
                        <a:rPr lang="fr-FR" b="1" i="1" u="sng" dirty="0">
                          <a:solidFill>
                            <a:srgbClr val="000000"/>
                          </a:solidFill>
                          <a:effectLst/>
                          <a:latin typeface="Tahoma" panose="020B0604030504040204" pitchFamily="34" charset="0"/>
                          <a:hlinkClick r:id="rId4" tooltip="Voir toutes les réalisations"/>
                        </a:rPr>
                        <a:t>Art Osons</a:t>
                      </a:r>
                      <a:r>
                        <a:rPr lang="fr-FR" i="1" dirty="0">
                          <a:solidFill>
                            <a:srgbClr val="000000"/>
                          </a:solidFill>
                          <a:effectLst/>
                          <a:latin typeface="Tahoma" panose="020B0604030504040204" pitchFamily="34" charset="0"/>
                        </a:rPr>
                        <a:t>.</a:t>
                      </a:r>
                      <a:br>
                        <a:rPr lang="fr-FR" i="1" dirty="0">
                          <a:solidFill>
                            <a:srgbClr val="000000"/>
                          </a:solidFill>
                          <a:effectLst/>
                          <a:latin typeface="Tahoma" panose="020B0604030504040204" pitchFamily="34" charset="0"/>
                        </a:rPr>
                      </a:br>
                      <a:r>
                        <a:rPr lang="fr-FR" i="1" dirty="0" smtClean="0">
                          <a:solidFill>
                            <a:srgbClr val="000000"/>
                          </a:solidFill>
                          <a:effectLst/>
                          <a:latin typeface="Tahoma" panose="020B0604030504040204" pitchFamily="34" charset="0"/>
                        </a:rPr>
                        <a:t>- </a:t>
                      </a:r>
                      <a:r>
                        <a:rPr lang="fr-FR" i="1" dirty="0" err="1">
                          <a:solidFill>
                            <a:srgbClr val="000000"/>
                          </a:solidFill>
                          <a:effectLst/>
                          <a:latin typeface="Tahoma" panose="020B0604030504040204" pitchFamily="34" charset="0"/>
                        </a:rPr>
                        <a:t>Slarz</a:t>
                      </a:r>
                      <a:r>
                        <a:rPr lang="fr-FR" i="1" dirty="0">
                          <a:solidFill>
                            <a:srgbClr val="000000"/>
                          </a:solidFill>
                          <a:effectLst/>
                          <a:latin typeface="Tahoma" panose="020B0604030504040204" pitchFamily="34" charset="0"/>
                        </a:rPr>
                        <a:t> </a:t>
                      </a:r>
                      <a:r>
                        <a:rPr lang="fr-FR" i="1" dirty="0" err="1">
                          <a:solidFill>
                            <a:srgbClr val="000000"/>
                          </a:solidFill>
                          <a:effectLst/>
                          <a:latin typeface="Tahoma" panose="020B0604030504040204" pitchFamily="34" charset="0"/>
                        </a:rPr>
                        <a:t>Fiverz</a:t>
                      </a:r>
                      <a:r>
                        <a:rPr lang="fr-FR" i="1" dirty="0">
                          <a:solidFill>
                            <a:srgbClr val="000000"/>
                          </a:solidFill>
                          <a:effectLst/>
                          <a:latin typeface="Tahoma" panose="020B0604030504040204" pitchFamily="34" charset="0"/>
                        </a:rPr>
                        <a:t> alias </a:t>
                      </a:r>
                      <a:r>
                        <a:rPr lang="fr-FR" b="1" i="1" u="sng" dirty="0" err="1">
                          <a:solidFill>
                            <a:srgbClr val="000000"/>
                          </a:solidFill>
                          <a:effectLst/>
                          <a:latin typeface="Tahoma" panose="020B0604030504040204" pitchFamily="34" charset="0"/>
                          <a:hlinkClick r:id="rId5" tooltip="Voir toutes les réalisations"/>
                        </a:rPr>
                        <a:t>Slarz</a:t>
                      </a:r>
                      <a:r>
                        <a:rPr lang="fr-FR" b="1" i="1" u="sng" dirty="0">
                          <a:solidFill>
                            <a:srgbClr val="000000"/>
                          </a:solidFill>
                          <a:effectLst/>
                          <a:latin typeface="Tahoma" panose="020B0604030504040204" pitchFamily="34" charset="0"/>
                          <a:hlinkClick r:id="rId5" tooltip="Voir toutes les réalisations"/>
                        </a:rPr>
                        <a:t> </a:t>
                      </a:r>
                      <a:r>
                        <a:rPr lang="fr-FR" i="1" dirty="0">
                          <a:solidFill>
                            <a:srgbClr val="000000"/>
                          </a:solidFill>
                          <a:effectLst/>
                          <a:latin typeface="Tahoma" panose="020B0604030504040204" pitchFamily="34" charset="0"/>
                        </a:rPr>
                        <a:t>est un </a:t>
                      </a:r>
                      <a:r>
                        <a:rPr lang="fr-FR" i="1" dirty="0" err="1">
                          <a:solidFill>
                            <a:srgbClr val="000000"/>
                          </a:solidFill>
                          <a:effectLst/>
                          <a:latin typeface="Tahoma" panose="020B0604030504040204" pitchFamily="34" charset="0"/>
                        </a:rPr>
                        <a:t>street-artist</a:t>
                      </a:r>
                      <a:r>
                        <a:rPr lang="fr-FR" i="1" dirty="0">
                          <a:solidFill>
                            <a:srgbClr val="000000"/>
                          </a:solidFill>
                          <a:effectLst/>
                          <a:latin typeface="Tahoma" panose="020B0604030504040204" pitchFamily="34" charset="0"/>
                        </a:rPr>
                        <a:t> membre de l’association </a:t>
                      </a:r>
                      <a:r>
                        <a:rPr lang="fr-FR" b="1" i="1" u="sng" dirty="0" err="1">
                          <a:solidFill>
                            <a:srgbClr val="000000"/>
                          </a:solidFill>
                          <a:effectLst/>
                          <a:latin typeface="Tahoma" panose="020B0604030504040204" pitchFamily="34" charset="0"/>
                          <a:hlinkClick r:id="rId6" tooltip="Voir toutes les réalisations"/>
                        </a:rPr>
                        <a:t>Niu</a:t>
                      </a:r>
                      <a:r>
                        <a:rPr lang="fr-FR" b="1" i="1" u="sng" dirty="0">
                          <a:solidFill>
                            <a:srgbClr val="000000"/>
                          </a:solidFill>
                          <a:effectLst/>
                          <a:latin typeface="Tahoma" panose="020B0604030504040204" pitchFamily="34" charset="0"/>
                          <a:hlinkClick r:id="rId6" tooltip="Voir toutes les réalisations"/>
                        </a:rPr>
                        <a:t> Art</a:t>
                      </a:r>
                      <a:r>
                        <a:rPr lang="fr-FR" i="1" dirty="0">
                          <a:solidFill>
                            <a:srgbClr val="000000"/>
                          </a:solidFill>
                          <a:effectLst/>
                          <a:latin typeface="Tahoma" panose="020B0604030504040204" pitchFamily="34" charset="0"/>
                        </a:rPr>
                        <a:t> . Cette association est née d’une envie collective de promouvoir l’art urbain ainsi que ses acteurs. Originaire du Val d’Oise elle a à cœur de faire parler du territoire au travers d’événements, de fresques murales mais aussi d’ateliers d’initiation. Sa volonté est de mettre en avant le mouvement Graffiti sous toutes ses formes… Et en couleurs !</a:t>
                      </a:r>
                    </a:p>
                  </a:txBody>
                  <a:tcPr marL="28575" marR="28575" marT="28575" marB="28575">
                    <a:lnL>
                      <a:noFill/>
                    </a:lnL>
                    <a:lnR>
                      <a:noFill/>
                    </a:lnR>
                    <a:lnT>
                      <a:noFill/>
                    </a:lnT>
                    <a:lnB>
                      <a:noFill/>
                    </a:lnB>
                    <a:noFill/>
                  </a:tcPr>
                </a:tc>
                <a:extLst>
                  <a:ext uri="{0D108BD9-81ED-4DB2-BD59-A6C34878D82A}">
                    <a16:rowId xmlns:a16="http://schemas.microsoft.com/office/drawing/2014/main" val="2037612034"/>
                  </a:ext>
                </a:extLst>
              </a:tr>
            </a:tbl>
          </a:graphicData>
        </a:graphic>
      </p:graphicFrame>
    </p:spTree>
    <p:extLst>
      <p:ext uri="{BB962C8B-B14F-4D97-AF65-F5344CB8AC3E}">
        <p14:creationId xmlns:p14="http://schemas.microsoft.com/office/powerpoint/2010/main" val="4244673800"/>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e lecte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8130" y="0"/>
            <a:ext cx="559387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Le lecteu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203" y="375781"/>
            <a:ext cx="4521896" cy="610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169213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8148" y="-1"/>
            <a:ext cx="9473852" cy="6858001"/>
          </a:xfrm>
          <a:prstGeom prst="rect">
            <a:avLst/>
          </a:prstGeom>
        </p:spPr>
      </p:pic>
      <p:sp>
        <p:nvSpPr>
          <p:cNvPr id="3" name="Rectangle 2"/>
          <p:cNvSpPr/>
          <p:nvPr/>
        </p:nvSpPr>
        <p:spPr>
          <a:xfrm>
            <a:off x="0" y="394692"/>
            <a:ext cx="2718148" cy="6463308"/>
          </a:xfrm>
          <a:prstGeom prst="rect">
            <a:avLst/>
          </a:prstGeom>
        </p:spPr>
        <p:txBody>
          <a:bodyPr wrap="square">
            <a:spAutoFit/>
          </a:bodyPr>
          <a:lstStyle/>
          <a:p>
            <a:r>
              <a:rPr lang="fr-FR" b="1" i="1" u="sng" dirty="0" err="1" smtClean="0">
                <a:solidFill>
                  <a:srgbClr val="0000FF"/>
                </a:solidFill>
                <a:effectLst/>
                <a:latin typeface="Tahoma" panose="020B0604030504040204" pitchFamily="34" charset="0"/>
                <a:hlinkClick r:id="rId3" tooltip="Voir toutes les réalisations"/>
              </a:rPr>
              <a:t>Aéro</a:t>
            </a:r>
            <a:r>
              <a:rPr lang="fr-FR" b="1" i="1" u="sng" dirty="0" smtClean="0">
                <a:solidFill>
                  <a:srgbClr val="0000FF"/>
                </a:solidFill>
                <a:effectLst/>
                <a:latin typeface="Tahoma" panose="020B0604030504040204" pitchFamily="34" charset="0"/>
                <a:hlinkClick r:id="rId3" tooltip="Voir toutes les réalisations"/>
              </a:rPr>
              <a:t> </a:t>
            </a:r>
            <a:r>
              <a:rPr lang="fr-FR" b="0" i="1" dirty="0" smtClean="0">
                <a:solidFill>
                  <a:srgbClr val="000000"/>
                </a:solidFill>
                <a:effectLst/>
                <a:latin typeface="Tahoma" panose="020B0604030504040204" pitchFamily="34" charset="0"/>
              </a:rPr>
              <a:t>est un artiste rennais qui a peint son premier graff en 1997, A cette époque il faisait du lettrage. Il n’a peint que très épisodiquement pendant 15 ans car il parcourrait le monde en tant que cuisinier. En 2016 il est revenu à Rennes et depuis le 1er avril 2017 il a décidé de ne se consacrer qu’à la peinture, pour notre plaisir des yeux.</a:t>
            </a:r>
            <a:r>
              <a:rPr lang="fr-FR" dirty="0" smtClean="0"/>
              <a:t/>
            </a:r>
            <a:br>
              <a:rPr lang="fr-FR" dirty="0" smtClean="0"/>
            </a:br>
            <a:r>
              <a:rPr lang="fr-FR" b="0" i="0" dirty="0" smtClean="0">
                <a:solidFill>
                  <a:srgbClr val="000000"/>
                </a:solidFill>
                <a:effectLst/>
                <a:latin typeface="Tahoma" panose="020B0604030504040204" pitchFamily="34" charset="0"/>
              </a:rPr>
              <a:t>Difficile de ne mettre qu’une seule photographie en ligne pour avoir un bon aperçu de cette longue fresque de 54 mètres de longueur et de 7 mètres de hauteur.</a:t>
            </a:r>
            <a:endParaRPr lang="fr-FR" dirty="0"/>
          </a:p>
        </p:txBody>
      </p:sp>
      <p:sp>
        <p:nvSpPr>
          <p:cNvPr id="4" name="ZoneTexte 3"/>
          <p:cNvSpPr txBox="1"/>
          <p:nvPr/>
        </p:nvSpPr>
        <p:spPr>
          <a:xfrm>
            <a:off x="137787" y="25360"/>
            <a:ext cx="2442575" cy="400110"/>
          </a:xfrm>
          <a:prstGeom prst="rect">
            <a:avLst/>
          </a:prstGeom>
          <a:noFill/>
        </p:spPr>
        <p:txBody>
          <a:bodyPr wrap="square" rtlCol="0">
            <a:spAutoFit/>
          </a:bodyPr>
          <a:lstStyle/>
          <a:p>
            <a:r>
              <a:rPr lang="fr-FR" sz="2000" b="1" dirty="0" smtClean="0"/>
              <a:t>Courir pour la Vie:</a:t>
            </a:r>
            <a:endParaRPr lang="fr-FR" sz="2000" b="1" dirty="0"/>
          </a:p>
        </p:txBody>
      </p:sp>
    </p:spTree>
    <p:extLst>
      <p:ext uri="{BB962C8B-B14F-4D97-AF65-F5344CB8AC3E}">
        <p14:creationId xmlns:p14="http://schemas.microsoft.com/office/powerpoint/2010/main" val="1387681925"/>
      </p:ext>
    </p:extLst>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ourir pour la v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0000" y="1133606"/>
            <a:ext cx="6012000" cy="4008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ourir pour la v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33606"/>
            <a:ext cx="6012000" cy="40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047334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autoRev="1" fill="hold" nodeType="clickEffect">
                                  <p:stCondLst>
                                    <p:cond delay="0"/>
                                  </p:stCondLst>
                                  <p:childTnLst>
                                    <p:animScale>
                                      <p:cBhvr>
                                        <p:cTn id="6" dur="2000" fill="hold"/>
                                        <p:tgtEl>
                                          <p:spTgt spid="8196"/>
                                        </p:tgtEl>
                                      </p:cBhvr>
                                      <p:by x="150000" y="150000"/>
                                    </p:animScale>
                                  </p:childTnLst>
                                </p:cTn>
                              </p:par>
                            </p:childTnLst>
                          </p:cTn>
                        </p:par>
                        <p:par>
                          <p:cTn id="7" fill="hold">
                            <p:stCondLst>
                              <p:cond delay="4000"/>
                            </p:stCondLst>
                            <p:childTnLst>
                              <p:par>
                                <p:cTn id="8" presetID="6" presetClass="emph" presetSubtype="0" autoRev="1" fill="hold" nodeType="afterEffect">
                                  <p:stCondLst>
                                    <p:cond delay="500"/>
                                  </p:stCondLst>
                                  <p:childTnLst>
                                    <p:animScale>
                                      <p:cBhvr>
                                        <p:cTn id="9" dur="2000" fill="hold"/>
                                        <p:tgtEl>
                                          <p:spTgt spid="81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urir pour la v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33606"/>
            <a:ext cx="6012000" cy="40080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ourir pour la v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0000" y="1133606"/>
            <a:ext cx="6012000" cy="40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05712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autoRev="1" fill="hold" nodeType="afterEffect">
                                  <p:stCondLst>
                                    <p:cond delay="0"/>
                                  </p:stCondLst>
                                  <p:childTnLst>
                                    <p:animScale>
                                      <p:cBhvr>
                                        <p:cTn id="6" dur="2000" fill="hold"/>
                                        <p:tgtEl>
                                          <p:spTgt spid="3"/>
                                        </p:tgtEl>
                                      </p:cBhvr>
                                      <p:by x="150000" y="150000"/>
                                    </p:animScale>
                                  </p:childTnLst>
                                </p:cTn>
                              </p:par>
                            </p:childTnLst>
                          </p:cTn>
                        </p:par>
                        <p:par>
                          <p:cTn id="7" fill="hold">
                            <p:stCondLst>
                              <p:cond delay="4000"/>
                            </p:stCondLst>
                            <p:childTnLst>
                              <p:par>
                                <p:cTn id="8" presetID="6" presetClass="emph" presetSubtype="0" autoRev="1" fill="hold" nodeType="afterEffect">
                                  <p:stCondLst>
                                    <p:cond delay="0"/>
                                  </p:stCondLst>
                                  <p:childTnLst>
                                    <p:animScale>
                                      <p:cBhvr>
                                        <p:cTn id="9" dur="2000" fill="hold"/>
                                        <p:tgtEl>
                                          <p:spTgt spid="1126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1642" y="0"/>
            <a:ext cx="5150358"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17580" r="5708"/>
          <a:stretch/>
        </p:blipFill>
        <p:spPr>
          <a:xfrm>
            <a:off x="0" y="0"/>
            <a:ext cx="7014575" cy="6858000"/>
          </a:xfrm>
          <a:prstGeom prst="rect">
            <a:avLst/>
          </a:prstGeom>
        </p:spPr>
      </p:pic>
      <p:sp>
        <p:nvSpPr>
          <p:cNvPr id="4" name="Rectangle 3"/>
          <p:cNvSpPr/>
          <p:nvPr/>
        </p:nvSpPr>
        <p:spPr>
          <a:xfrm>
            <a:off x="0" y="150405"/>
            <a:ext cx="356188"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a:t>
            </a:r>
            <a:endParaRPr lang="fr-FR" dirty="0"/>
          </a:p>
        </p:txBody>
      </p:sp>
      <p:sp>
        <p:nvSpPr>
          <p:cNvPr id="5" name="Rectangle 4"/>
          <p:cNvSpPr/>
          <p:nvPr/>
        </p:nvSpPr>
        <p:spPr>
          <a:xfrm>
            <a:off x="739190" y="150405"/>
            <a:ext cx="1770036" cy="369332"/>
          </a:xfrm>
          <a:prstGeom prst="rect">
            <a:avLst/>
          </a:prstGeom>
        </p:spPr>
        <p:txBody>
          <a:bodyPr wrap="none">
            <a:spAutoFit/>
          </a:bodyPr>
          <a:lstStyle/>
          <a:p>
            <a:r>
              <a:rPr lang="fr-FR" b="1" i="0" dirty="0" smtClean="0">
                <a:effectLst/>
                <a:latin typeface="Tahoma" panose="020B0604030504040204" pitchFamily="34" charset="0"/>
              </a:rPr>
              <a:t> Calais (</a:t>
            </a:r>
            <a:r>
              <a:rPr lang="fr-FR" b="1" i="0" dirty="0" err="1" smtClean="0">
                <a:effectLst/>
                <a:latin typeface="Tahoma" panose="020B0604030504040204" pitchFamily="34" charset="0"/>
              </a:rPr>
              <a:t>Abys</a:t>
            </a:r>
            <a:r>
              <a:rPr lang="fr-FR" b="1" i="0" dirty="0" smtClean="0">
                <a:effectLst/>
                <a:latin typeface="Tahoma" panose="020B0604030504040204" pitchFamily="34" charset="0"/>
              </a:rPr>
              <a:t>)</a:t>
            </a:r>
            <a:endParaRPr lang="fr-FR" dirty="0"/>
          </a:p>
        </p:txBody>
      </p:sp>
      <p:sp>
        <p:nvSpPr>
          <p:cNvPr id="6" name="Rectangle 5"/>
          <p:cNvSpPr/>
          <p:nvPr/>
        </p:nvSpPr>
        <p:spPr>
          <a:xfrm>
            <a:off x="7954983" y="122221"/>
            <a:ext cx="3722494" cy="369332"/>
          </a:xfrm>
          <a:prstGeom prst="rect">
            <a:avLst/>
          </a:prstGeom>
        </p:spPr>
        <p:txBody>
          <a:bodyPr wrap="none">
            <a:spAutoFit/>
          </a:bodyPr>
          <a:lstStyle/>
          <a:p>
            <a:r>
              <a:rPr lang="fr-FR" b="1" i="0" dirty="0" smtClean="0">
                <a:effectLst/>
                <a:latin typeface="Tahoma" panose="020B0604030504040204" pitchFamily="34" charset="0"/>
              </a:rPr>
              <a:t>Saint Nicolas de Redon (</a:t>
            </a:r>
            <a:r>
              <a:rPr lang="fr-FR" b="1" i="0" dirty="0" err="1" smtClean="0">
                <a:effectLst/>
                <a:latin typeface="Tahoma" panose="020B0604030504040204" pitchFamily="34" charset="0"/>
              </a:rPr>
              <a:t>Nean</a:t>
            </a:r>
            <a:r>
              <a:rPr lang="fr-FR" b="1" i="0" dirty="0" smtClean="0">
                <a:effectLst/>
                <a:latin typeface="Tahoma" panose="020B0604030504040204" pitchFamily="34" charset="0"/>
              </a:rPr>
              <a:t>)</a:t>
            </a:r>
            <a:endParaRPr lang="fr-FR" dirty="0"/>
          </a:p>
        </p:txBody>
      </p:sp>
    </p:spTree>
    <p:extLst>
      <p:ext uri="{BB962C8B-B14F-4D97-AF65-F5344CB8AC3E}">
        <p14:creationId xmlns:p14="http://schemas.microsoft.com/office/powerpoint/2010/main" val="256922486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13973"/>
          <a:stretch/>
        </p:blipFill>
        <p:spPr>
          <a:xfrm>
            <a:off x="0" y="465780"/>
            <a:ext cx="12191999" cy="5899759"/>
          </a:xfrm>
          <a:prstGeom prst="rect">
            <a:avLst/>
          </a:prstGeom>
        </p:spPr>
      </p:pic>
      <p:sp>
        <p:nvSpPr>
          <p:cNvPr id="4" name="Rectangle 3"/>
          <p:cNvSpPr/>
          <p:nvPr/>
        </p:nvSpPr>
        <p:spPr>
          <a:xfrm>
            <a:off x="272665" y="651446"/>
            <a:ext cx="3179075"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Quimperlé (Monkey </a:t>
            </a:r>
            <a:r>
              <a:rPr lang="fr-FR" b="1" i="0" dirty="0" err="1" smtClean="0">
                <a:solidFill>
                  <a:srgbClr val="FFFFFF"/>
                </a:solidFill>
                <a:effectLst/>
                <a:latin typeface="Tahoma" panose="020B0604030504040204" pitchFamily="34" charset="0"/>
              </a:rPr>
              <a:t>Bird</a:t>
            </a:r>
            <a:r>
              <a:rPr lang="fr-FR" b="1" i="0" dirty="0" smtClean="0">
                <a:solidFill>
                  <a:srgbClr val="FFFFFF"/>
                </a:solidFill>
                <a:effectLst/>
                <a:latin typeface="Tahoma" panose="020B0604030504040204" pitchFamily="34" charset="0"/>
              </a:rPr>
              <a:t>)</a:t>
            </a:r>
            <a:endParaRPr lang="fr-FR" dirty="0"/>
          </a:p>
        </p:txBody>
      </p:sp>
    </p:spTree>
    <p:extLst>
      <p:ext uri="{BB962C8B-B14F-4D97-AF65-F5344CB8AC3E}">
        <p14:creationId xmlns:p14="http://schemas.microsoft.com/office/powerpoint/2010/main" val="13872174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14399"/>
            <a:ext cx="5868000" cy="469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8000" y="914399"/>
            <a:ext cx="6264000" cy="4698000"/>
          </a:xfrm>
          <a:prstGeom prst="rect">
            <a:avLst/>
          </a:prstGeom>
        </p:spPr>
      </p:pic>
      <p:sp>
        <p:nvSpPr>
          <p:cNvPr id="5" name="Rectangle 4"/>
          <p:cNvSpPr/>
          <p:nvPr/>
        </p:nvSpPr>
        <p:spPr>
          <a:xfrm>
            <a:off x="3616149" y="5243067"/>
            <a:ext cx="2311851" cy="369332"/>
          </a:xfrm>
          <a:prstGeom prst="rect">
            <a:avLst/>
          </a:prstGeom>
        </p:spPr>
        <p:txBody>
          <a:bodyPr wrap="none">
            <a:spAutoFit/>
          </a:bodyPr>
          <a:lstStyle/>
          <a:p>
            <a:r>
              <a:rPr lang="fr-FR" b="1" i="0" smtClean="0">
                <a:solidFill>
                  <a:srgbClr val="FFFFFF"/>
                </a:solidFill>
                <a:effectLst/>
                <a:latin typeface="Tahoma" panose="020B0604030504040204" pitchFamily="34" charset="0"/>
              </a:rPr>
              <a:t> Pantin  (Crey132)</a:t>
            </a:r>
            <a:endParaRPr lang="fr-FR"/>
          </a:p>
        </p:txBody>
      </p:sp>
      <p:sp>
        <p:nvSpPr>
          <p:cNvPr id="6" name="Rectangle 5"/>
          <p:cNvSpPr/>
          <p:nvPr/>
        </p:nvSpPr>
        <p:spPr>
          <a:xfrm>
            <a:off x="10452452" y="1014701"/>
            <a:ext cx="1558440"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a:t>
            </a:r>
            <a:r>
              <a:rPr lang="fr-FR" b="1" i="0" dirty="0" smtClean="0">
                <a:effectLst/>
                <a:latin typeface="Tahoma" panose="020B0604030504040204" pitchFamily="34" charset="0"/>
              </a:rPr>
              <a:t>Sète (</a:t>
            </a:r>
            <a:r>
              <a:rPr lang="fr-FR" b="1" i="0" dirty="0" err="1" smtClean="0">
                <a:effectLst/>
                <a:latin typeface="Tahoma" panose="020B0604030504040204" pitchFamily="34" charset="0"/>
              </a:rPr>
              <a:t>Jace</a:t>
            </a:r>
            <a:r>
              <a:rPr lang="fr-FR" b="1" i="0" dirty="0" smtClean="0">
                <a:effectLst/>
                <a:latin typeface="Tahoma" panose="020B0604030504040204" pitchFamily="34" charset="0"/>
              </a:rPr>
              <a:t>)</a:t>
            </a:r>
            <a:endParaRPr lang="fr-FR" dirty="0"/>
          </a:p>
        </p:txBody>
      </p:sp>
    </p:spTree>
    <p:extLst>
      <p:ext uri="{BB962C8B-B14F-4D97-AF65-F5344CB8AC3E}">
        <p14:creationId xmlns:p14="http://schemas.microsoft.com/office/powerpoint/2010/main" val="255432807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1736987" y="125353"/>
            <a:ext cx="3958135"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La Seyne sur Mer (</a:t>
            </a:r>
            <a:r>
              <a:rPr lang="fr-FR" b="1" i="0" dirty="0" err="1" smtClean="0">
                <a:solidFill>
                  <a:srgbClr val="FFFFFF"/>
                </a:solidFill>
                <a:effectLst/>
                <a:latin typeface="Tahoma" panose="020B0604030504040204" pitchFamily="34" charset="0"/>
              </a:rPr>
              <a:t>Tetal</a:t>
            </a:r>
            <a:r>
              <a:rPr lang="fr-FR" b="1" i="0" dirty="0" smtClean="0">
                <a:solidFill>
                  <a:srgbClr val="FFFFFF"/>
                </a:solidFill>
                <a:effectLst/>
                <a:latin typeface="Tahoma" panose="020B0604030504040204" pitchFamily="34" charset="0"/>
              </a:rPr>
              <a:t> &amp; </a:t>
            </a:r>
            <a:r>
              <a:rPr lang="fr-FR" b="1" i="0" dirty="0" err="1" smtClean="0">
                <a:solidFill>
                  <a:srgbClr val="FFFFFF"/>
                </a:solidFill>
                <a:effectLst/>
                <a:latin typeface="Tahoma" panose="020B0604030504040204" pitchFamily="34" charset="0"/>
              </a:rPr>
              <a:t>Sock</a:t>
            </a:r>
            <a:r>
              <a:rPr lang="fr-FR" b="1" i="0" dirty="0" smtClean="0">
                <a:solidFill>
                  <a:srgbClr val="FFFFFF"/>
                </a:solidFill>
                <a:effectLst/>
                <a:latin typeface="Tahoma" panose="020B0604030504040204" pitchFamily="34" charset="0"/>
              </a:rPr>
              <a:t>)</a:t>
            </a:r>
            <a:endParaRPr lang="fr-FR" dirty="0"/>
          </a:p>
        </p:txBody>
      </p:sp>
    </p:spTree>
    <p:extLst>
      <p:ext uri="{BB962C8B-B14F-4D97-AF65-F5344CB8AC3E}">
        <p14:creationId xmlns:p14="http://schemas.microsoft.com/office/powerpoint/2010/main" val="14183634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trompe-l-oeil.info/street-art/Goldenstreetart/2023/classement/La-Seyne-sur-mer80-street-art-minifest-Juanjo-Surace-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www.trompe-l-oeil.info/street-art/Goldenstreetart/2023/classement/Calais99-street-art-JDL-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5624"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www.trompe-l-oeil.info/street-art/Goldenstreetart/2023/classement/Lurcy-levis129-street-art-city-Abys-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1246"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www.trompe-l-oeil.info/street-art/Goldenstreetart/2023/classement/Villeuneuve-saint-georges-17-street-art-curtis-hilton-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686174"/>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s://www.trompe-l-oeil.info/street-art/Goldenstreetart/2023/classement/Morlaix70-street-art-MXarttour-Odeith-1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85624" y="3672277"/>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s://www.trompe-l-oeil.info/street-art/Goldenstreetart/2023/classement/Saint-Cyr-l-ecole12-street-art-Rast-0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1246" y="3672277"/>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https://www.trompe-l-oeil.info/street-art/Goldenstreetart/2023/classement/La-Motte-Servolex07-street-art-Cofee-Rino-0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6660" y="0"/>
            <a:ext cx="417600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4116" name="Picture 20" descr="https://www.trompe-l-oeil.info/street-art/Goldenstreetart/2023/classement/Bordeau237-begles-street-art-bordallo-II-05.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96660" y="3686174"/>
            <a:ext cx="4212000" cy="31674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605917" y="3686174"/>
            <a:ext cx="2757486" cy="369332"/>
          </a:xfrm>
          <a:prstGeom prst="rect">
            <a:avLst/>
          </a:prstGeom>
        </p:spPr>
        <p:txBody>
          <a:bodyPr wrap="none">
            <a:spAutoFit/>
          </a:bodyPr>
          <a:lstStyle/>
          <a:p>
            <a:r>
              <a:rPr lang="fr-FR" b="1" i="0" dirty="0" smtClean="0">
                <a:effectLst/>
                <a:latin typeface="Tahoma" panose="020B0604030504040204" pitchFamily="34" charset="0"/>
              </a:rPr>
              <a:t>Bordeaux (</a:t>
            </a:r>
            <a:r>
              <a:rPr lang="fr-FR" b="1" i="0" dirty="0" err="1" smtClean="0">
                <a:effectLst/>
                <a:latin typeface="Tahoma" panose="020B0604030504040204" pitchFamily="34" charset="0"/>
              </a:rPr>
              <a:t>Bordalo</a:t>
            </a:r>
            <a:r>
              <a:rPr lang="fr-FR" b="1" i="0" dirty="0" smtClean="0">
                <a:effectLst/>
                <a:latin typeface="Tahoma" panose="020B0604030504040204" pitchFamily="34" charset="0"/>
              </a:rPr>
              <a:t> II)</a:t>
            </a:r>
            <a:endParaRPr lang="fr-FR" dirty="0"/>
          </a:p>
        </p:txBody>
      </p:sp>
      <p:sp>
        <p:nvSpPr>
          <p:cNvPr id="3" name="Rectangle 2"/>
          <p:cNvSpPr/>
          <p:nvPr/>
        </p:nvSpPr>
        <p:spPr>
          <a:xfrm>
            <a:off x="297592" y="0"/>
            <a:ext cx="1786066" cy="523220"/>
          </a:xfrm>
          <a:prstGeom prst="rect">
            <a:avLst/>
          </a:prstGeom>
        </p:spPr>
        <p:txBody>
          <a:bodyPr wrap="none">
            <a:spAutoFit/>
          </a:bodyPr>
          <a:lstStyle/>
          <a:p>
            <a:r>
              <a:rPr lang="fr-FR" sz="1400" b="1" i="0" dirty="0" smtClean="0">
                <a:solidFill>
                  <a:schemeClr val="bg1"/>
                </a:solidFill>
                <a:effectLst/>
                <a:latin typeface="Tahoma" panose="020B0604030504040204" pitchFamily="34" charset="0"/>
              </a:rPr>
              <a:t>La Seyne sur Mer </a:t>
            </a:r>
          </a:p>
          <a:p>
            <a:r>
              <a:rPr lang="fr-FR" sz="1400" b="1" i="0" dirty="0" smtClean="0">
                <a:solidFill>
                  <a:schemeClr val="bg1"/>
                </a:solidFill>
                <a:effectLst/>
                <a:latin typeface="Tahoma" panose="020B0604030504040204" pitchFamily="34" charset="0"/>
              </a:rPr>
              <a:t> (</a:t>
            </a:r>
            <a:r>
              <a:rPr lang="fr-FR" sz="1400" b="1" i="0" dirty="0" err="1" smtClean="0">
                <a:solidFill>
                  <a:schemeClr val="bg1"/>
                </a:solidFill>
                <a:effectLst/>
                <a:latin typeface="Tahoma" panose="020B0604030504040204" pitchFamily="34" charset="0"/>
              </a:rPr>
              <a:t>Juanjo</a:t>
            </a:r>
            <a:r>
              <a:rPr lang="fr-FR" sz="1400" b="1" i="0" dirty="0" smtClean="0">
                <a:solidFill>
                  <a:schemeClr val="bg1"/>
                </a:solidFill>
                <a:effectLst/>
                <a:latin typeface="Tahoma" panose="020B0604030504040204" pitchFamily="34" charset="0"/>
              </a:rPr>
              <a:t> </a:t>
            </a:r>
            <a:r>
              <a:rPr lang="fr-FR" sz="1400" b="1" i="0" dirty="0" err="1" smtClean="0">
                <a:solidFill>
                  <a:schemeClr val="bg1"/>
                </a:solidFill>
                <a:effectLst/>
                <a:latin typeface="Tahoma" panose="020B0604030504040204" pitchFamily="34" charset="0"/>
              </a:rPr>
              <a:t>Surace</a:t>
            </a:r>
            <a:r>
              <a:rPr lang="fr-FR" sz="1400" b="1" i="0" dirty="0" smtClean="0">
                <a:solidFill>
                  <a:schemeClr val="bg1"/>
                </a:solidFill>
                <a:effectLst/>
                <a:latin typeface="Tahoma" panose="020B0604030504040204" pitchFamily="34" charset="0"/>
              </a:rPr>
              <a:t>)</a:t>
            </a:r>
            <a:endParaRPr lang="fr-FR" sz="1400" dirty="0">
              <a:solidFill>
                <a:schemeClr val="bg1"/>
              </a:solidFill>
            </a:endParaRPr>
          </a:p>
        </p:txBody>
      </p:sp>
      <p:sp>
        <p:nvSpPr>
          <p:cNvPr id="4" name="Rectangle 3"/>
          <p:cNvSpPr/>
          <p:nvPr/>
        </p:nvSpPr>
        <p:spPr>
          <a:xfrm>
            <a:off x="2806766" y="0"/>
            <a:ext cx="1266693" cy="307777"/>
          </a:xfrm>
          <a:prstGeom prst="rect">
            <a:avLst/>
          </a:prstGeom>
        </p:spPr>
        <p:txBody>
          <a:bodyPr wrap="none">
            <a:spAutoFit/>
          </a:bodyPr>
          <a:lstStyle/>
          <a:p>
            <a:r>
              <a:rPr lang="fr-FR" sz="1400" b="1" i="0" smtClean="0">
                <a:effectLst/>
                <a:latin typeface="Tahoma" panose="020B0604030504040204" pitchFamily="34" charset="0"/>
              </a:rPr>
              <a:t>Calais (JDL)</a:t>
            </a:r>
            <a:endParaRPr lang="fr-FR" sz="1400" dirty="0"/>
          </a:p>
        </p:txBody>
      </p:sp>
      <p:sp>
        <p:nvSpPr>
          <p:cNvPr id="5" name="Rectangle 4"/>
          <p:cNvSpPr/>
          <p:nvPr/>
        </p:nvSpPr>
        <p:spPr>
          <a:xfrm>
            <a:off x="5291246" y="0"/>
            <a:ext cx="1842171" cy="307777"/>
          </a:xfrm>
          <a:prstGeom prst="rect">
            <a:avLst/>
          </a:prstGeom>
        </p:spPr>
        <p:txBody>
          <a:bodyPr wrap="none">
            <a:spAutoFit/>
          </a:bodyPr>
          <a:lstStyle/>
          <a:p>
            <a:r>
              <a:rPr lang="fr-FR" sz="1400" b="1" i="0" dirty="0" err="1" smtClean="0">
                <a:solidFill>
                  <a:srgbClr val="FFFFFF"/>
                </a:solidFill>
                <a:effectLst/>
                <a:latin typeface="Tahoma" panose="020B0604030504040204" pitchFamily="34" charset="0"/>
              </a:rPr>
              <a:t>Lurcy</a:t>
            </a:r>
            <a:r>
              <a:rPr lang="fr-FR" sz="1400" b="1" i="0" dirty="0" smtClean="0">
                <a:solidFill>
                  <a:srgbClr val="FFFFFF"/>
                </a:solidFill>
                <a:effectLst/>
                <a:latin typeface="Tahoma" panose="020B0604030504040204" pitchFamily="34" charset="0"/>
              </a:rPr>
              <a:t> Lévis (</a:t>
            </a:r>
            <a:r>
              <a:rPr lang="fr-FR" sz="1400" b="1" i="0" dirty="0" err="1" smtClean="0">
                <a:solidFill>
                  <a:srgbClr val="FFFFFF"/>
                </a:solidFill>
                <a:effectLst/>
                <a:latin typeface="Tahoma" panose="020B0604030504040204" pitchFamily="34" charset="0"/>
              </a:rPr>
              <a:t>Abys</a:t>
            </a:r>
            <a:r>
              <a:rPr lang="fr-FR" sz="1400" b="1" i="0" dirty="0" smtClean="0">
                <a:solidFill>
                  <a:srgbClr val="FFFFFF"/>
                </a:solidFill>
                <a:effectLst/>
                <a:latin typeface="Tahoma" panose="020B0604030504040204" pitchFamily="34" charset="0"/>
              </a:rPr>
              <a:t>)</a:t>
            </a:r>
            <a:endParaRPr lang="fr-FR" sz="1400" dirty="0"/>
          </a:p>
        </p:txBody>
      </p:sp>
      <p:sp>
        <p:nvSpPr>
          <p:cNvPr id="6" name="Rectangle 5"/>
          <p:cNvSpPr/>
          <p:nvPr/>
        </p:nvSpPr>
        <p:spPr>
          <a:xfrm>
            <a:off x="2533499" y="3672277"/>
            <a:ext cx="2361544" cy="307777"/>
          </a:xfrm>
          <a:prstGeom prst="rect">
            <a:avLst/>
          </a:prstGeom>
        </p:spPr>
        <p:txBody>
          <a:bodyPr wrap="none">
            <a:spAutoFit/>
          </a:bodyPr>
          <a:lstStyle/>
          <a:p>
            <a:r>
              <a:rPr lang="fr-FR" sz="1400" b="1" i="0" dirty="0" smtClean="0">
                <a:effectLst/>
                <a:latin typeface="Tahoma" panose="020B0604030504040204" pitchFamily="34" charset="0"/>
              </a:rPr>
              <a:t> Morlaix (</a:t>
            </a:r>
            <a:r>
              <a:rPr lang="fr-FR" sz="1400" b="1" i="0" dirty="0" err="1" smtClean="0">
                <a:effectLst/>
                <a:latin typeface="Tahoma" panose="020B0604030504040204" pitchFamily="34" charset="0"/>
              </a:rPr>
              <a:t>Sérgio</a:t>
            </a:r>
            <a:r>
              <a:rPr lang="fr-FR" sz="1400" b="1" i="0" dirty="0" smtClean="0">
                <a:effectLst/>
                <a:latin typeface="Tahoma" panose="020B0604030504040204" pitchFamily="34" charset="0"/>
              </a:rPr>
              <a:t> </a:t>
            </a:r>
            <a:r>
              <a:rPr lang="fr-FR" sz="1400" b="1" i="0" dirty="0" err="1" smtClean="0">
                <a:effectLst/>
                <a:latin typeface="Tahoma" panose="020B0604030504040204" pitchFamily="34" charset="0"/>
              </a:rPr>
              <a:t>Odeith</a:t>
            </a:r>
            <a:r>
              <a:rPr lang="fr-FR" sz="1400" b="1" i="0" dirty="0" smtClean="0">
                <a:effectLst/>
                <a:latin typeface="Tahoma" panose="020B0604030504040204" pitchFamily="34" charset="0"/>
              </a:rPr>
              <a:t>)</a:t>
            </a:r>
            <a:endParaRPr lang="fr-FR" sz="1400" dirty="0"/>
          </a:p>
        </p:txBody>
      </p:sp>
      <p:sp>
        <p:nvSpPr>
          <p:cNvPr id="7" name="Rectangle 6"/>
          <p:cNvSpPr/>
          <p:nvPr/>
        </p:nvSpPr>
        <p:spPr>
          <a:xfrm>
            <a:off x="42507" y="3711299"/>
            <a:ext cx="6096000" cy="523220"/>
          </a:xfrm>
          <a:prstGeom prst="rect">
            <a:avLst/>
          </a:prstGeom>
        </p:spPr>
        <p:txBody>
          <a:bodyPr>
            <a:spAutoFit/>
          </a:bodyPr>
          <a:lstStyle/>
          <a:p>
            <a:r>
              <a:rPr lang="fr-FR" sz="1400" b="1" i="0" dirty="0" smtClean="0">
                <a:effectLst/>
                <a:latin typeface="Tahoma" panose="020B0604030504040204" pitchFamily="34" charset="0"/>
              </a:rPr>
              <a:t>Villeneuve Saint Georges</a:t>
            </a:r>
            <a:br>
              <a:rPr lang="fr-FR" sz="1400" b="1" i="0" dirty="0" smtClean="0">
                <a:effectLst/>
                <a:latin typeface="Tahoma" panose="020B0604030504040204" pitchFamily="34" charset="0"/>
              </a:rPr>
            </a:br>
            <a:r>
              <a:rPr lang="fr-FR" sz="1400" b="1" i="0" dirty="0" smtClean="0">
                <a:effectLst/>
                <a:latin typeface="Tahoma" panose="020B0604030504040204" pitchFamily="34" charset="0"/>
              </a:rPr>
              <a:t>(Curtis Hylton)</a:t>
            </a:r>
            <a:endParaRPr lang="fr-FR" sz="1400" dirty="0"/>
          </a:p>
        </p:txBody>
      </p:sp>
      <p:sp>
        <p:nvSpPr>
          <p:cNvPr id="8" name="Rectangle 7"/>
          <p:cNvSpPr/>
          <p:nvPr/>
        </p:nvSpPr>
        <p:spPr>
          <a:xfrm>
            <a:off x="5368034" y="3665132"/>
            <a:ext cx="2286203" cy="307777"/>
          </a:xfrm>
          <a:prstGeom prst="rect">
            <a:avLst/>
          </a:prstGeom>
        </p:spPr>
        <p:txBody>
          <a:bodyPr wrap="none">
            <a:spAutoFit/>
          </a:bodyPr>
          <a:lstStyle/>
          <a:p>
            <a:r>
              <a:rPr lang="fr-FR" sz="1400" b="1" i="0" dirty="0" smtClean="0">
                <a:effectLst/>
                <a:latin typeface="Tahoma" panose="020B0604030504040204" pitchFamily="34" charset="0"/>
              </a:rPr>
              <a:t>Saint-Cyr l'École (</a:t>
            </a:r>
            <a:r>
              <a:rPr lang="fr-FR" sz="1400" b="1" i="0" dirty="0" err="1" smtClean="0">
                <a:effectLst/>
                <a:latin typeface="Tahoma" panose="020B0604030504040204" pitchFamily="34" charset="0"/>
              </a:rPr>
              <a:t>Rast</a:t>
            </a:r>
            <a:r>
              <a:rPr lang="fr-FR" sz="1400" b="1" i="0" dirty="0" smtClean="0">
                <a:effectLst/>
                <a:latin typeface="Tahoma" panose="020B0604030504040204" pitchFamily="34" charset="0"/>
              </a:rPr>
              <a:t>)</a:t>
            </a:r>
            <a:endParaRPr lang="fr-FR" sz="1400" dirty="0"/>
          </a:p>
        </p:txBody>
      </p:sp>
      <p:sp>
        <p:nvSpPr>
          <p:cNvPr id="9" name="Rectangle 8"/>
          <p:cNvSpPr/>
          <p:nvPr/>
        </p:nvSpPr>
        <p:spPr>
          <a:xfrm>
            <a:off x="7996868" y="15389"/>
            <a:ext cx="2556300" cy="584775"/>
          </a:xfrm>
          <a:prstGeom prst="rect">
            <a:avLst/>
          </a:prstGeom>
        </p:spPr>
        <p:txBody>
          <a:bodyPr wrap="square">
            <a:spAutoFit/>
          </a:bodyPr>
          <a:lstStyle/>
          <a:p>
            <a:r>
              <a:rPr lang="it-IT" sz="1400" b="1" i="0" dirty="0" smtClean="0">
                <a:effectLst/>
                <a:latin typeface="Tahoma" panose="020B0604030504040204" pitchFamily="34" charset="0"/>
              </a:rPr>
              <a:t>La Motte Servolex</a:t>
            </a:r>
            <a:br>
              <a:rPr lang="it-IT" sz="1400" b="1" i="0" dirty="0" smtClean="0">
                <a:effectLst/>
                <a:latin typeface="Tahoma" panose="020B0604030504040204" pitchFamily="34" charset="0"/>
              </a:rPr>
            </a:br>
            <a:r>
              <a:rPr lang="it-IT" sz="1400" b="1" i="0" dirty="0" smtClean="0">
                <a:effectLst/>
                <a:latin typeface="Tahoma" panose="020B0604030504040204" pitchFamily="34" charset="0"/>
              </a:rPr>
              <a:t>(Cofee &amp; Rino &amp; Valer</a:t>
            </a:r>
            <a:r>
              <a:rPr lang="it-IT" b="1" i="0" dirty="0" smtClean="0">
                <a:solidFill>
                  <a:srgbClr val="FFFFFF"/>
                </a:solidFill>
                <a:effectLst/>
                <a:latin typeface="Tahoma" panose="020B0604030504040204" pitchFamily="34" charset="0"/>
              </a:rPr>
              <a:t>)</a:t>
            </a:r>
            <a:endParaRPr lang="fr-FR" dirty="0"/>
          </a:p>
        </p:txBody>
      </p:sp>
    </p:spTree>
    <p:extLst>
      <p:ext uri="{BB962C8B-B14F-4D97-AF65-F5344CB8AC3E}">
        <p14:creationId xmlns:p14="http://schemas.microsoft.com/office/powerpoint/2010/main" val="1608019947"/>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7612465" y="250613"/>
            <a:ext cx="2678938" cy="369332"/>
          </a:xfrm>
          <a:prstGeom prst="rect">
            <a:avLst/>
          </a:prstGeom>
        </p:spPr>
        <p:txBody>
          <a:bodyPr wrap="none">
            <a:spAutoFit/>
          </a:bodyPr>
          <a:lstStyle/>
          <a:p>
            <a:r>
              <a:rPr lang="fr-FR" b="1" i="0" dirty="0" smtClean="0">
                <a:solidFill>
                  <a:srgbClr val="FF0000"/>
                </a:solidFill>
                <a:effectLst/>
                <a:latin typeface="Tahoma" panose="020B0604030504040204" pitchFamily="34" charset="0"/>
              </a:rPr>
              <a:t>Calais (</a:t>
            </a:r>
            <a:r>
              <a:rPr lang="fr-FR" b="1" i="0" dirty="0" err="1" smtClean="0">
                <a:solidFill>
                  <a:srgbClr val="FF0000"/>
                </a:solidFill>
                <a:effectLst/>
                <a:latin typeface="Tahoma" panose="020B0604030504040204" pitchFamily="34" charset="0"/>
              </a:rPr>
              <a:t>Sweo</a:t>
            </a:r>
            <a:r>
              <a:rPr lang="fr-FR" b="1" i="0" dirty="0" smtClean="0">
                <a:solidFill>
                  <a:srgbClr val="FF0000"/>
                </a:solidFill>
                <a:effectLst/>
                <a:latin typeface="Tahoma" panose="020B0604030504040204" pitchFamily="34" charset="0"/>
              </a:rPr>
              <a:t> &amp; Nikita</a:t>
            </a:r>
            <a:endParaRPr lang="fr-FR" dirty="0">
              <a:solidFill>
                <a:srgbClr val="FF0000"/>
              </a:solidFill>
            </a:endParaRPr>
          </a:p>
        </p:txBody>
      </p:sp>
    </p:spTree>
    <p:extLst>
      <p:ext uri="{BB962C8B-B14F-4D97-AF65-F5344CB8AC3E}">
        <p14:creationId xmlns:p14="http://schemas.microsoft.com/office/powerpoint/2010/main" val="20848324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trompe-l-oeil.info/street-art/Goldenstreetart/2023/classement/Chennevieres-sur-Marne04-street-art-Kalouf-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66"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www.trompe-l-oeil.info/street-art/Goldenstreetart/2023/classement/Saint-Brieuc89-street-art-Difuz-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781"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www.trompe-l-oeil.info/street-art/Goldenstreetart/2023/classement/Yffiniac07-street-art-Tasso-0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796" y="0"/>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s://www.trompe-l-oeil.info/street-art/Goldenstreetart/2023/classement/Boulogne-sur-Mer71-street-art-Piet-Rodriguez-Spear-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766" y="3686174"/>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https://www.trompe-l-oeil.info/street-art/Goldenstreetart/2023/classement/Laon53-street-art-urbain-Satr-0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0781" y="3686174"/>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https://www.trompe-l-oeil.info/street-art/Goldenstreetart/2023/classement/Ermont03-street-art-Nexer-Slarz-0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81796" y="3686174"/>
            <a:ext cx="238125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https://www.trompe-l-oeil.info/street-art/Goldenstreetart/2023/classement/Aurec22-street-art-Lily-Brick-0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2811" y="0"/>
            <a:ext cx="4356000" cy="3171826"/>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https://www.trompe-l-oeil.info/street-art/Goldenstreetart/2023/classement/Montevrain89-closduchene-Rast-03.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02811" y="3686174"/>
            <a:ext cx="4356000" cy="31674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81796" y="3686174"/>
            <a:ext cx="2381250" cy="276999"/>
          </a:xfrm>
          <a:prstGeom prst="rect">
            <a:avLst/>
          </a:prstGeom>
        </p:spPr>
        <p:txBody>
          <a:bodyPr wrap="square">
            <a:spAutoFit/>
          </a:bodyPr>
          <a:lstStyle/>
          <a:p>
            <a:r>
              <a:rPr lang="fr-FR" sz="1200" b="1" i="0" smtClean="0">
                <a:solidFill>
                  <a:srgbClr val="FFFFFF"/>
                </a:solidFill>
                <a:effectLst/>
                <a:latin typeface="Tahoma" panose="020B0604030504040204" pitchFamily="34" charset="0"/>
              </a:rPr>
              <a:t> </a:t>
            </a:r>
            <a:r>
              <a:rPr lang="fr-FR" sz="1200" b="1" i="0" smtClean="0">
                <a:effectLst/>
                <a:latin typeface="Tahoma" panose="020B0604030504040204" pitchFamily="34" charset="0"/>
              </a:rPr>
              <a:t>Ermont (Nexer One &amp; Slarz)</a:t>
            </a:r>
            <a:endParaRPr lang="fr-FR" sz="1200" dirty="0"/>
          </a:p>
        </p:txBody>
      </p:sp>
      <p:sp>
        <p:nvSpPr>
          <p:cNvPr id="3" name="Rectangle 2"/>
          <p:cNvSpPr/>
          <p:nvPr/>
        </p:nvSpPr>
        <p:spPr>
          <a:xfrm>
            <a:off x="2864630" y="2802494"/>
            <a:ext cx="2031325"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a:t>
            </a:r>
            <a:r>
              <a:rPr lang="fr-FR" sz="1400" b="1" i="0" dirty="0" smtClean="0">
                <a:solidFill>
                  <a:schemeClr val="bg1"/>
                </a:solidFill>
                <a:effectLst/>
                <a:latin typeface="Tahoma" panose="020B0604030504040204" pitchFamily="34" charset="0"/>
              </a:rPr>
              <a:t>Saint Brieuc (</a:t>
            </a:r>
            <a:r>
              <a:rPr lang="fr-FR" sz="1400" b="1" i="0" dirty="0" err="1" smtClean="0">
                <a:solidFill>
                  <a:schemeClr val="bg1"/>
                </a:solidFill>
                <a:effectLst/>
                <a:latin typeface="Tahoma" panose="020B0604030504040204" pitchFamily="34" charset="0"/>
              </a:rPr>
              <a:t>Difuz</a:t>
            </a:r>
            <a:r>
              <a:rPr lang="fr-FR" sz="1400" b="1" i="0" dirty="0" smtClean="0">
                <a:effectLst/>
                <a:latin typeface="Tahoma" panose="020B0604030504040204" pitchFamily="34" charset="0"/>
              </a:rPr>
              <a:t>)</a:t>
            </a:r>
            <a:endParaRPr lang="fr-FR" sz="1400" dirty="0"/>
          </a:p>
        </p:txBody>
      </p:sp>
      <p:sp>
        <p:nvSpPr>
          <p:cNvPr id="6" name="Rectangle 5"/>
          <p:cNvSpPr/>
          <p:nvPr/>
        </p:nvSpPr>
        <p:spPr>
          <a:xfrm>
            <a:off x="8046425" y="2864049"/>
            <a:ext cx="2592376" cy="307777"/>
          </a:xfrm>
          <a:prstGeom prst="rect">
            <a:avLst/>
          </a:prstGeom>
        </p:spPr>
        <p:txBody>
          <a:bodyPr wrap="none">
            <a:spAutoFit/>
          </a:bodyPr>
          <a:lstStyle/>
          <a:p>
            <a:r>
              <a:rPr lang="fr-FR" sz="1400" b="1" i="0" dirty="0" err="1" smtClean="0">
                <a:effectLst/>
                <a:latin typeface="Tahoma" panose="020B0604030504040204" pitchFamily="34" charset="0"/>
              </a:rPr>
              <a:t>Aurec</a:t>
            </a:r>
            <a:r>
              <a:rPr lang="fr-FR" sz="1400" b="1" i="0" dirty="0" smtClean="0">
                <a:effectLst/>
                <a:latin typeface="Tahoma" panose="020B0604030504040204" pitchFamily="34" charset="0"/>
              </a:rPr>
              <a:t> sur Loire (Lily Brick)</a:t>
            </a:r>
            <a:endParaRPr lang="fr-FR" sz="1400" dirty="0"/>
          </a:p>
        </p:txBody>
      </p:sp>
      <p:sp>
        <p:nvSpPr>
          <p:cNvPr id="7" name="Rectangle 6"/>
          <p:cNvSpPr/>
          <p:nvPr/>
        </p:nvSpPr>
        <p:spPr>
          <a:xfrm>
            <a:off x="3214279" y="3655396"/>
            <a:ext cx="1265090" cy="307777"/>
          </a:xfrm>
          <a:prstGeom prst="rect">
            <a:avLst/>
          </a:prstGeom>
        </p:spPr>
        <p:txBody>
          <a:bodyPr wrap="none">
            <a:spAutoFit/>
          </a:bodyPr>
          <a:lstStyle/>
          <a:p>
            <a:r>
              <a:rPr lang="fr-FR" sz="1400" b="1" i="0" dirty="0" smtClean="0">
                <a:effectLst/>
                <a:latin typeface="Tahoma" panose="020B0604030504040204" pitchFamily="34" charset="0"/>
              </a:rPr>
              <a:t>Laon  (</a:t>
            </a:r>
            <a:r>
              <a:rPr lang="fr-FR" sz="1400" b="1" i="0" dirty="0" err="1" smtClean="0">
                <a:effectLst/>
                <a:latin typeface="Tahoma" panose="020B0604030504040204" pitchFamily="34" charset="0"/>
              </a:rPr>
              <a:t>Satr</a:t>
            </a:r>
            <a:r>
              <a:rPr lang="fr-FR" sz="1400" b="1" i="0" dirty="0" smtClean="0">
                <a:effectLst/>
                <a:latin typeface="Tahoma" panose="020B0604030504040204" pitchFamily="34" charset="0"/>
              </a:rPr>
              <a:t>)</a:t>
            </a:r>
            <a:endParaRPr lang="fr-FR" sz="1400" dirty="0"/>
          </a:p>
        </p:txBody>
      </p:sp>
      <p:sp>
        <p:nvSpPr>
          <p:cNvPr id="8" name="Rectangle 7"/>
          <p:cNvSpPr/>
          <p:nvPr/>
        </p:nvSpPr>
        <p:spPr>
          <a:xfrm>
            <a:off x="5572362" y="2864049"/>
            <a:ext cx="1600118" cy="307777"/>
          </a:xfrm>
          <a:prstGeom prst="rect">
            <a:avLst/>
          </a:prstGeom>
        </p:spPr>
        <p:txBody>
          <a:bodyPr wrap="none">
            <a:spAutoFit/>
          </a:bodyPr>
          <a:lstStyle/>
          <a:p>
            <a:r>
              <a:rPr lang="fr-FR" sz="1400" b="1" i="0" dirty="0" err="1" smtClean="0">
                <a:effectLst/>
                <a:latin typeface="Tahoma" panose="020B0604030504040204" pitchFamily="34" charset="0"/>
              </a:rPr>
              <a:t>Yffiniac</a:t>
            </a:r>
            <a:r>
              <a:rPr lang="fr-FR" sz="1400" b="1" i="0" dirty="0" smtClean="0">
                <a:effectLst/>
                <a:latin typeface="Tahoma" panose="020B0604030504040204" pitchFamily="34" charset="0"/>
              </a:rPr>
              <a:t> (Tasso</a:t>
            </a:r>
            <a:r>
              <a:rPr lang="fr-FR" sz="1400" b="1" i="0" dirty="0" smtClean="0">
                <a:solidFill>
                  <a:schemeClr val="bg1"/>
                </a:solidFill>
                <a:effectLst/>
                <a:latin typeface="Tahoma" panose="020B0604030504040204" pitchFamily="34" charset="0"/>
              </a:rPr>
              <a:t>)</a:t>
            </a:r>
            <a:endParaRPr lang="fr-FR" sz="1400" dirty="0">
              <a:solidFill>
                <a:schemeClr val="bg1"/>
              </a:solidFill>
            </a:endParaRPr>
          </a:p>
        </p:txBody>
      </p:sp>
      <p:sp>
        <p:nvSpPr>
          <p:cNvPr id="9" name="Rectangle 8"/>
          <p:cNvSpPr/>
          <p:nvPr/>
        </p:nvSpPr>
        <p:spPr>
          <a:xfrm>
            <a:off x="73531" y="2551838"/>
            <a:ext cx="2492990" cy="584775"/>
          </a:xfrm>
          <a:prstGeom prst="rect">
            <a:avLst/>
          </a:prstGeom>
        </p:spPr>
        <p:txBody>
          <a:bodyPr wrap="none">
            <a:spAutoFit/>
          </a:bodyPr>
          <a:lstStyle/>
          <a:p>
            <a:r>
              <a:rPr lang="fr-FR" b="1" i="0" dirty="0" smtClean="0">
                <a:solidFill>
                  <a:srgbClr val="FFFFFF"/>
                </a:solidFill>
                <a:effectLst/>
                <a:latin typeface="Tahoma" panose="020B0604030504040204" pitchFamily="34" charset="0"/>
              </a:rPr>
              <a:t> </a:t>
            </a:r>
            <a:r>
              <a:rPr lang="fr-FR" sz="1400" b="1" i="0" dirty="0" smtClean="0">
                <a:solidFill>
                  <a:srgbClr val="FFFFFF"/>
                </a:solidFill>
                <a:effectLst/>
                <a:latin typeface="Tahoma" panose="020B0604030504040204" pitchFamily="34" charset="0"/>
              </a:rPr>
              <a:t>Chennevières sur Marne </a:t>
            </a:r>
          </a:p>
          <a:p>
            <a:r>
              <a:rPr lang="fr-FR" sz="1400" b="1" i="0" dirty="0" smtClean="0">
                <a:solidFill>
                  <a:srgbClr val="FFFFFF"/>
                </a:solidFill>
                <a:effectLst/>
                <a:latin typeface="Tahoma" panose="020B0604030504040204" pitchFamily="34" charset="0"/>
              </a:rPr>
              <a:t>(</a:t>
            </a:r>
            <a:r>
              <a:rPr lang="fr-FR" sz="1400" b="1" i="0" dirty="0" err="1" smtClean="0">
                <a:solidFill>
                  <a:srgbClr val="FFFFFF"/>
                </a:solidFill>
                <a:effectLst/>
                <a:latin typeface="Tahoma" panose="020B0604030504040204" pitchFamily="34" charset="0"/>
              </a:rPr>
              <a:t>Kalouf</a:t>
            </a:r>
            <a:r>
              <a:rPr lang="fr-FR" sz="1400" b="1" i="0" dirty="0" smtClean="0">
                <a:solidFill>
                  <a:srgbClr val="FFFFFF"/>
                </a:solidFill>
                <a:effectLst/>
                <a:latin typeface="Tahoma" panose="020B0604030504040204" pitchFamily="34" charset="0"/>
              </a:rPr>
              <a:t>)</a:t>
            </a:r>
            <a:endParaRPr lang="fr-FR" sz="1400" dirty="0"/>
          </a:p>
        </p:txBody>
      </p:sp>
      <p:sp>
        <p:nvSpPr>
          <p:cNvPr id="10" name="Rectangle 9"/>
          <p:cNvSpPr/>
          <p:nvPr/>
        </p:nvSpPr>
        <p:spPr>
          <a:xfrm>
            <a:off x="139766" y="3686174"/>
            <a:ext cx="2524362" cy="523220"/>
          </a:xfrm>
          <a:prstGeom prst="rect">
            <a:avLst/>
          </a:prstGeom>
        </p:spPr>
        <p:txBody>
          <a:bodyPr wrap="square">
            <a:spAutoFit/>
          </a:bodyPr>
          <a:lstStyle/>
          <a:p>
            <a:r>
              <a:rPr lang="fr-FR" sz="1400" b="1" i="0" dirty="0" smtClean="0">
                <a:effectLst/>
                <a:latin typeface="Tahoma" panose="020B0604030504040204" pitchFamily="34" charset="0"/>
              </a:rPr>
              <a:t>Boulogne sur Mer</a:t>
            </a:r>
            <a:br>
              <a:rPr lang="fr-FR" sz="1400" b="1" i="0" dirty="0" smtClean="0">
                <a:effectLst/>
                <a:latin typeface="Tahoma" panose="020B0604030504040204" pitchFamily="34" charset="0"/>
              </a:rPr>
            </a:br>
            <a:r>
              <a:rPr lang="fr-FR" sz="1400" b="1" i="0" dirty="0" smtClean="0">
                <a:effectLst/>
                <a:latin typeface="Tahoma" panose="020B0604030504040204" pitchFamily="34" charset="0"/>
              </a:rPr>
              <a:t>(</a:t>
            </a:r>
            <a:r>
              <a:rPr lang="fr-FR" sz="1400" b="1" i="0" dirty="0" err="1" smtClean="0">
                <a:effectLst/>
                <a:latin typeface="Tahoma" panose="020B0604030504040204" pitchFamily="34" charset="0"/>
              </a:rPr>
              <a:t>Spear</a:t>
            </a:r>
            <a:r>
              <a:rPr lang="fr-FR" sz="1400" b="1" i="0" dirty="0" smtClean="0">
                <a:effectLst/>
                <a:latin typeface="Tahoma" panose="020B0604030504040204" pitchFamily="34" charset="0"/>
              </a:rPr>
              <a:t> &amp; Piet Rodriguez)</a:t>
            </a:r>
            <a:endParaRPr lang="fr-FR" sz="1400" dirty="0"/>
          </a:p>
        </p:txBody>
      </p:sp>
      <p:sp>
        <p:nvSpPr>
          <p:cNvPr id="11" name="Rectangle 10"/>
          <p:cNvSpPr/>
          <p:nvPr/>
        </p:nvSpPr>
        <p:spPr>
          <a:xfrm>
            <a:off x="7702811" y="3701655"/>
            <a:ext cx="1835759" cy="307777"/>
          </a:xfrm>
          <a:prstGeom prst="rect">
            <a:avLst/>
          </a:prstGeom>
        </p:spPr>
        <p:txBody>
          <a:bodyPr wrap="none">
            <a:spAutoFit/>
          </a:bodyPr>
          <a:lstStyle/>
          <a:p>
            <a:r>
              <a:rPr lang="fr-FR" sz="1400" b="1" i="0" dirty="0" err="1" smtClean="0">
                <a:effectLst/>
                <a:latin typeface="Tahoma" panose="020B0604030504040204" pitchFamily="34" charset="0"/>
              </a:rPr>
              <a:t>Montévrain</a:t>
            </a:r>
            <a:r>
              <a:rPr lang="fr-FR" sz="1400" b="1" i="0" dirty="0" smtClean="0">
                <a:effectLst/>
                <a:latin typeface="Tahoma" panose="020B0604030504040204" pitchFamily="34" charset="0"/>
              </a:rPr>
              <a:t> (</a:t>
            </a:r>
            <a:r>
              <a:rPr lang="fr-FR" sz="1400" b="1" i="0" dirty="0" err="1" smtClean="0">
                <a:effectLst/>
                <a:latin typeface="Tahoma" panose="020B0604030504040204" pitchFamily="34" charset="0"/>
              </a:rPr>
              <a:t>Rast</a:t>
            </a:r>
            <a:r>
              <a:rPr lang="fr-FR" sz="1400" b="1" i="0" dirty="0" smtClean="0">
                <a:effectLst/>
                <a:latin typeface="Tahoma" panose="020B0604030504040204" pitchFamily="34" charset="0"/>
              </a:rPr>
              <a:t>)</a:t>
            </a:r>
            <a:endParaRPr lang="fr-FR" sz="1400" dirty="0"/>
          </a:p>
        </p:txBody>
      </p:sp>
    </p:spTree>
    <p:extLst>
      <p:ext uri="{BB962C8B-B14F-4D97-AF65-F5344CB8AC3E}">
        <p14:creationId xmlns:p14="http://schemas.microsoft.com/office/powerpoint/2010/main" val="3084419616"/>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2086092" y="338296"/>
            <a:ext cx="1806905" cy="369332"/>
          </a:xfrm>
          <a:prstGeom prst="rect">
            <a:avLst/>
          </a:prstGeom>
        </p:spPr>
        <p:txBody>
          <a:bodyPr wrap="none">
            <a:spAutoFit/>
          </a:bodyPr>
          <a:lstStyle/>
          <a:p>
            <a:r>
              <a:rPr lang="fr-FR" b="1" i="0" dirty="0" smtClean="0">
                <a:effectLst/>
                <a:latin typeface="Tahoma" panose="020B0604030504040204" pitchFamily="34" charset="0"/>
              </a:rPr>
              <a:t> Allaire (</a:t>
            </a:r>
            <a:r>
              <a:rPr lang="fr-FR" b="1" i="0" dirty="0" err="1" smtClean="0">
                <a:effectLst/>
                <a:latin typeface="Tahoma" panose="020B0604030504040204" pitchFamily="34" charset="0"/>
              </a:rPr>
              <a:t>Aéro</a:t>
            </a:r>
            <a:r>
              <a:rPr lang="fr-FR" b="1" i="0" dirty="0" smtClean="0">
                <a:effectLst/>
                <a:latin typeface="Tahoma" panose="020B0604030504040204" pitchFamily="34" charset="0"/>
              </a:rPr>
              <a:t>)</a:t>
            </a:r>
            <a:endParaRPr lang="fr-FR" dirty="0"/>
          </a:p>
        </p:txBody>
      </p:sp>
    </p:spTree>
    <p:extLst>
      <p:ext uri="{BB962C8B-B14F-4D97-AF65-F5344CB8AC3E}">
        <p14:creationId xmlns:p14="http://schemas.microsoft.com/office/powerpoint/2010/main" val="37658192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www.trompe-l-oeil.info/street-art/Goldenstreetart/2023/classement/Champigny-sur-marne37-street-art-Vinie-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989" y="863"/>
            <a:ext cx="5148000" cy="68571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www.trompe-l-oeil.info/street-art/Goldenstreetart/2023/classement/Barentin04-street-art-inspire-3TTMAN-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9316" y="6932"/>
            <a:ext cx="4932000" cy="68510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1267" y="213035"/>
            <a:ext cx="3635932" cy="369332"/>
          </a:xfrm>
          <a:prstGeom prst="rect">
            <a:avLst/>
          </a:prstGeom>
        </p:spPr>
        <p:txBody>
          <a:bodyPr wrap="none">
            <a:spAutoFit/>
          </a:bodyPr>
          <a:lstStyle/>
          <a:p>
            <a:r>
              <a:rPr lang="fr-FR" b="1" i="0" dirty="0" smtClean="0">
                <a:solidFill>
                  <a:srgbClr val="FFFFFF"/>
                </a:solidFill>
                <a:effectLst/>
                <a:latin typeface="Tahoma" panose="020B0604030504040204" pitchFamily="34" charset="0"/>
              </a:rPr>
              <a:t> </a:t>
            </a:r>
            <a:r>
              <a:rPr lang="fr-FR" b="1" i="0" dirty="0" smtClean="0">
                <a:effectLst/>
                <a:latin typeface="Tahoma" panose="020B0604030504040204" pitchFamily="34" charset="0"/>
              </a:rPr>
              <a:t>Champigny sur Marne (</a:t>
            </a:r>
            <a:r>
              <a:rPr lang="fr-FR" b="1" i="0" dirty="0" err="1" smtClean="0">
                <a:effectLst/>
                <a:latin typeface="Tahoma" panose="020B0604030504040204" pitchFamily="34" charset="0"/>
              </a:rPr>
              <a:t>Vinie</a:t>
            </a:r>
            <a:r>
              <a:rPr lang="fr-FR" b="1" i="0" dirty="0" smtClean="0">
                <a:solidFill>
                  <a:srgbClr val="FFFFFF"/>
                </a:solidFill>
                <a:effectLst/>
                <a:latin typeface="Tahoma" panose="020B0604030504040204" pitchFamily="34" charset="0"/>
              </a:rPr>
              <a:t>)</a:t>
            </a:r>
            <a:endParaRPr lang="fr-FR" dirty="0"/>
          </a:p>
        </p:txBody>
      </p:sp>
      <p:sp>
        <p:nvSpPr>
          <p:cNvPr id="3" name="Rectangle 2"/>
          <p:cNvSpPr/>
          <p:nvPr/>
        </p:nvSpPr>
        <p:spPr>
          <a:xfrm>
            <a:off x="6769316" y="28369"/>
            <a:ext cx="2427268" cy="369332"/>
          </a:xfrm>
          <a:prstGeom prst="rect">
            <a:avLst/>
          </a:prstGeom>
        </p:spPr>
        <p:txBody>
          <a:bodyPr wrap="none">
            <a:spAutoFit/>
          </a:bodyPr>
          <a:lstStyle/>
          <a:p>
            <a:r>
              <a:rPr lang="fr-FR" b="1" i="0" smtClean="0">
                <a:effectLst/>
                <a:latin typeface="Tahoma" panose="020B0604030504040204" pitchFamily="34" charset="0"/>
              </a:rPr>
              <a:t>Barentin (3TTMAN</a:t>
            </a:r>
            <a:r>
              <a:rPr lang="fr-FR" b="1" i="0" smtClean="0">
                <a:solidFill>
                  <a:srgbClr val="FFFFFF"/>
                </a:solidFill>
                <a:effectLst/>
                <a:latin typeface="Tahoma" panose="020B0604030504040204" pitchFamily="34" charset="0"/>
              </a:rPr>
              <a:t>)</a:t>
            </a:r>
            <a:endParaRPr lang="fr-FR"/>
          </a:p>
        </p:txBody>
      </p:sp>
    </p:spTree>
    <p:extLst>
      <p:ext uri="{BB962C8B-B14F-4D97-AF65-F5344CB8AC3E}">
        <p14:creationId xmlns:p14="http://schemas.microsoft.com/office/powerpoint/2010/main" val="214390211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www.trompe-l-oeil.info/street-art/Goldenstreetart/2023/classement/Montevrain91-closduchene-smak3-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197" y="0"/>
            <a:ext cx="5148000" cy="685713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www.trompe-l-oeil.info/street-art/Goldenstreetart/2023/classement/Montevrain90-closduchene-smak3-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3745" y="864"/>
            <a:ext cx="5184000" cy="685713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791142" y="263046"/>
            <a:ext cx="2635658" cy="369332"/>
          </a:xfrm>
          <a:prstGeom prst="rect">
            <a:avLst/>
          </a:prstGeom>
        </p:spPr>
        <p:txBody>
          <a:bodyPr wrap="none">
            <a:spAutoFit/>
          </a:bodyPr>
          <a:lstStyle/>
          <a:p>
            <a:r>
              <a:rPr lang="fr-FR" b="1" i="0" dirty="0" err="1" smtClean="0">
                <a:solidFill>
                  <a:srgbClr val="FFFFFF"/>
                </a:solidFill>
                <a:effectLst/>
                <a:latin typeface="Tahoma" panose="020B0604030504040204" pitchFamily="34" charset="0"/>
              </a:rPr>
              <a:t>Montévrain</a:t>
            </a:r>
            <a:r>
              <a:rPr lang="fr-FR" b="1" i="0" dirty="0" smtClean="0">
                <a:solidFill>
                  <a:srgbClr val="FFFFFF"/>
                </a:solidFill>
                <a:effectLst/>
                <a:latin typeface="Tahoma" panose="020B0604030504040204" pitchFamily="34" charset="0"/>
              </a:rPr>
              <a:t> ( Smak3)</a:t>
            </a:r>
            <a:endParaRPr lang="fr-FR" dirty="0"/>
          </a:p>
        </p:txBody>
      </p:sp>
    </p:spTree>
    <p:extLst>
      <p:ext uri="{BB962C8B-B14F-4D97-AF65-F5344CB8AC3E}">
        <p14:creationId xmlns:p14="http://schemas.microsoft.com/office/powerpoint/2010/main" val="190882272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37903" y="129194"/>
            <a:ext cx="11799609" cy="6685973"/>
          </a:xfrm>
          <a:prstGeom prst="rect">
            <a:avLst/>
          </a:prstGeom>
        </p:spPr>
      </p:pic>
      <p:pic>
        <p:nvPicPr>
          <p:cNvPr id="13314" name="Picture 2" descr="feu d' artifice HD - GIF animé gratuit - PicMix"/>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28591" y="1691014"/>
            <a:ext cx="6914367" cy="4935255"/>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feu artifice firework dans les stickers GIF animés et PNG gratuits - PicMix"/>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352346" y="1671955"/>
            <a:ext cx="1905000" cy="1800225"/>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8403" y="2749804"/>
            <a:ext cx="1298448" cy="1444752"/>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2013" y="639089"/>
            <a:ext cx="3793525" cy="863027"/>
          </a:xfrm>
          <a:prstGeom prst="rect">
            <a:avLst/>
          </a:prstGeom>
        </p:spPr>
      </p:pic>
    </p:spTree>
    <p:extLst>
      <p:ext uri="{BB962C8B-B14F-4D97-AF65-F5344CB8AC3E}">
        <p14:creationId xmlns:p14="http://schemas.microsoft.com/office/powerpoint/2010/main" val="6476655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494</Words>
  <Application>Microsoft Office PowerPoint</Application>
  <PresentationFormat>Grand écran</PresentationFormat>
  <Paragraphs>37</Paragraphs>
  <Slides>19</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19</vt:i4>
      </vt:variant>
    </vt:vector>
  </HeadingPairs>
  <TitlesOfParts>
    <vt:vector size="25" baseType="lpstr">
      <vt:lpstr>Arial</vt:lpstr>
      <vt:lpstr>Calibri</vt:lpstr>
      <vt:lpstr>Calibri Light</vt:lpstr>
      <vt:lpstr>Comix</vt:lpstr>
      <vt:lpstr>Tahoma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2024-02-19T09:47:28Z</dcterms:created>
  <dcterms:modified xsi:type="dcterms:W3CDTF">2024-02-19T14:57:53Z</dcterms:modified>
</cp:coreProperties>
</file>