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87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6" r:id="rId16"/>
    <p:sldId id="267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B9ABDC-75C6-BD13-BF62-426685AEBD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26054E8-0800-1673-21D5-7188688CDB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9909F1-16EA-5C7A-1C4A-610CFD49F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041821-5DE3-CB02-1291-610883EAE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5E9863-0783-20F2-D03B-B22685A8C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0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958D4-1011-E524-3D78-0B674ACCC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5DFE67-29D3-3E24-F61E-6551E7D1A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17E7AC-ED25-6666-D160-D5FC835EA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3EBBD3-A705-43AA-E1D2-AAA71558A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86BDF3-A00E-DB19-3DE0-F6F624742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296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8B3B5-15A2-C338-5145-F3226F195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EB52C4-5854-02AE-52CD-DE7D12FBC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37EF46-C927-1E01-19E3-FC855D86B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F6891C-F1D3-DC77-C5DC-64505C064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A02DD6-09C7-9E6D-A3C4-B1C86BC2A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9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103640-EA27-0C7D-CD87-1BA6D480C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18167F-DF5F-8A7E-E136-7792783B1D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34A9A5-D25B-660C-EBE1-2DA886743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FC3F10-5F11-EA90-81F6-FCE546F07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DB7C72-9E70-E40B-7736-5CD49EA78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06DE7F-DD42-AA5F-1CC6-700AFC995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903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0DFD9-428C-A535-2FD2-BEAEA53F6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919E3F-CD9C-9FDE-7813-4EF35A7A97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884370F-70F3-190F-9F64-F6030F90EA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4187958-CC00-C908-67EC-2BCDF5FAB6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43CC0A2-E6CB-33EF-9F4B-9842CCC4C0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760A2C9-5ADD-7FDF-22F4-9E3DD3AA6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695E62A-070F-5D35-10B6-E9A328686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1B79118-1BF4-DE7F-6A3E-CD0659A1C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290373-1231-5A6A-518C-2FC7AC830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BD3288C-6899-D474-CD83-E20F67A1D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CB430BC-99F6-2466-E970-B34BFC3BE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F3E3855-DF9F-C9EF-FEA6-26F3D3159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61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B1FEBEB-93EC-4329-ED1A-92687AAF4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5D018DE-C8F4-8FC1-263F-F77A80B27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72F2C4E-372C-9D7A-6DA3-556D6E2D8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5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DB7A61-AE30-CE7E-B313-B89D2DD1E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814FC8-4FC1-86BD-F54C-E5AE8D9C9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7F4CF2C-7044-2421-B7F7-6C341BA448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12E045-81D5-8ACE-C3DD-326DF737C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D29F05-EC61-45C7-687F-05B1B8C6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0E7F8D5-4C2F-C177-5108-1CF2D8662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8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11FB7B-8959-927F-77F5-61E86705F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07EBF1-B39A-01E7-CD02-1EAF1C7989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945CB0-4C26-EDBB-52E0-08E7BDCD1F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C7438B-40FC-F948-53D5-BCEAC2D65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BB05A8-0A53-30CA-12DD-8D597E9CD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E4307B-2F39-3D24-5F65-157846484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35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C9A92-4FB3-E2F9-86CC-424C12BC5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8955137-4071-EFFB-7DEB-690CCABD85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91DBD3-6FD3-69D3-0E56-EFCE97E1A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0FC53E-09B4-DABA-EA85-3097E0EDE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D0D05B-F20D-BF3E-E863-3781E3FFE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80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AFBD890-587B-8417-510B-F45788FB73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A54EAD6-AE44-B594-387C-703B6606B8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BC6748-4175-BAC1-0EBB-2B4E13905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F1B707-7662-0C04-5630-5D6E752ED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ED2102-85EB-47B1-E649-497EA6388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690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004C92B-8145-564F-715D-34B79AFC0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A82E3C-7B4B-206A-F0BF-6C219155D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42F7D9-397A-BEAB-BEB1-1AF5048DBE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71FDC-41EF-4F12-88F2-D72B7FF008B5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F560D2-463A-14EA-F5C1-F1D8E5A83B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3114E5-D130-D915-B844-1E1791D040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1C362-38CD-4AE2-B789-6C7CCF2C85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63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E12A26-3543-4780-215B-A6C6C9BEB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scine, plein air, complexe touristique, bâtiment&#10;&#10;Description générée automatiquement">
            <a:extLst>
              <a:ext uri="{FF2B5EF4-FFF2-40B4-BE49-F238E27FC236}">
                <a16:creationId xmlns:a16="http://schemas.microsoft.com/office/drawing/2014/main" id="{5D42935E-FA69-1C09-2B5A-7B269F0792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00" y="714465"/>
            <a:ext cx="10368000" cy="54290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E8CF0B-5AFA-3B02-BCAD-DB34658CB932}"/>
              </a:ext>
            </a:extLst>
          </p:cNvPr>
          <p:cNvSpPr txBox="1"/>
          <p:nvPr/>
        </p:nvSpPr>
        <p:spPr>
          <a:xfrm>
            <a:off x="2442753" y="587829"/>
            <a:ext cx="8615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Montego Bay (Jamaïque )</a:t>
            </a:r>
          </a:p>
        </p:txBody>
      </p:sp>
    </p:spTree>
    <p:extLst>
      <p:ext uri="{BB962C8B-B14F-4D97-AF65-F5344CB8AC3E}">
        <p14:creationId xmlns:p14="http://schemas.microsoft.com/office/powerpoint/2010/main" val="209138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  <p:sndAc>
          <p:stSnd loop="1">
            <p:snd r:embed="rId2" name="Bob Marley - No Woman, No Cry (Official Video).wav"/>
          </p:stSnd>
        </p:sndAc>
      </p:transition>
    </mc:Choice>
    <mc:Fallback>
      <p:transition spd="slow" advClick="0" advTm="8000">
        <p:fade/>
        <p:sndAc>
          <p:stSnd loop="1">
            <p:snd r:embed="rId2" name="Bob Marley - No Woman, No Cry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FF0739A1-993F-35FC-7E98-DC78C1770F82}"/>
              </a:ext>
            </a:extLst>
          </p:cNvPr>
          <p:cNvSpPr txBox="1"/>
          <p:nvPr/>
        </p:nvSpPr>
        <p:spPr>
          <a:xfrm>
            <a:off x="391886" y="305068"/>
            <a:ext cx="11800114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Montego Bay, chef-lieu de la Paroisse de Saint James, sur la côte nord de la Jamaïque, est une escale de croisière importante avec de nombreux terrains de golf et stations balnéaires à l'écart de son cœur commercial. Les plages les plus prisées comprennent </a:t>
            </a:r>
            <a:r>
              <a:rPr lang="fr-FR" sz="4000" b="1" dirty="0" err="1">
                <a:solidFill>
                  <a:schemeClr val="bg1"/>
                </a:solidFill>
              </a:rPr>
              <a:t>Doctor's</a:t>
            </a:r>
            <a:r>
              <a:rPr lang="fr-FR" sz="4000" b="1" dirty="0">
                <a:solidFill>
                  <a:schemeClr val="bg1"/>
                </a:solidFill>
              </a:rPr>
              <a:t> Cave Beach et Walter Fletcher Beach, qui abrite un parc d'attractions. On peut également pratiquer la plongée avec tuba et la plongée sous-marine au milieu des récifs coralliens dans les eaux protégées du Montego Bay Marine Park.</a:t>
            </a:r>
          </a:p>
        </p:txBody>
      </p:sp>
    </p:spTree>
    <p:extLst>
      <p:ext uri="{BB962C8B-B14F-4D97-AF65-F5344CB8AC3E}">
        <p14:creationId xmlns:p14="http://schemas.microsoft.com/office/powerpoint/2010/main" val="77891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DE38E7-1DD2-7D2D-7F14-858EE5FC1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arbre&#10;&#10;Description générée automatiquement">
            <a:extLst>
              <a:ext uri="{FF2B5EF4-FFF2-40B4-BE49-F238E27FC236}">
                <a16:creationId xmlns:a16="http://schemas.microsoft.com/office/drawing/2014/main" id="{91C89E02-D341-A3DC-086D-4DC57CC54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8028" y="639000"/>
            <a:ext cx="8935944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81C9DB-06AD-5064-BF68-C409913F20E9}"/>
              </a:ext>
            </a:extLst>
          </p:cNvPr>
          <p:cNvSpPr txBox="1"/>
          <p:nvPr/>
        </p:nvSpPr>
        <p:spPr>
          <a:xfrm>
            <a:off x="4885508" y="5698905"/>
            <a:ext cx="7876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RIU MONTEGO BAY</a:t>
            </a:r>
          </a:p>
        </p:txBody>
      </p:sp>
    </p:spTree>
    <p:extLst>
      <p:ext uri="{BB962C8B-B14F-4D97-AF65-F5344CB8AC3E}">
        <p14:creationId xmlns:p14="http://schemas.microsoft.com/office/powerpoint/2010/main" val="413137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875B02-82BB-FAE0-A4E5-1F142ACA5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ive&#10;&#10;Description générée automatiquement">
            <a:extLst>
              <a:ext uri="{FF2B5EF4-FFF2-40B4-BE49-F238E27FC236}">
                <a16:creationId xmlns:a16="http://schemas.microsoft.com/office/drawing/2014/main" id="{DFD6C251-0BA6-8843-532C-244A9CD8B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752475"/>
            <a:ext cx="8572500" cy="53530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68223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B7DA25-1383-8273-B2FD-885163EFC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DDEEA083-48B5-E9C4-B30E-3D04AA02E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514" y="639000"/>
            <a:ext cx="828197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F7896C-178D-0785-528C-9CF3D9985676}"/>
              </a:ext>
            </a:extLst>
          </p:cNvPr>
          <p:cNvSpPr txBox="1"/>
          <p:nvPr/>
        </p:nvSpPr>
        <p:spPr>
          <a:xfrm>
            <a:off x="4637315" y="5873821"/>
            <a:ext cx="5891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Montego Bay, </a:t>
            </a:r>
            <a:r>
              <a:rPr lang="fr-FR" sz="2400" b="1" dirty="0" err="1">
                <a:solidFill>
                  <a:srgbClr val="FFFF00"/>
                </a:solidFill>
              </a:rPr>
              <a:t>Jamaica</a:t>
            </a:r>
            <a:r>
              <a:rPr lang="fr-FR" sz="2400" b="1" dirty="0">
                <a:solidFill>
                  <a:srgbClr val="FFFF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5771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65F28A-4BF1-DCDC-CBC1-665968E5C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1CD9A09F-7943-8DDB-7E97-DFF6B69644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270" y="459000"/>
            <a:ext cx="813177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671FED-400E-A8FA-B878-63D22D9F920F}"/>
              </a:ext>
            </a:extLst>
          </p:cNvPr>
          <p:cNvSpPr txBox="1"/>
          <p:nvPr/>
        </p:nvSpPr>
        <p:spPr>
          <a:xfrm>
            <a:off x="4245428" y="6152606"/>
            <a:ext cx="679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maison du maître en 2013.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3578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C6E858-9379-4B44-B58D-80C19261B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maison&#10;&#10;Description générée automatiquement">
            <a:extLst>
              <a:ext uri="{FF2B5EF4-FFF2-40B4-BE49-F238E27FC236}">
                <a16:creationId xmlns:a16="http://schemas.microsoft.com/office/drawing/2014/main" id="{D71C8115-2D5B-D316-BAF5-A45C37D196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570" y="639000"/>
            <a:ext cx="840286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E4847E-3BA6-F866-A162-BAAA1450C343}"/>
              </a:ext>
            </a:extLst>
          </p:cNvPr>
          <p:cNvSpPr txBox="1"/>
          <p:nvPr/>
        </p:nvSpPr>
        <p:spPr>
          <a:xfrm>
            <a:off x="4833258" y="5840178"/>
            <a:ext cx="8543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maison du maître </a:t>
            </a:r>
          </a:p>
        </p:txBody>
      </p:sp>
    </p:spTree>
    <p:extLst>
      <p:ext uri="{BB962C8B-B14F-4D97-AF65-F5344CB8AC3E}">
        <p14:creationId xmlns:p14="http://schemas.microsoft.com/office/powerpoint/2010/main" val="2296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89E6C-81B6-2761-BF00-8D5DE10236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3268676E-1820-5802-DD6C-9BB2497E3B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33350"/>
            <a:ext cx="9269269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B17A2F-5A0F-D3C1-FFA9-991EA6513A8E}"/>
              </a:ext>
            </a:extLst>
          </p:cNvPr>
          <p:cNvSpPr txBox="1"/>
          <p:nvPr/>
        </p:nvSpPr>
        <p:spPr>
          <a:xfrm>
            <a:off x="2899954" y="6166517"/>
            <a:ext cx="8255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Navires de croisière dans le port de Montego Bay.</a:t>
            </a:r>
          </a:p>
        </p:txBody>
      </p:sp>
    </p:spTree>
    <p:extLst>
      <p:ext uri="{BB962C8B-B14F-4D97-AF65-F5344CB8AC3E}">
        <p14:creationId xmlns:p14="http://schemas.microsoft.com/office/powerpoint/2010/main" val="336261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ACB070-15FB-81DF-0271-090016EE9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Description générée automatiquement">
            <a:extLst>
              <a:ext uri="{FF2B5EF4-FFF2-40B4-BE49-F238E27FC236}">
                <a16:creationId xmlns:a16="http://schemas.microsoft.com/office/drawing/2014/main" id="{CA29C178-8850-98C8-CC12-145963D541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D9590B-82B8-637F-812D-C542C8F84993}"/>
              </a:ext>
            </a:extLst>
          </p:cNvPr>
          <p:cNvSpPr txBox="1"/>
          <p:nvPr/>
        </p:nvSpPr>
        <p:spPr>
          <a:xfrm>
            <a:off x="4049486" y="6213347"/>
            <a:ext cx="7615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Montego Bay National Museum</a:t>
            </a:r>
          </a:p>
        </p:txBody>
      </p:sp>
    </p:spTree>
    <p:extLst>
      <p:ext uri="{BB962C8B-B14F-4D97-AF65-F5344CB8AC3E}">
        <p14:creationId xmlns:p14="http://schemas.microsoft.com/office/powerpoint/2010/main" val="2938851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6591D2-AE1F-8964-A95C-948E0A8FB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Description générée automatiquement">
            <a:extLst>
              <a:ext uri="{FF2B5EF4-FFF2-40B4-BE49-F238E27FC236}">
                <a16:creationId xmlns:a16="http://schemas.microsoft.com/office/drawing/2014/main" id="{608521B8-F998-9170-D671-A9DFB5A6D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112" y="909637"/>
            <a:ext cx="9629775" cy="50387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01BAC2-6264-0095-D8F8-51F7A129D4F6}"/>
              </a:ext>
            </a:extLst>
          </p:cNvPr>
          <p:cNvSpPr txBox="1"/>
          <p:nvPr/>
        </p:nvSpPr>
        <p:spPr>
          <a:xfrm>
            <a:off x="3317967" y="5381898"/>
            <a:ext cx="8219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>
                <a:solidFill>
                  <a:srgbClr val="FFFF00"/>
                </a:solidFill>
              </a:rPr>
              <a:t>Doctor's</a:t>
            </a:r>
            <a:r>
              <a:rPr lang="fr-FR" sz="2400" b="1" dirty="0">
                <a:solidFill>
                  <a:srgbClr val="FFFF00"/>
                </a:solidFill>
              </a:rPr>
              <a:t> Cave Beach Club à Montego Bay</a:t>
            </a:r>
          </a:p>
        </p:txBody>
      </p:sp>
    </p:spTree>
    <p:extLst>
      <p:ext uri="{BB962C8B-B14F-4D97-AF65-F5344CB8AC3E}">
        <p14:creationId xmlns:p14="http://schemas.microsoft.com/office/powerpoint/2010/main" val="409665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99187F-B6BA-7A48-54A2-F9FAA68DE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peinture, arbre&#10;&#10;Description générée automatiquement">
            <a:extLst>
              <a:ext uri="{FF2B5EF4-FFF2-40B4-BE49-F238E27FC236}">
                <a16:creationId xmlns:a16="http://schemas.microsoft.com/office/drawing/2014/main" id="{982C97E3-F0AA-8E47-CC8F-A361D6C8FA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427" y="279000"/>
            <a:ext cx="1013914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72A2DF-2C7A-9880-685B-0DEB0F325240}"/>
              </a:ext>
            </a:extLst>
          </p:cNvPr>
          <p:cNvSpPr txBox="1"/>
          <p:nvPr/>
        </p:nvSpPr>
        <p:spPr>
          <a:xfrm>
            <a:off x="3844834" y="6151844"/>
            <a:ext cx="8347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Montego Bay, </a:t>
            </a:r>
            <a:r>
              <a:rPr lang="en-US" sz="2400" b="1" dirty="0" err="1">
                <a:solidFill>
                  <a:srgbClr val="FFFF00"/>
                </a:solidFill>
              </a:rPr>
              <a:t>depuis</a:t>
            </a:r>
            <a:r>
              <a:rPr lang="en-US" sz="2400" b="1" dirty="0">
                <a:solidFill>
                  <a:srgbClr val="FFFF00"/>
                </a:solidFill>
              </a:rPr>
              <a:t> Reading Hill.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45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9D932C-24B6-6E27-0A7B-4B9018AF6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nuage&#10;&#10;Description générée automatiquement">
            <a:extLst>
              <a:ext uri="{FF2B5EF4-FFF2-40B4-BE49-F238E27FC236}">
                <a16:creationId xmlns:a16="http://schemas.microsoft.com/office/drawing/2014/main" id="{60B376E6-FE80-FD6B-72FC-99F2B8939A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854" y="189000"/>
            <a:ext cx="761829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02C78F-11A3-D0CE-3C39-DF178705F6D2}"/>
              </a:ext>
            </a:extLst>
          </p:cNvPr>
          <p:cNvSpPr txBox="1"/>
          <p:nvPr/>
        </p:nvSpPr>
        <p:spPr>
          <a:xfrm>
            <a:off x="2913016" y="6368388"/>
            <a:ext cx="841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Historic Building in downtown Montego Bay Jamaica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60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C29886-54D6-D8AA-6D1B-8CFEBF7E4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51BB373D-5BFB-1CEA-D3CD-85FF51F348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0969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713009-D290-F07F-8280-59FE05BA5B6A}"/>
              </a:ext>
            </a:extLst>
          </p:cNvPr>
          <p:cNvSpPr txBox="1"/>
          <p:nvPr/>
        </p:nvSpPr>
        <p:spPr>
          <a:xfrm>
            <a:off x="1223982" y="6117335"/>
            <a:ext cx="11072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Monument à Sam Sharpe, chef de la grande révolte des esclaves jamaïcain en 1831.</a:t>
            </a:r>
          </a:p>
        </p:txBody>
      </p:sp>
    </p:spTree>
    <p:extLst>
      <p:ext uri="{BB962C8B-B14F-4D97-AF65-F5344CB8AC3E}">
        <p14:creationId xmlns:p14="http://schemas.microsoft.com/office/powerpoint/2010/main" val="174560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20F610-2D66-D98C-2CED-8FA0D9DB1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52C09372-1420-054A-4A8B-2DFCC77ED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695" y="279000"/>
            <a:ext cx="99346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033395-5D39-32DE-B29F-36B14208D910}"/>
              </a:ext>
            </a:extLst>
          </p:cNvPr>
          <p:cNvSpPr txBox="1"/>
          <p:nvPr/>
        </p:nvSpPr>
        <p:spPr>
          <a:xfrm>
            <a:off x="3344092" y="6396335"/>
            <a:ext cx="9013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Hommage architectural à Sam Sharpe.</a:t>
            </a:r>
          </a:p>
        </p:txBody>
      </p:sp>
    </p:spTree>
    <p:extLst>
      <p:ext uri="{BB962C8B-B14F-4D97-AF65-F5344CB8AC3E}">
        <p14:creationId xmlns:p14="http://schemas.microsoft.com/office/powerpoint/2010/main" val="286903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4264CB-A388-CFAB-92A6-AA35B87FA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eau&#10;&#10;Description générée automatiquement">
            <a:extLst>
              <a:ext uri="{FF2B5EF4-FFF2-40B4-BE49-F238E27FC236}">
                <a16:creationId xmlns:a16="http://schemas.microsoft.com/office/drawing/2014/main" id="{AF68744E-F89F-AC04-2126-9A05D53C25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00" y="189701"/>
            <a:ext cx="9756000" cy="64785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4BEE5E-C90D-6DB8-AEC1-2CFFA3F7C79E}"/>
              </a:ext>
            </a:extLst>
          </p:cNvPr>
          <p:cNvSpPr txBox="1"/>
          <p:nvPr/>
        </p:nvSpPr>
        <p:spPr>
          <a:xfrm>
            <a:off x="4519748" y="6206634"/>
            <a:ext cx="8046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montego</a:t>
            </a:r>
            <a:r>
              <a:rPr lang="fr-FR" sz="2400" b="1" dirty="0"/>
              <a:t>-bay-</a:t>
            </a:r>
            <a:r>
              <a:rPr lang="fr-FR" sz="2400" b="1" dirty="0" err="1"/>
              <a:t>am</a:t>
            </a:r>
            <a:r>
              <a:rPr lang="fr-FR" sz="2400" b="1" dirty="0"/>
              <a:t>-</a:t>
            </a:r>
            <a:r>
              <a:rPr lang="fr-FR" sz="2400" b="1" dirty="0" err="1"/>
              <a:t>hafen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490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199836-DE17-98DF-D964-E3244024B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CF203EE4-3486-3D25-C40F-39D1EFF826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366" y="189000"/>
            <a:ext cx="6480000" cy="648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38B4A2-7BB9-B82A-B909-30C523184132}"/>
              </a:ext>
            </a:extLst>
          </p:cNvPr>
          <p:cNvSpPr txBox="1"/>
          <p:nvPr/>
        </p:nvSpPr>
        <p:spPr>
          <a:xfrm>
            <a:off x="9336000" y="305068"/>
            <a:ext cx="25908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Image de l'église Saint-Paul, Montego Bay. L'église est un bâtiment en pierre, éventuellement avec des vitraux à l'avant. On peut voir la façade extérieure du bâtiment et deux individus entrent par la porte de l'église.; Les missionnaires écossais travaillaient à Montego Bay au 19ème siècle et en 1836 le premier presbytère de l'Église jamaïcaine fut constitué ici avec un groupe de 7 missionnaires.</a:t>
            </a:r>
          </a:p>
        </p:txBody>
      </p:sp>
    </p:spTree>
    <p:extLst>
      <p:ext uri="{BB962C8B-B14F-4D97-AF65-F5344CB8AC3E}">
        <p14:creationId xmlns:p14="http://schemas.microsoft.com/office/powerpoint/2010/main" val="26695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B93BC3-7076-4839-BC0D-2C01B5B74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art, ciel, habits&#10;&#10;Description générée automatiquement">
            <a:extLst>
              <a:ext uri="{FF2B5EF4-FFF2-40B4-BE49-F238E27FC236}">
                <a16:creationId xmlns:a16="http://schemas.microsoft.com/office/drawing/2014/main" id="{34AE92F2-528E-DC69-E8FB-409E5BF694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8453" y="197317"/>
            <a:ext cx="6461066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7C8A41B-ABDE-A8BC-F330-7261C7F99648}"/>
              </a:ext>
            </a:extLst>
          </p:cNvPr>
          <p:cNvSpPr txBox="1"/>
          <p:nvPr/>
        </p:nvSpPr>
        <p:spPr>
          <a:xfrm>
            <a:off x="252895" y="2899955"/>
            <a:ext cx="26228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Libérer un esclave du bâton d'esclave, Jamaïque, ca.1875-ca.1940</a:t>
            </a:r>
          </a:p>
        </p:txBody>
      </p:sp>
    </p:spTree>
    <p:extLst>
      <p:ext uri="{BB962C8B-B14F-4D97-AF65-F5344CB8AC3E}">
        <p14:creationId xmlns:p14="http://schemas.microsoft.com/office/powerpoint/2010/main" val="347639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E975F0-0543-6087-DD9B-EBB4D45BE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texte, ciel&#10;&#10;Description générée automatiquement">
            <a:extLst>
              <a:ext uri="{FF2B5EF4-FFF2-40B4-BE49-F238E27FC236}">
                <a16:creationId xmlns:a16="http://schemas.microsoft.com/office/drawing/2014/main" id="{466839B6-099F-FB9F-6EEE-8BAD3BAF4F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00" y="189701"/>
            <a:ext cx="9756000" cy="6478598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BC0519-B05C-8F01-FE8A-6250807F5C88}"/>
              </a:ext>
            </a:extLst>
          </p:cNvPr>
          <p:cNvSpPr txBox="1"/>
          <p:nvPr/>
        </p:nvSpPr>
        <p:spPr>
          <a:xfrm>
            <a:off x="4033268" y="6316780"/>
            <a:ext cx="866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Banque dans le </a:t>
            </a:r>
            <a:r>
              <a:rPr lang="fr-FR" sz="2400" b="1" dirty="0" err="1">
                <a:solidFill>
                  <a:srgbClr val="FFFF00"/>
                </a:solidFill>
              </a:rPr>
              <a:t>Stadtzentrum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74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802C2C-983A-39DE-6C54-729CA8E7B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92E32F03-CC52-209A-2F87-6D046DE4A0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720" y="639000"/>
            <a:ext cx="10586559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05476E-ABB9-0483-3C11-186B02D02FEE}"/>
              </a:ext>
            </a:extLst>
          </p:cNvPr>
          <p:cNvSpPr txBox="1"/>
          <p:nvPr/>
        </p:nvSpPr>
        <p:spPr>
          <a:xfrm>
            <a:off x="3499313" y="5566845"/>
            <a:ext cx="7889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Iberostar Rose Hall Beach, Montego Bay,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92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15E48F-ED5F-48DC-A4C2-BFB580C32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uage, plein air, Photographie aérienne&#10;&#10;Description générée automatiquement">
            <a:extLst>
              <a:ext uri="{FF2B5EF4-FFF2-40B4-BE49-F238E27FC236}">
                <a16:creationId xmlns:a16="http://schemas.microsoft.com/office/drawing/2014/main" id="{5D09AF89-A3BC-9FFC-2305-14C531B6C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709F24-F0C0-BCBE-3222-B02D2D2569E0}"/>
              </a:ext>
            </a:extLst>
          </p:cNvPr>
          <p:cNvSpPr txBox="1"/>
          <p:nvPr/>
        </p:nvSpPr>
        <p:spPr>
          <a:xfrm>
            <a:off x="4336868" y="6123159"/>
            <a:ext cx="6701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baie de Montego vue du ciel.</a:t>
            </a:r>
          </a:p>
        </p:txBody>
      </p:sp>
    </p:spTree>
    <p:extLst>
      <p:ext uri="{BB962C8B-B14F-4D97-AF65-F5344CB8AC3E}">
        <p14:creationId xmlns:p14="http://schemas.microsoft.com/office/powerpoint/2010/main" val="245646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5BD3EB-A005-D23B-372B-5BA306A973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ène, arbre&#10;&#10;Description générée automatiquement">
            <a:extLst>
              <a:ext uri="{FF2B5EF4-FFF2-40B4-BE49-F238E27FC236}">
                <a16:creationId xmlns:a16="http://schemas.microsoft.com/office/drawing/2014/main" id="{42BA7D8D-CE50-C46E-9471-C0AC4359E4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3574" y="189000"/>
            <a:ext cx="972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010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64A128-EA0E-B6FF-A9C8-CA7307863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lac&#10;&#10;Description générée automatiquement">
            <a:extLst>
              <a:ext uri="{FF2B5EF4-FFF2-40B4-BE49-F238E27FC236}">
                <a16:creationId xmlns:a16="http://schemas.microsoft.com/office/drawing/2014/main" id="{9A85702F-47C9-8984-5B92-AE10415E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006" y="639000"/>
            <a:ext cx="8679988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7984D5-8910-F900-24F1-61E242F88762}"/>
              </a:ext>
            </a:extLst>
          </p:cNvPr>
          <p:cNvSpPr txBox="1"/>
          <p:nvPr/>
        </p:nvSpPr>
        <p:spPr>
          <a:xfrm>
            <a:off x="3918857" y="5988167"/>
            <a:ext cx="8679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descente de la rivière Martha </a:t>
            </a:r>
            <a:r>
              <a:rPr lang="fr-FR" sz="2400" b="1" dirty="0" err="1">
                <a:solidFill>
                  <a:srgbClr val="FFFF00"/>
                </a:solidFill>
              </a:rPr>
              <a:t>Brae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57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72BDD7-01AB-6AB2-73DA-5939561C4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lac&#10;&#10;Description générée automatiquement">
            <a:extLst>
              <a:ext uri="{FF2B5EF4-FFF2-40B4-BE49-F238E27FC236}">
                <a16:creationId xmlns:a16="http://schemas.microsoft.com/office/drawing/2014/main" id="{83EAF0C5-CFB7-FC1D-D855-8922092B8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6006" y="459000"/>
            <a:ext cx="923998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800C66-D3E4-724E-8940-98A03866A59A}"/>
              </a:ext>
            </a:extLst>
          </p:cNvPr>
          <p:cNvSpPr txBox="1"/>
          <p:nvPr/>
        </p:nvSpPr>
        <p:spPr>
          <a:xfrm>
            <a:off x="3749184" y="6074228"/>
            <a:ext cx="7393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descente de la rivière Martha </a:t>
            </a:r>
            <a:r>
              <a:rPr lang="fr-FR" sz="2400" b="1" dirty="0" err="1"/>
              <a:t>Brae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856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BD0B66-0E1A-E418-F56A-BEF1C3CFA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tortue, mammifère, sous-marin&#10;&#10;Description générée automatiquement">
            <a:extLst>
              <a:ext uri="{FF2B5EF4-FFF2-40B4-BE49-F238E27FC236}">
                <a16:creationId xmlns:a16="http://schemas.microsoft.com/office/drawing/2014/main" id="{47D13EF8-7FB8-3D54-F03A-EBBB5C09D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" y="1047750"/>
            <a:ext cx="11811000" cy="4762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2B694D-CF28-226B-7D94-40BC2918AD9D}"/>
              </a:ext>
            </a:extLst>
          </p:cNvPr>
          <p:cNvSpPr txBox="1"/>
          <p:nvPr/>
        </p:nvSpPr>
        <p:spPr>
          <a:xfrm>
            <a:off x="4359729" y="5634390"/>
            <a:ext cx="7641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Plongée à MONTEGO BAY </a:t>
            </a:r>
          </a:p>
        </p:txBody>
      </p:sp>
    </p:spTree>
    <p:extLst>
      <p:ext uri="{BB962C8B-B14F-4D97-AF65-F5344CB8AC3E}">
        <p14:creationId xmlns:p14="http://schemas.microsoft.com/office/powerpoint/2010/main" val="155130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A5388D-E5B7-2BDC-D590-1C434EBD8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scine, plein air, ville touristique, ciel&#10;&#10;Description générée automatiquement">
            <a:extLst>
              <a:ext uri="{FF2B5EF4-FFF2-40B4-BE49-F238E27FC236}">
                <a16:creationId xmlns:a16="http://schemas.microsoft.com/office/drawing/2014/main" id="{4544C212-752C-E2B5-3F19-6CC07C320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412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E75A-0417-BA52-6D1D-DAA7E1884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dessin humoristique&#10;&#10;Description générée automatiquement">
            <a:extLst>
              <a:ext uri="{FF2B5EF4-FFF2-40B4-BE49-F238E27FC236}">
                <a16:creationId xmlns:a16="http://schemas.microsoft.com/office/drawing/2014/main" id="{55339C78-78D7-4C64-264C-D2B0F09398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2993" y="169817"/>
            <a:ext cx="51435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7848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43864E-A174-5765-B81E-0C40C153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F3B6BE3E-E555-4E30-4DEB-7C02CE965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000" y="261519"/>
            <a:ext cx="10548000" cy="63349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8AE925-4761-9BAF-95CB-F321D8AB8A42}"/>
              </a:ext>
            </a:extLst>
          </p:cNvPr>
          <p:cNvSpPr txBox="1"/>
          <p:nvPr/>
        </p:nvSpPr>
        <p:spPr>
          <a:xfrm>
            <a:off x="927463" y="6195962"/>
            <a:ext cx="11678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Montego Bay accueille un projet de gratte-ciel de luxe de 350 millions de dollars</a:t>
            </a:r>
          </a:p>
        </p:txBody>
      </p:sp>
    </p:spTree>
    <p:extLst>
      <p:ext uri="{BB962C8B-B14F-4D97-AF65-F5344CB8AC3E}">
        <p14:creationId xmlns:p14="http://schemas.microsoft.com/office/powerpoint/2010/main" val="54171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59D605-A078-4316-7461-416132735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CC105913-6FE8-EABE-583D-2B6FD5442DD9}"/>
              </a:ext>
            </a:extLst>
          </p:cNvPr>
          <p:cNvSpPr txBox="1"/>
          <p:nvPr/>
        </p:nvSpPr>
        <p:spPr>
          <a:xfrm>
            <a:off x="5473335" y="6311998"/>
            <a:ext cx="78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Centre-Ville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326FC38-CE74-49E7-A0B6-96C810AFF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543" y="84337"/>
            <a:ext cx="8091908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4380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E341CF-6036-F151-CF9F-BF3D8FACC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haussures, ciel&#10;&#10;Description générée automatiquement">
            <a:extLst>
              <a:ext uri="{FF2B5EF4-FFF2-40B4-BE49-F238E27FC236}">
                <a16:creationId xmlns:a16="http://schemas.microsoft.com/office/drawing/2014/main" id="{81633796-DC3B-D5A6-FC67-17B0B4C7BA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4459" y="279000"/>
            <a:ext cx="794594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96840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F6E0DD-0811-4306-8E9D-6184F2FAA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09147E41-534A-B6C5-F73A-10D76EF2A7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186170"/>
            <a:ext cx="10800000" cy="648565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65263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2B4E69-4226-1285-0761-D0CA68CFC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embarcation&#10;&#10;Description générée automatiquement">
            <a:extLst>
              <a:ext uri="{FF2B5EF4-FFF2-40B4-BE49-F238E27FC236}">
                <a16:creationId xmlns:a16="http://schemas.microsoft.com/office/drawing/2014/main" id="{5A8466F8-7ADB-4F78-B4A7-EC11892FF3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746" y="1005879"/>
            <a:ext cx="7884000" cy="506266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BFA74E-CC3C-95B9-DBF3-B20B89143083}"/>
              </a:ext>
            </a:extLst>
          </p:cNvPr>
          <p:cNvSpPr txBox="1"/>
          <p:nvPr/>
        </p:nvSpPr>
        <p:spPr>
          <a:xfrm>
            <a:off x="613954" y="482659"/>
            <a:ext cx="9797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 Montego Bay (Jamaïque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5C83EAE-6F28-5E4E-3E72-59B10DF88CC8}"/>
              </a:ext>
            </a:extLst>
          </p:cNvPr>
          <p:cNvSpPr txBox="1"/>
          <p:nvPr/>
        </p:nvSpPr>
        <p:spPr>
          <a:xfrm>
            <a:off x="8365746" y="2534194"/>
            <a:ext cx="36128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FCB6D30-142B-FB3D-A44C-A692DC3F87FF}"/>
              </a:ext>
            </a:extLst>
          </p:cNvPr>
          <p:cNvSpPr txBox="1"/>
          <p:nvPr/>
        </p:nvSpPr>
        <p:spPr>
          <a:xfrm>
            <a:off x="9562012" y="3801291"/>
            <a:ext cx="2325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85823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329</Words>
  <Application>Microsoft Office PowerPoint</Application>
  <PresentationFormat>Grand écran</PresentationFormat>
  <Paragraphs>27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2024-02-20T09:31:10Z</dcterms:created>
  <dcterms:modified xsi:type="dcterms:W3CDTF">2024-02-20T12:52:27Z</dcterms:modified>
</cp:coreProperties>
</file>