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83" r:id="rId4"/>
    <p:sldId id="284" r:id="rId5"/>
    <p:sldId id="281" r:id="rId6"/>
    <p:sldId id="286" r:id="rId7"/>
    <p:sldId id="280" r:id="rId8"/>
    <p:sldId id="279" r:id="rId9"/>
    <p:sldId id="278" r:id="rId10"/>
    <p:sldId id="277" r:id="rId11"/>
    <p:sldId id="276" r:id="rId12"/>
    <p:sldId id="275" r:id="rId13"/>
    <p:sldId id="274" r:id="rId14"/>
    <p:sldId id="273" r:id="rId15"/>
    <p:sldId id="272" r:id="rId16"/>
    <p:sldId id="271" r:id="rId17"/>
    <p:sldId id="270" r:id="rId18"/>
    <p:sldId id="269" r:id="rId19"/>
    <p:sldId id="268" r:id="rId20"/>
    <p:sldId id="267" r:id="rId21"/>
    <p:sldId id="266" r:id="rId22"/>
    <p:sldId id="265" r:id="rId23"/>
    <p:sldId id="264" r:id="rId24"/>
    <p:sldId id="263" r:id="rId25"/>
    <p:sldId id="262" r:id="rId26"/>
    <p:sldId id="261" r:id="rId27"/>
    <p:sldId id="260" r:id="rId28"/>
    <p:sldId id="259" r:id="rId29"/>
    <p:sldId id="258" r:id="rId30"/>
    <p:sldId id="257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871" autoAdjust="0"/>
    <p:restoredTop sz="94660"/>
  </p:normalViewPr>
  <p:slideViewPr>
    <p:cSldViewPr snapToGrid="0">
      <p:cViewPr varScale="1">
        <p:scale>
          <a:sx n="76" d="100"/>
          <a:sy n="76" d="100"/>
        </p:scale>
        <p:origin x="58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AB2FFA-B2FF-7C6D-0C0A-11E8DE74E4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C19F80A-8ABD-6C3F-068D-A2E28A5AEA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39CA79B-757B-6782-CF1A-AA90F45F0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BFF96-6279-4056-8067-9C764D467A00}" type="datetimeFigureOut">
              <a:rPr lang="fr-FR" smtClean="0"/>
              <a:t>22/02/2024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A7963A9-7A93-FFE2-453E-A5087DCD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7DC2410-06C5-4CCC-972B-B09E8BAD2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CE903-E38C-4887-A74C-646BAD3B5A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2074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C621B1-AE42-18CA-ADAB-76EAC63C3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DB429CF-A853-EB36-1515-AACD8CED95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2B6CC7F-3D1A-1723-BB74-95E2EF4B7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BFF96-6279-4056-8067-9C764D467A00}" type="datetimeFigureOut">
              <a:rPr lang="fr-FR" smtClean="0"/>
              <a:t>22/02/2024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0CFFB4-C1E0-2D14-5FCC-4BE4D5116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76D8F5D-B9A9-F677-F2EF-20D0E66CB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CE903-E38C-4887-A74C-646BAD3B5A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7746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4EDEAF-2464-860A-B633-A7521B482F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FE73C40-41A1-5D0D-04D9-A0C61D3B9A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E24AA19-4324-8A87-2F8C-3DD056B74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BFF96-6279-4056-8067-9C764D467A00}" type="datetimeFigureOut">
              <a:rPr lang="fr-FR" smtClean="0"/>
              <a:t>22/02/2024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2D2BBEA-6C56-DC9A-1EF0-69A7D3252D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C78B39-F915-8D6C-E049-027BD34C8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CE903-E38C-4887-A74C-646BAD3B5A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6668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D322F-C145-C12A-EEB0-03ADE53AD6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850BC2F-C95A-CAAE-5B13-55D34A6FC7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097D86B-D50C-F475-7B76-0CFD05A08D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00E2038-3B51-AFF0-0FB1-849EB6625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BFF96-6279-4056-8067-9C764D467A00}" type="datetimeFigureOut">
              <a:rPr lang="fr-FR" smtClean="0"/>
              <a:t>22/02/2024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D3CB4CE-2E55-63D4-2C52-C34402786D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FCC479-0AB0-AC88-2915-3A73701B5E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CE903-E38C-4887-A74C-646BAD3B5A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067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2009FF-B9D2-2503-3150-66B97199F7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7B4EF9A-B918-67E1-6ADF-5015FCB6A4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F16841F-ACC0-7F80-2D73-FCEDFDF262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5722316-8410-DDCE-3378-A108E5E8DF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967110D-D8C3-9238-0327-C0CF4D61A2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AB298A8-5C11-00A2-77E8-AF3BF3E2F3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BFF96-6279-4056-8067-9C764D467A00}" type="datetimeFigureOut">
              <a:rPr lang="fr-FR" smtClean="0"/>
              <a:t>22/02/2024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AAB2D9A-8D64-D465-95A2-AD010F8DB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0976DFF-F38F-A0DE-0765-852941F37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CE903-E38C-4887-A74C-646BAD3B5A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681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0FCC95-E34F-B25F-5F08-26BC1229F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17D31EC-E99A-EE28-C306-7FE01E42A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BFF96-6279-4056-8067-9C764D467A00}" type="datetimeFigureOut">
              <a:rPr lang="fr-FR" smtClean="0"/>
              <a:t>22/02/2024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AADF615-08CD-C900-7AC6-4BBA008F7E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3E33A2A-25B8-4CFE-8EBF-5B25D4DB5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CE903-E38C-4887-A74C-646BAD3B5A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3199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718BE26-5B97-66B8-8FB9-627F9922F5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BFF96-6279-4056-8067-9C764D467A00}" type="datetimeFigureOut">
              <a:rPr lang="fr-FR" smtClean="0"/>
              <a:t>22/02/2024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FA24BBF-0B62-FB0A-C680-652F55AB4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05F1634-C8D9-4268-D4F9-978EAB6E93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CE903-E38C-4887-A74C-646BAD3B5A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9177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F8246B-B077-EAD6-4910-813945ABC0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17E52A3-4756-0AF5-4BE1-B0CACFE0A6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262901E-920B-FA0E-9531-A90A109BD8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0C0F4-5EF8-9C04-AC26-2DF87A85F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BFF96-6279-4056-8067-9C764D467A00}" type="datetimeFigureOut">
              <a:rPr lang="fr-FR" smtClean="0"/>
              <a:t>22/02/2024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FFB9631-6C8D-8D75-F064-87D065AF6C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0CFB896-8A28-D7D4-B6EF-FD937E6802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CE903-E38C-4887-A74C-646BAD3B5A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165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E53841-E1AD-F0F3-981A-7ED0771940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8086B6C-220B-B819-822E-DDCED4ADBC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07943D3-4E4A-A7AE-04F1-ABC354DE96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9AC3EE2-1BE5-81B2-49AC-A6D0E94A9F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BFF96-6279-4056-8067-9C764D467A00}" type="datetimeFigureOut">
              <a:rPr lang="fr-FR" smtClean="0"/>
              <a:t>22/02/2024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300DEF-E354-F631-B86C-8C9B5DF120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227CE0B-EDE4-33E6-27BD-712CC71120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CE903-E38C-4887-A74C-646BAD3B5A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17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61E2E4-C1A5-2FFA-64B1-8CF1A3E872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379C65F-8A59-35E0-3227-4E2516B254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3B0AEFE-0A98-AF5A-33A2-E26E1A4024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BFF96-6279-4056-8067-9C764D467A00}" type="datetimeFigureOut">
              <a:rPr lang="fr-FR" smtClean="0"/>
              <a:t>22/02/2024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4F0D257-1948-A5BF-75C8-50542C8D9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A9B318-5F30-680B-2DAD-F4323E229A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CE903-E38C-4887-A74C-646BAD3B5A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852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550838A-60A5-926A-FB06-9C917127E92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2F60350-AA1F-48BA-D314-60D2A1A9D1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289926F-BC6A-6AE0-9282-333FA3594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BFF96-6279-4056-8067-9C764D467A00}" type="datetimeFigureOut">
              <a:rPr lang="fr-FR" smtClean="0"/>
              <a:t>22/02/2024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F239C51-8241-5A43-14F5-E69F5BB54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DA15BB-66BC-B517-3A5C-79038445F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CE903-E38C-4887-A74C-646BAD3B5A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466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AD20C58-3BCA-1D64-6613-9AA78BC6E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0FE047-E885-D20A-29BB-39163C8833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A78F887-1B31-AFCA-7903-F70B2ECCE7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7BFF96-6279-4056-8067-9C764D467A00}" type="datetimeFigureOut">
              <a:rPr lang="fr-FR" smtClean="0"/>
              <a:t>22/02/2024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74D21DB-08AF-44B0-B74D-2C36FFBC5F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C96B13A-7580-3251-080C-F7D513E990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BFCE903-E38C-4887-A74C-646BAD3B5A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882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62AE282D-B769-DFD9-3D9B-61DDC0F3CC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5616" y="459000"/>
            <a:ext cx="10280767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80A1DA5-2564-D4E9-9B04-35CF4C54CD36}"/>
              </a:ext>
            </a:extLst>
          </p:cNvPr>
          <p:cNvSpPr txBox="1"/>
          <p:nvPr/>
        </p:nvSpPr>
        <p:spPr>
          <a:xfrm>
            <a:off x="2937510" y="392220"/>
            <a:ext cx="91668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Tarascon (Provence )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5D600D5-30B9-7759-0FF3-D1963394B236}"/>
              </a:ext>
            </a:extLst>
          </p:cNvPr>
          <p:cNvSpPr txBox="1"/>
          <p:nvPr/>
        </p:nvSpPr>
        <p:spPr>
          <a:xfrm>
            <a:off x="5486400" y="6004115"/>
            <a:ext cx="5463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Tarascon</a:t>
            </a:r>
          </a:p>
        </p:txBody>
      </p:sp>
    </p:spTree>
    <p:extLst>
      <p:ext uri="{BB962C8B-B14F-4D97-AF65-F5344CB8AC3E}">
        <p14:creationId xmlns:p14="http://schemas.microsoft.com/office/powerpoint/2010/main" val="4104085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  <p:sndAc>
          <p:stSnd loop="1">
            <p:snd r:embed="rId2" name="Lavandes de Provence ღ✻.¸¸.♥♪ Musique ♪Michael Hoppé - Lavander.wav"/>
          </p:stSnd>
        </p:sndAc>
      </p:transition>
    </mc:Choice>
    <mc:Fallback>
      <p:transition spd="slow" advClick="0" advTm="10000">
        <p:fade/>
        <p:sndAc>
          <p:stSnd loop="1">
            <p:snd r:embed="rId2" name="Lavandes de Provence ღ✻.¸¸.♥♪ Musique ♪Michael Hoppé - Lavande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8969AA8-233E-145B-543E-9C90236A21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F5F69429-7B65-C9AF-CA7F-5B8BA8A011C0}"/>
              </a:ext>
            </a:extLst>
          </p:cNvPr>
          <p:cNvSpPr txBox="1"/>
          <p:nvPr/>
        </p:nvSpPr>
        <p:spPr>
          <a:xfrm>
            <a:off x="341196" y="117693"/>
            <a:ext cx="11723426" cy="674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400" b="1" dirty="0">
                <a:solidFill>
                  <a:schemeClr val="bg1"/>
                </a:solidFill>
              </a:rPr>
              <a:t>Tarascon ou Tarascon-sur-Rhône est une commune française située à l'extrémité ouest du département des Bouches-du-Rhône en région Provence-Alpes-Côte d'Azur. La sainte patronne de la ville est sainte Marthe, sa devise est « Concordia Felix ».</a:t>
            </a:r>
          </a:p>
        </p:txBody>
      </p:sp>
    </p:spTree>
    <p:extLst>
      <p:ext uri="{BB962C8B-B14F-4D97-AF65-F5344CB8AC3E}">
        <p14:creationId xmlns:p14="http://schemas.microsoft.com/office/powerpoint/2010/main" val="958242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5BD752-8384-F8FD-0CDC-C5ED7E82A7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ciel, véhicule, Véhicule terrestre&#10;&#10;Description générée automatiquement">
            <a:extLst>
              <a:ext uri="{FF2B5EF4-FFF2-40B4-BE49-F238E27FC236}">
                <a16:creationId xmlns:a16="http://schemas.microsoft.com/office/drawing/2014/main" id="{CE658600-4833-F0AD-5B6C-E5318AF2A6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5111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BA6D045-D46A-6CF4-F475-DFA26A8D507D}"/>
              </a:ext>
            </a:extLst>
          </p:cNvPr>
          <p:cNvSpPr txBox="1"/>
          <p:nvPr/>
        </p:nvSpPr>
        <p:spPr>
          <a:xfrm>
            <a:off x="215971" y="667357"/>
            <a:ext cx="286893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1. La collégiale royale Sainte-Marthe :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Trouvant ses origines au XIe siècle, la collégiale Sainte-Marthe fut reconstruite au XIVe siècle dans le style gothique. Cette église renferme dans sa crypte, le tombeau de Sainte-Marthe datant du IVe siècle.</a:t>
            </a:r>
          </a:p>
        </p:txBody>
      </p:sp>
    </p:spTree>
    <p:extLst>
      <p:ext uri="{BB962C8B-B14F-4D97-AF65-F5344CB8AC3E}">
        <p14:creationId xmlns:p14="http://schemas.microsoft.com/office/powerpoint/2010/main" val="3936232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9932EFE-B5A0-3223-2086-269B196925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plante&#10;&#10;Description générée automatiquement">
            <a:extLst>
              <a:ext uri="{FF2B5EF4-FFF2-40B4-BE49-F238E27FC236}">
                <a16:creationId xmlns:a16="http://schemas.microsoft.com/office/drawing/2014/main" id="{48DD844A-EA44-E70D-B733-5B5BDBC687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850" y="9144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4DD8EE-3437-6995-540B-76887322D1F1}"/>
              </a:ext>
            </a:extLst>
          </p:cNvPr>
          <p:cNvSpPr txBox="1"/>
          <p:nvPr/>
        </p:nvSpPr>
        <p:spPr>
          <a:xfrm>
            <a:off x="8899080" y="699950"/>
            <a:ext cx="284607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château de Tarascon :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Datant du XVe siècle, le château de Tarascon fut construit dans le style gothique par les Ducs d’Anjou. Il fait partie des châteaux les mieux conservés de France. N’hésitez pas à en faire la visite.</a:t>
            </a:r>
          </a:p>
        </p:txBody>
      </p:sp>
    </p:spTree>
    <p:extLst>
      <p:ext uri="{BB962C8B-B14F-4D97-AF65-F5344CB8AC3E}">
        <p14:creationId xmlns:p14="http://schemas.microsoft.com/office/powerpoint/2010/main" val="4290032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6CEEF99-D48B-A54E-05FB-A40574B442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bâtiment, coffre, cathédrale&#10;&#10;Description générée automatiquement">
            <a:extLst>
              <a:ext uri="{FF2B5EF4-FFF2-40B4-BE49-F238E27FC236}">
                <a16:creationId xmlns:a16="http://schemas.microsoft.com/office/drawing/2014/main" id="{F4614CB0-C4AF-DB33-28AA-32F7190610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5530" y="189000"/>
            <a:ext cx="486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A10ACA-8EB6-B116-F2CF-58C6E4664A60}"/>
              </a:ext>
            </a:extLst>
          </p:cNvPr>
          <p:cNvSpPr txBox="1"/>
          <p:nvPr/>
        </p:nvSpPr>
        <p:spPr>
          <a:xfrm>
            <a:off x="7338060" y="3303270"/>
            <a:ext cx="41833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L’accès à la crypte Sainte-Marthe</a:t>
            </a:r>
          </a:p>
        </p:txBody>
      </p:sp>
    </p:spTree>
    <p:extLst>
      <p:ext uri="{BB962C8B-B14F-4D97-AF65-F5344CB8AC3E}">
        <p14:creationId xmlns:p14="http://schemas.microsoft.com/office/powerpoint/2010/main" val="272860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07E621-9F49-70D0-72E9-1296F83AF8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ciel&#10;&#10;Description générée automatiquement">
            <a:extLst>
              <a:ext uri="{FF2B5EF4-FFF2-40B4-BE49-F238E27FC236}">
                <a16:creationId xmlns:a16="http://schemas.microsoft.com/office/drawing/2014/main" id="{3FF690E9-6A52-2387-C76A-094A9B8BB4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8561" y="189000"/>
            <a:ext cx="486000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9AB29D-7DD1-C21F-7795-93CC21ED6967}"/>
              </a:ext>
            </a:extLst>
          </p:cNvPr>
          <p:cNvSpPr txBox="1"/>
          <p:nvPr/>
        </p:nvSpPr>
        <p:spPr>
          <a:xfrm>
            <a:off x="2503170" y="3611879"/>
            <a:ext cx="29946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Première cour intérieure</a:t>
            </a:r>
          </a:p>
        </p:txBody>
      </p:sp>
    </p:spTree>
    <p:extLst>
      <p:ext uri="{BB962C8B-B14F-4D97-AF65-F5344CB8AC3E}">
        <p14:creationId xmlns:p14="http://schemas.microsoft.com/office/powerpoint/2010/main" val="177735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D79126-F43F-C283-D2D7-4156D2AF33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ciel, bâtiment&#10;&#10;Description générée automatiquement">
            <a:extLst>
              <a:ext uri="{FF2B5EF4-FFF2-40B4-BE49-F238E27FC236}">
                <a16:creationId xmlns:a16="http://schemas.microsoft.com/office/drawing/2014/main" id="{87647EDF-93EE-7629-9E57-CB8880B14D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9830" y="189000"/>
            <a:ext cx="486000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77EE67-FA15-83C8-85F5-A862F084FC1C}"/>
              </a:ext>
            </a:extLst>
          </p:cNvPr>
          <p:cNvSpPr txBox="1"/>
          <p:nvPr/>
        </p:nvSpPr>
        <p:spPr>
          <a:xfrm>
            <a:off x="7795260" y="3429000"/>
            <a:ext cx="4057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seconde cour intérieure du château au style gothique</a:t>
            </a:r>
          </a:p>
        </p:txBody>
      </p:sp>
    </p:spTree>
    <p:extLst>
      <p:ext uri="{BB962C8B-B14F-4D97-AF65-F5344CB8AC3E}">
        <p14:creationId xmlns:p14="http://schemas.microsoft.com/office/powerpoint/2010/main" val="3637406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BC4289E-D8FF-1A9D-264F-5FCD7467D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église, arcade, coffre&#10;&#10;Description générée automatiquement">
            <a:extLst>
              <a:ext uri="{FF2B5EF4-FFF2-40B4-BE49-F238E27FC236}">
                <a16:creationId xmlns:a16="http://schemas.microsoft.com/office/drawing/2014/main" id="{44F61515-EEB6-56A3-1640-0064BCC79D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9952" y="189000"/>
            <a:ext cx="486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64BB56-A619-F67C-313A-44B3FFE3EF2D}"/>
              </a:ext>
            </a:extLst>
          </p:cNvPr>
          <p:cNvSpPr txBox="1"/>
          <p:nvPr/>
        </p:nvSpPr>
        <p:spPr>
          <a:xfrm>
            <a:off x="2034540" y="3989070"/>
            <a:ext cx="29375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Couloir latéral de la cour</a:t>
            </a:r>
          </a:p>
        </p:txBody>
      </p:sp>
    </p:spTree>
    <p:extLst>
      <p:ext uri="{BB962C8B-B14F-4D97-AF65-F5344CB8AC3E}">
        <p14:creationId xmlns:p14="http://schemas.microsoft.com/office/powerpoint/2010/main" val="1200136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D45C87-F740-05AD-136A-A07A818507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ur, intérieur, propriété&#10;&#10;Description générée automatiquement">
            <a:extLst>
              <a:ext uri="{FF2B5EF4-FFF2-40B4-BE49-F238E27FC236}">
                <a16:creationId xmlns:a16="http://schemas.microsoft.com/office/drawing/2014/main" id="{8CCC7F76-E6B2-A7C9-3720-2DC66CEBFA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9E21F1-6476-2D43-FD3F-81350D734E6D}"/>
              </a:ext>
            </a:extLst>
          </p:cNvPr>
          <p:cNvSpPr txBox="1"/>
          <p:nvPr/>
        </p:nvSpPr>
        <p:spPr>
          <a:xfrm>
            <a:off x="4411980" y="5966460"/>
            <a:ext cx="864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Une des pièces du château</a:t>
            </a:r>
          </a:p>
        </p:txBody>
      </p:sp>
    </p:spTree>
    <p:extLst>
      <p:ext uri="{BB962C8B-B14F-4D97-AF65-F5344CB8AC3E}">
        <p14:creationId xmlns:p14="http://schemas.microsoft.com/office/powerpoint/2010/main" val="179861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BA8A557-A99F-C1D7-23E9-ADDF01934A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château, eau&#10;&#10;Description générée automatiquement">
            <a:extLst>
              <a:ext uri="{FF2B5EF4-FFF2-40B4-BE49-F238E27FC236}">
                <a16:creationId xmlns:a16="http://schemas.microsoft.com/office/drawing/2014/main" id="{E74F112D-0495-FCCD-260E-FD846AF4D0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6920" y="189000"/>
            <a:ext cx="486000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A480F6-D45F-0320-EE72-D2F1275EBD93}"/>
              </a:ext>
            </a:extLst>
          </p:cNvPr>
          <p:cNvSpPr txBox="1"/>
          <p:nvPr/>
        </p:nvSpPr>
        <p:spPr>
          <a:xfrm>
            <a:off x="7046940" y="3257550"/>
            <a:ext cx="486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En haut du château, vous trouverez une grande terrasse, donnant vue sur le Rhône, ainsi que sur la ville de Tarascon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1046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E46F79D-3C3D-1068-742B-F56E1E6146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âtiment&#10;&#10;Description générée automatiquement">
            <a:extLst>
              <a:ext uri="{FF2B5EF4-FFF2-40B4-BE49-F238E27FC236}">
                <a16:creationId xmlns:a16="http://schemas.microsoft.com/office/drawing/2014/main" id="{F9311568-B981-5DF1-D8BF-6FA944862C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B76D6F-C7D0-81CB-BC6E-215E5D0D4252}"/>
              </a:ext>
            </a:extLst>
          </p:cNvPr>
          <p:cNvSpPr txBox="1"/>
          <p:nvPr/>
        </p:nvSpPr>
        <p:spPr>
          <a:xfrm>
            <a:off x="4446270" y="6355925"/>
            <a:ext cx="7292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sur la ville de Tarascon</a:t>
            </a:r>
          </a:p>
        </p:txBody>
      </p:sp>
    </p:spTree>
    <p:extLst>
      <p:ext uri="{BB962C8B-B14F-4D97-AF65-F5344CB8AC3E}">
        <p14:creationId xmlns:p14="http://schemas.microsoft.com/office/powerpoint/2010/main" val="246864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00A85A-05CA-EDDF-2D87-F5D5D22CD1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Description générée automatiquement">
            <a:extLst>
              <a:ext uri="{FF2B5EF4-FFF2-40B4-BE49-F238E27FC236}">
                <a16:creationId xmlns:a16="http://schemas.microsoft.com/office/drawing/2014/main" id="{12055552-5347-17EE-2455-284649E539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3956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BD0757-DB39-C464-70A7-B4C0E5CC90AE}"/>
              </a:ext>
            </a:extLst>
          </p:cNvPr>
          <p:cNvSpPr txBox="1"/>
          <p:nvPr/>
        </p:nvSpPr>
        <p:spPr>
          <a:xfrm>
            <a:off x="1678044" y="6269795"/>
            <a:ext cx="10001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porte de la Condamine autrefois intégrée aux remparts de la ville</a:t>
            </a:r>
          </a:p>
        </p:txBody>
      </p:sp>
    </p:spTree>
    <p:extLst>
      <p:ext uri="{BB962C8B-B14F-4D97-AF65-F5344CB8AC3E}">
        <p14:creationId xmlns:p14="http://schemas.microsoft.com/office/powerpoint/2010/main" val="478257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2701D86-3310-6B24-B2B1-401691AA17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avé, ciel&#10;&#10;Description générée automatiquement">
            <a:extLst>
              <a:ext uri="{FF2B5EF4-FFF2-40B4-BE49-F238E27FC236}">
                <a16:creationId xmlns:a16="http://schemas.microsoft.com/office/drawing/2014/main" id="{63581CE0-E9AB-151C-FABF-FE7A5ABA44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0205" y="189000"/>
            <a:ext cx="486000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AC4E66-0C19-7B65-B1DF-73FDC8363867}"/>
              </a:ext>
            </a:extLst>
          </p:cNvPr>
          <p:cNvSpPr txBox="1"/>
          <p:nvPr/>
        </p:nvSpPr>
        <p:spPr>
          <a:xfrm>
            <a:off x="1817370" y="2903220"/>
            <a:ext cx="324428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Vous trouverez également dans la vieille ville, de belles galeries en pierres, qui passent sous les habitations.</a:t>
            </a:r>
          </a:p>
        </p:txBody>
      </p:sp>
    </p:spTree>
    <p:extLst>
      <p:ext uri="{BB962C8B-B14F-4D97-AF65-F5344CB8AC3E}">
        <p14:creationId xmlns:p14="http://schemas.microsoft.com/office/powerpoint/2010/main" val="2096800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726672B-BB63-55A1-1EA9-3BC36E20B5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açade&#10;&#10;Description générée automatiquement">
            <a:extLst>
              <a:ext uri="{FF2B5EF4-FFF2-40B4-BE49-F238E27FC236}">
                <a16:creationId xmlns:a16="http://schemas.microsoft.com/office/drawing/2014/main" id="{60B0AF6C-5CC7-6D83-7A33-A18D8FBDFA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8916" y="189000"/>
            <a:ext cx="486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D8AA35-0E02-88E4-C625-45FAF79F5EE4}"/>
              </a:ext>
            </a:extLst>
          </p:cNvPr>
          <p:cNvSpPr txBox="1"/>
          <p:nvPr/>
        </p:nvSpPr>
        <p:spPr>
          <a:xfrm>
            <a:off x="8161444" y="2125980"/>
            <a:ext cx="29260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’hôtel de ville :</a:t>
            </a:r>
          </a:p>
          <a:p>
            <a:r>
              <a:rPr lang="fr-FR" sz="2400" b="1" dirty="0"/>
              <a:t>L’hôtel de ville de Tarascon dispose d’une impressionnante façade avec de nombreuses baies datant du XVIIe siècle.</a:t>
            </a:r>
          </a:p>
        </p:txBody>
      </p:sp>
    </p:spTree>
    <p:extLst>
      <p:ext uri="{BB962C8B-B14F-4D97-AF65-F5344CB8AC3E}">
        <p14:creationId xmlns:p14="http://schemas.microsoft.com/office/powerpoint/2010/main" val="2537020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B529161-8848-488B-C18F-997E0E0174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tue, barrière, plante&#10;&#10;Description générée automatiquement">
            <a:extLst>
              <a:ext uri="{FF2B5EF4-FFF2-40B4-BE49-F238E27FC236}">
                <a16:creationId xmlns:a16="http://schemas.microsoft.com/office/drawing/2014/main" id="{4ADB45C7-D467-C5C1-A451-7CFCF63F76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2646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79A7FB-8C55-E4AF-9F52-8410F4C62D77}"/>
              </a:ext>
            </a:extLst>
          </p:cNvPr>
          <p:cNvSpPr txBox="1"/>
          <p:nvPr/>
        </p:nvSpPr>
        <p:spPr>
          <a:xfrm>
            <a:off x="295014" y="1700927"/>
            <a:ext cx="239103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Une représentation moderne de la Tarasque avec une carapace; Cette statue se situe à côté du château de Tarascon</a:t>
            </a:r>
          </a:p>
          <a:p>
            <a:r>
              <a:rPr lang="fr-F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87700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94C228-FA09-EA51-331D-DE5C950C5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intérieur, église, allée centrale&#10;&#10;Description générée automatiquement">
            <a:extLst>
              <a:ext uri="{FF2B5EF4-FFF2-40B4-BE49-F238E27FC236}">
                <a16:creationId xmlns:a16="http://schemas.microsoft.com/office/drawing/2014/main" id="{90EBE77E-4026-D27C-314B-EA09BFF6FC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3469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3FDF55-FF6A-A8F0-5F31-0A30D7C32706}"/>
              </a:ext>
            </a:extLst>
          </p:cNvPr>
          <p:cNvSpPr txBox="1"/>
          <p:nvPr/>
        </p:nvSpPr>
        <p:spPr>
          <a:xfrm>
            <a:off x="9867406" y="2697481"/>
            <a:ext cx="198501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Tombeau de Marthe dans la crypte, il sert d’autel pour dire la messe</a:t>
            </a:r>
          </a:p>
          <a:p>
            <a:r>
              <a:rPr lang="fr-F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39859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F0990B-DE0E-DC71-71A2-D46246621B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Arts visuels&#10;&#10;Description générée automatiquement">
            <a:extLst>
              <a:ext uri="{FF2B5EF4-FFF2-40B4-BE49-F238E27FC236}">
                <a16:creationId xmlns:a16="http://schemas.microsoft.com/office/drawing/2014/main" id="{805FC7DD-7F2D-AFEB-C57B-7F57D9B03F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6903" y="189000"/>
            <a:ext cx="486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519CB57-AAE8-472D-805D-CB1568486A3D}"/>
              </a:ext>
            </a:extLst>
          </p:cNvPr>
          <p:cNvSpPr txBox="1"/>
          <p:nvPr/>
        </p:nvSpPr>
        <p:spPr>
          <a:xfrm>
            <a:off x="1463040" y="3966210"/>
            <a:ext cx="39204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Marthe, Marie et Lazare arrivants en Provence</a:t>
            </a:r>
          </a:p>
        </p:txBody>
      </p:sp>
    </p:spTree>
    <p:extLst>
      <p:ext uri="{BB962C8B-B14F-4D97-AF65-F5344CB8AC3E}">
        <p14:creationId xmlns:p14="http://schemas.microsoft.com/office/powerpoint/2010/main" val="1533405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EE9C5E1-FC4C-1E2F-B976-F6457E3622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oir et blanc&#10;&#10;Description générée automatiquement">
            <a:extLst>
              <a:ext uri="{FF2B5EF4-FFF2-40B4-BE49-F238E27FC236}">
                <a16:creationId xmlns:a16="http://schemas.microsoft.com/office/drawing/2014/main" id="{7951B02C-E921-6E8C-9B07-217D2DC408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2059" y="189000"/>
            <a:ext cx="8852608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65EAAC-A760-FB8B-DB49-A4AF07DDE6FA}"/>
              </a:ext>
            </a:extLst>
          </p:cNvPr>
          <p:cNvSpPr txBox="1"/>
          <p:nvPr/>
        </p:nvSpPr>
        <p:spPr>
          <a:xfrm>
            <a:off x="9664667" y="2832854"/>
            <a:ext cx="243589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L</a:t>
            </a:r>
            <a:r>
              <a:rPr lang="fr-FR" sz="2400" b="1" dirty="0">
                <a:solidFill>
                  <a:srgbClr val="FFFF00"/>
                </a:solidFill>
              </a:rPr>
              <a:t>e sarcophage trouvé en 1979 dans le sol de la crypte avec les restes d’une maison antique</a:t>
            </a:r>
          </a:p>
        </p:txBody>
      </p:sp>
    </p:spTree>
    <p:extLst>
      <p:ext uri="{BB962C8B-B14F-4D97-AF65-F5344CB8AC3E}">
        <p14:creationId xmlns:p14="http://schemas.microsoft.com/office/powerpoint/2010/main" val="2850078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44877A-BF31-074D-3C64-5BCF4557D0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ruelle, sol&#10;&#10;Description générée automatiquement">
            <a:extLst>
              <a:ext uri="{FF2B5EF4-FFF2-40B4-BE49-F238E27FC236}">
                <a16:creationId xmlns:a16="http://schemas.microsoft.com/office/drawing/2014/main" id="{21A06C75-1BB2-3999-DBD0-6D8FDD8F11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001" y="279000"/>
            <a:ext cx="945591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EF78D2-FF90-9FF6-778D-BAA8E2119FC5}"/>
              </a:ext>
            </a:extLst>
          </p:cNvPr>
          <p:cNvSpPr txBox="1"/>
          <p:nvPr/>
        </p:nvSpPr>
        <p:spPr>
          <a:xfrm>
            <a:off x="261621" y="3166109"/>
            <a:ext cx="189738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rue des Halles, avec ses arcades :</a:t>
            </a:r>
          </a:p>
          <a:p>
            <a:endParaRPr lang="fr-F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610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939C908-FCDC-B958-6AB3-980584541D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plein air, ciel&#10;&#10;Description générée automatiquement">
            <a:extLst>
              <a:ext uri="{FF2B5EF4-FFF2-40B4-BE49-F238E27FC236}">
                <a16:creationId xmlns:a16="http://schemas.microsoft.com/office/drawing/2014/main" id="{E2770F33-A038-BF4A-01BA-B2434AA915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889" y="189000"/>
            <a:ext cx="972608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ACFAEA-E137-58AC-45D0-D12894F4770C}"/>
              </a:ext>
            </a:extLst>
          </p:cNvPr>
          <p:cNvSpPr txBox="1"/>
          <p:nvPr/>
        </p:nvSpPr>
        <p:spPr>
          <a:xfrm>
            <a:off x="10346969" y="3429000"/>
            <a:ext cx="18450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Une petite boutique abrite la Tarasque :</a:t>
            </a:r>
          </a:p>
        </p:txBody>
      </p:sp>
    </p:spTree>
    <p:extLst>
      <p:ext uri="{BB962C8B-B14F-4D97-AF65-F5344CB8AC3E}">
        <p14:creationId xmlns:p14="http://schemas.microsoft.com/office/powerpoint/2010/main" val="1803858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7754B3D-D320-29CA-F9C1-CFDBE24EE3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menu, Police, plaque&#10;&#10;Description générée automatiquement">
            <a:extLst>
              <a:ext uri="{FF2B5EF4-FFF2-40B4-BE49-F238E27FC236}">
                <a16:creationId xmlns:a16="http://schemas.microsoft.com/office/drawing/2014/main" id="{61326B5A-5AFD-E222-E497-431DA94C2F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0800" y="189000"/>
            <a:ext cx="4730399" cy="648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372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8442E4-B4E7-F572-0860-468A9AC08A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étro, arche, architecture&#10;&#10;Description générée automatiquement">
            <a:extLst>
              <a:ext uri="{FF2B5EF4-FFF2-40B4-BE49-F238E27FC236}">
                <a16:creationId xmlns:a16="http://schemas.microsoft.com/office/drawing/2014/main" id="{DC6AF02E-5B36-487F-68E2-F97A4FDDC0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6150" y="279000"/>
            <a:ext cx="945591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645A46-3787-1B67-3554-6E98E1058989}"/>
              </a:ext>
            </a:extLst>
          </p:cNvPr>
          <p:cNvSpPr txBox="1"/>
          <p:nvPr/>
        </p:nvSpPr>
        <p:spPr>
          <a:xfrm>
            <a:off x="308610" y="3554730"/>
            <a:ext cx="21488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Sous les arcades de la rue des Halles :</a:t>
            </a:r>
          </a:p>
          <a:p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9211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A3FF87-34B1-DF02-8282-9231DC301C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ol, ciel&#10;&#10;Description générée automatiquement">
            <a:extLst>
              <a:ext uri="{FF2B5EF4-FFF2-40B4-BE49-F238E27FC236}">
                <a16:creationId xmlns:a16="http://schemas.microsoft.com/office/drawing/2014/main" id="{D8B354EA-ED2E-0DCB-771F-F8DE9AEC76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929" y="189000"/>
            <a:ext cx="44145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0F170E-729F-7BA5-BBF6-73A0CDC7CACC}"/>
              </a:ext>
            </a:extLst>
          </p:cNvPr>
          <p:cNvSpPr txBox="1"/>
          <p:nvPr/>
        </p:nvSpPr>
        <p:spPr>
          <a:xfrm>
            <a:off x="6720840" y="3817620"/>
            <a:ext cx="48234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bibliothèque :</a:t>
            </a:r>
          </a:p>
          <a:p>
            <a:endParaRPr lang="fr-F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3504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B0F903-5DB9-2AB7-6837-648D910748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oie, route&#10;&#10;Description générée automatiquement">
            <a:extLst>
              <a:ext uri="{FF2B5EF4-FFF2-40B4-BE49-F238E27FC236}">
                <a16:creationId xmlns:a16="http://schemas.microsoft.com/office/drawing/2014/main" id="{E6B211B7-A071-D3B9-5710-D9569A3721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9184" y="279000"/>
            <a:ext cx="945590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BEEBCF-8432-2714-2139-E51B918680D9}"/>
              </a:ext>
            </a:extLst>
          </p:cNvPr>
          <p:cNvSpPr txBox="1"/>
          <p:nvPr/>
        </p:nvSpPr>
        <p:spPr>
          <a:xfrm>
            <a:off x="327813" y="1241483"/>
            <a:ext cx="186974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place du Marché (elle est tellement étroite, que je ne sais pas où ils le mettent, le marché ! Il se tient les mardis et vendredis matin...)</a:t>
            </a:r>
          </a:p>
        </p:txBody>
      </p:sp>
    </p:spTree>
    <p:extLst>
      <p:ext uri="{BB962C8B-B14F-4D97-AF65-F5344CB8AC3E}">
        <p14:creationId xmlns:p14="http://schemas.microsoft.com/office/powerpoint/2010/main" val="1023074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71A46E-3F80-D36D-C951-638E6F9B59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sol, nuit&#10;&#10;Description générée automatiquement">
            <a:extLst>
              <a:ext uri="{FF2B5EF4-FFF2-40B4-BE49-F238E27FC236}">
                <a16:creationId xmlns:a16="http://schemas.microsoft.com/office/drawing/2014/main" id="{E781548A-C904-86B0-C6D1-3152300E6B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3720" y="459000"/>
            <a:ext cx="894915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2C37BC-76A9-2176-BCBA-FFA60FE52C64}"/>
              </a:ext>
            </a:extLst>
          </p:cNvPr>
          <p:cNvSpPr txBox="1"/>
          <p:nvPr/>
        </p:nvSpPr>
        <p:spPr>
          <a:xfrm>
            <a:off x="2069910" y="5937335"/>
            <a:ext cx="80521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square Gontier, avec la statue de Tartarin :</a:t>
            </a:r>
          </a:p>
        </p:txBody>
      </p:sp>
    </p:spTree>
    <p:extLst>
      <p:ext uri="{BB962C8B-B14F-4D97-AF65-F5344CB8AC3E}">
        <p14:creationId xmlns:p14="http://schemas.microsoft.com/office/powerpoint/2010/main" val="3504266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B80BCD9-1C3F-CB76-56E5-1B96AA2038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sculpture, bâtiment, sol, plein air&#10;&#10;Description générée automatiquement">
            <a:extLst>
              <a:ext uri="{FF2B5EF4-FFF2-40B4-BE49-F238E27FC236}">
                <a16:creationId xmlns:a16="http://schemas.microsoft.com/office/drawing/2014/main" id="{EB6CED27-1073-CA06-5553-B4F3F14591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5200" y="189000"/>
            <a:ext cx="4884299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5276224-6AAF-5D21-B423-7D3A45DE3906}"/>
              </a:ext>
            </a:extLst>
          </p:cNvPr>
          <p:cNvSpPr txBox="1"/>
          <p:nvPr/>
        </p:nvSpPr>
        <p:spPr>
          <a:xfrm>
            <a:off x="7830002" y="3429000"/>
            <a:ext cx="3552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square Gontier, avec la statue de Tartarin :</a:t>
            </a:r>
          </a:p>
        </p:txBody>
      </p:sp>
    </p:spTree>
    <p:extLst>
      <p:ext uri="{BB962C8B-B14F-4D97-AF65-F5344CB8AC3E}">
        <p14:creationId xmlns:p14="http://schemas.microsoft.com/office/powerpoint/2010/main" val="3091672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85DB5E5-46E4-A644-9DD3-2A26D7BF98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aison, arbre&#10;&#10;Description générée automatiquement">
            <a:extLst>
              <a:ext uri="{FF2B5EF4-FFF2-40B4-BE49-F238E27FC236}">
                <a16:creationId xmlns:a16="http://schemas.microsoft.com/office/drawing/2014/main" id="{4C3F051A-D6FA-EB36-5BF9-BC90C049A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1468" y="279000"/>
            <a:ext cx="945591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AB002F7-5913-2863-225E-5C97742F86A4}"/>
              </a:ext>
            </a:extLst>
          </p:cNvPr>
          <p:cNvSpPr txBox="1"/>
          <p:nvPr/>
        </p:nvSpPr>
        <p:spPr>
          <a:xfrm>
            <a:off x="327546" y="1536174"/>
            <a:ext cx="227917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Et la place Frédéric Mistral, avec le couvent des Cordeliers (probablement le bâtiment de droite, mais fermé la nuit bien sûr !)</a:t>
            </a:r>
          </a:p>
        </p:txBody>
      </p:sp>
    </p:spTree>
    <p:extLst>
      <p:ext uri="{BB962C8B-B14F-4D97-AF65-F5344CB8AC3E}">
        <p14:creationId xmlns:p14="http://schemas.microsoft.com/office/powerpoint/2010/main" val="1499284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8411CF-75BC-5958-BAD9-55D72FC354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fenêtre&#10;&#10;Description générée automatiquement">
            <a:extLst>
              <a:ext uri="{FF2B5EF4-FFF2-40B4-BE49-F238E27FC236}">
                <a16:creationId xmlns:a16="http://schemas.microsoft.com/office/drawing/2014/main" id="{8958BB37-379D-DDCE-B9A9-E8682E31E1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0686" y="279000"/>
            <a:ext cx="437062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ADF6DF-D17C-F929-00FE-0AB4E5B9BDC6}"/>
              </a:ext>
            </a:extLst>
          </p:cNvPr>
          <p:cNvSpPr txBox="1"/>
          <p:nvPr/>
        </p:nvSpPr>
        <p:spPr>
          <a:xfrm>
            <a:off x="8871045" y="2975212"/>
            <a:ext cx="31526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Une autre vue de cette jolie place :</a:t>
            </a:r>
          </a:p>
        </p:txBody>
      </p:sp>
    </p:spTree>
    <p:extLst>
      <p:ext uri="{BB962C8B-B14F-4D97-AF65-F5344CB8AC3E}">
        <p14:creationId xmlns:p14="http://schemas.microsoft.com/office/powerpoint/2010/main" val="3843966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16E6E18-2CF4-771A-2110-90F2B92D9C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arbre&#10;&#10;Description générée automatiquement">
            <a:extLst>
              <a:ext uri="{FF2B5EF4-FFF2-40B4-BE49-F238E27FC236}">
                <a16:creationId xmlns:a16="http://schemas.microsoft.com/office/drawing/2014/main" id="{D4500799-7745-42FC-8F73-FBF0D57957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4911" y="442773"/>
            <a:ext cx="945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2970C54-0066-5E39-21CE-CBFBCBEC10CC}"/>
              </a:ext>
            </a:extLst>
          </p:cNvPr>
          <p:cNvSpPr txBox="1"/>
          <p:nvPr/>
        </p:nvSpPr>
        <p:spPr>
          <a:xfrm>
            <a:off x="312254" y="2997731"/>
            <a:ext cx="20926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Tarascon, une ville provençale et son Château</a:t>
            </a:r>
          </a:p>
        </p:txBody>
      </p:sp>
    </p:spTree>
    <p:extLst>
      <p:ext uri="{BB962C8B-B14F-4D97-AF65-F5344CB8AC3E}">
        <p14:creationId xmlns:p14="http://schemas.microsoft.com/office/powerpoint/2010/main" val="2979153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F756958-D958-C85C-B5F5-75CE71E29C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tour&#10;&#10;Description générée automatiquement">
            <a:extLst>
              <a:ext uri="{FF2B5EF4-FFF2-40B4-BE49-F238E27FC236}">
                <a16:creationId xmlns:a16="http://schemas.microsoft.com/office/drawing/2014/main" id="{5EE7E6E6-8D68-0ED5-FBF8-0A515A9F6F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1285875"/>
            <a:ext cx="9525000" cy="428625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84D3BE-5A2F-5B26-8BB3-1E6AA24F61F4}"/>
              </a:ext>
            </a:extLst>
          </p:cNvPr>
          <p:cNvSpPr txBox="1"/>
          <p:nvPr/>
        </p:nvSpPr>
        <p:spPr>
          <a:xfrm>
            <a:off x="5663820" y="5508791"/>
            <a:ext cx="34665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Tarascon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3230BBB-5FA1-C249-8D97-AB23276C226E}"/>
              </a:ext>
            </a:extLst>
          </p:cNvPr>
          <p:cNvSpPr txBox="1"/>
          <p:nvPr/>
        </p:nvSpPr>
        <p:spPr>
          <a:xfrm>
            <a:off x="2210937" y="860688"/>
            <a:ext cx="101266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Vous A Présenté Tarascon (Provence )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4A7A7FD1-C7F3-EB28-C8DF-1C68FD08D80B}"/>
              </a:ext>
            </a:extLst>
          </p:cNvPr>
          <p:cNvSpPr txBox="1"/>
          <p:nvPr/>
        </p:nvSpPr>
        <p:spPr>
          <a:xfrm>
            <a:off x="1678675" y="5997312"/>
            <a:ext cx="5459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E16A37E-AF4D-9FF5-C4FD-0FA18DDC5F14}"/>
              </a:ext>
            </a:extLst>
          </p:cNvPr>
          <p:cNvSpPr txBox="1"/>
          <p:nvPr/>
        </p:nvSpPr>
        <p:spPr>
          <a:xfrm>
            <a:off x="8802806" y="5970456"/>
            <a:ext cx="32481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Daniel </a:t>
            </a:r>
          </a:p>
        </p:txBody>
      </p:sp>
    </p:spTree>
    <p:extLst>
      <p:ext uri="{BB962C8B-B14F-4D97-AF65-F5344CB8AC3E}">
        <p14:creationId xmlns:p14="http://schemas.microsoft.com/office/powerpoint/2010/main" val="848637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an dir="u"/>
      </p:transition>
    </mc:Choice>
    <mc:Fallback>
      <p:transition spd="slow" advClick="0" advTm="10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441</Words>
  <Application>Microsoft Office PowerPoint</Application>
  <PresentationFormat>Grand écran</PresentationFormat>
  <Paragraphs>38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2024-02-22T09:32:22Z</dcterms:created>
  <dcterms:modified xsi:type="dcterms:W3CDTF">2024-02-22T12:18:55Z</dcterms:modified>
</cp:coreProperties>
</file>