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0" r:id="rId3"/>
    <p:sldId id="258" r:id="rId4"/>
    <p:sldId id="271" r:id="rId5"/>
    <p:sldId id="272" r:id="rId6"/>
    <p:sldId id="277" r:id="rId7"/>
    <p:sldId id="285" r:id="rId8"/>
    <p:sldId id="264" r:id="rId9"/>
    <p:sldId id="263" r:id="rId10"/>
    <p:sldId id="259" r:id="rId11"/>
    <p:sldId id="288" r:id="rId12"/>
    <p:sldId id="265" r:id="rId13"/>
    <p:sldId id="299" r:id="rId14"/>
    <p:sldId id="281" r:id="rId15"/>
    <p:sldId id="279" r:id="rId16"/>
    <p:sldId id="280" r:id="rId17"/>
    <p:sldId id="287" r:id="rId18"/>
    <p:sldId id="292" r:id="rId19"/>
    <p:sldId id="275" r:id="rId20"/>
    <p:sldId id="282" r:id="rId21"/>
    <p:sldId id="291" r:id="rId22"/>
    <p:sldId id="268" r:id="rId23"/>
    <p:sldId id="273" r:id="rId24"/>
    <p:sldId id="290" r:id="rId25"/>
    <p:sldId id="276" r:id="rId26"/>
    <p:sldId id="286" r:id="rId27"/>
    <p:sldId id="261" r:id="rId28"/>
    <p:sldId id="267" r:id="rId29"/>
    <p:sldId id="293" r:id="rId30"/>
    <p:sldId id="278" r:id="rId31"/>
    <p:sldId id="270" r:id="rId32"/>
    <p:sldId id="262" r:id="rId33"/>
    <p:sldId id="294" r:id="rId34"/>
    <p:sldId id="295" r:id="rId35"/>
    <p:sldId id="296" r:id="rId36"/>
    <p:sldId id="297" r:id="rId37"/>
    <p:sldId id="298" r:id="rId3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70" autoAdjust="0"/>
    <p:restoredTop sz="94660"/>
  </p:normalViewPr>
  <p:slideViewPr>
    <p:cSldViewPr snapToGrid="0">
      <p:cViewPr varScale="1">
        <p:scale>
          <a:sx n="94" d="100"/>
          <a:sy n="94" d="100"/>
        </p:scale>
        <p:origin x="13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11B3CA8-94E4-8406-20D9-E64516234A4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4FD402C-DF7B-7757-CE63-E560A08CBE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5B5672A-2DCE-759C-5CD7-CE786B3D89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B4A9D-434D-4BFA-A1B2-EA0B63BC53D5}" type="datetimeFigureOut">
              <a:rPr lang="fr-FR" smtClean="0"/>
              <a:t>19/02/2024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6A15974-45C9-4183-E388-AEE80C811E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D537CEC-2E39-D9BC-F84D-367D675678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0F86C-8590-4FB8-B130-64F0BA38CBD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7507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490273-EFCB-07E5-2776-18EB0336CD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E6ABBAA-F51A-F84C-0160-05DD880073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9127728-B7E8-F836-6FF4-98D66C94CF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B4A9D-434D-4BFA-A1B2-EA0B63BC53D5}" type="datetimeFigureOut">
              <a:rPr lang="fr-FR" smtClean="0"/>
              <a:t>19/02/2024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2213DEC-0CF1-6848-9B9F-4EFC5E9FD3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BAF2377-D9D1-BB83-FF12-518115E394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0F86C-8590-4FB8-B130-64F0BA38CBD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2855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FE1987A-D607-9E1C-B5E3-D034073AD4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B4C8A38-E035-5F70-8313-35A9D49A0E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BB35478-6AE5-F25B-69C6-90FC4C5197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B4A9D-434D-4BFA-A1B2-EA0B63BC53D5}" type="datetimeFigureOut">
              <a:rPr lang="fr-FR" smtClean="0"/>
              <a:t>19/02/2024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0511681-F90B-8E09-7C28-54EF181CE3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AE7AB12-A0C8-5848-E305-A169701E0A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0F86C-8590-4FB8-B130-64F0BA38CBD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7314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159AD14-FA5D-F7B7-5146-7CC57B8CCD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3143E19-D5EA-47B2-FE1F-5704393A73C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5D41638-603B-8C5B-9437-B2D77970F7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6FDB06F-1112-A0C9-83F9-19763676AF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B4A9D-434D-4BFA-A1B2-EA0B63BC53D5}" type="datetimeFigureOut">
              <a:rPr lang="fr-FR" smtClean="0"/>
              <a:t>19/02/2024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C07937A-0BEE-7A15-0C86-E65E2F05B0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2D5DB0A-499B-5D47-E8A0-901EF19332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0F86C-8590-4FB8-B130-64F0BA38CBD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2213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C43131-EC7C-B5B5-7026-0B971880B8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5E367A1-72E9-1949-823F-5A624A7D8F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21ED7A6-B4EB-9BA4-6826-2B350050709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110E914D-8551-0804-2B20-8116ED45AD6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3650117B-2C98-63F5-CC80-3388E1222D3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E1B732E9-C19C-9DC7-E2DD-BA22CF3CAB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B4A9D-434D-4BFA-A1B2-EA0B63BC53D5}" type="datetimeFigureOut">
              <a:rPr lang="fr-FR" smtClean="0"/>
              <a:t>19/02/2024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C2A9A2F-91FF-181B-C721-AB30ACC189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80598306-E014-DA91-E12B-1DEB765F5C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0F86C-8590-4FB8-B130-64F0BA38CBD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147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FCA392-32AC-1810-8D73-C0FF13049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848A9330-ECE6-DA17-254E-60BF5FD776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B4A9D-434D-4BFA-A1B2-EA0B63BC53D5}" type="datetimeFigureOut">
              <a:rPr lang="fr-FR" smtClean="0"/>
              <a:t>19/02/2024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39DFA43C-FFD9-7E26-0EE3-AB8B58A985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74B8FF2-4AAD-2C0B-66FB-D798F0B034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0F86C-8590-4FB8-B130-64F0BA38CBD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3870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12446D73-D35A-CC25-FB3B-3DE64F68B5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B4A9D-434D-4BFA-A1B2-EA0B63BC53D5}" type="datetimeFigureOut">
              <a:rPr lang="fr-FR" smtClean="0"/>
              <a:t>19/02/2024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53555B3-D127-06B6-22ED-CBFBF93BEE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201337B-BC92-9480-13A7-2CCA6F13E6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0F86C-8590-4FB8-B130-64F0BA38CBD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2532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908C10-10B2-67A4-C9F4-67CBAF4B12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E846FEF-59E3-3591-BB06-EC33A5B7E1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CF99ECD-E07C-166B-448C-B47187594A9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72178BD-CA06-988E-97EE-2AF2FDE9FB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B4A9D-434D-4BFA-A1B2-EA0B63BC53D5}" type="datetimeFigureOut">
              <a:rPr lang="fr-FR" smtClean="0"/>
              <a:t>19/02/2024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E05312F-55EB-7820-7A3A-F21DCAB1E6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BDF943B-3D4A-98EA-9538-A0FB3E509E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0F86C-8590-4FB8-B130-64F0BA38CBD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2602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994974-6DF8-5BD8-B255-F35E0EE1F1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8161380-4366-B155-0AB8-2AC73728AA9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135A0AE-D738-631F-6E65-C3D7E4000F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97CF1F8-9670-F353-627A-16E04143C2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B4A9D-434D-4BFA-A1B2-EA0B63BC53D5}" type="datetimeFigureOut">
              <a:rPr lang="fr-FR" smtClean="0"/>
              <a:t>19/02/2024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6387495-45F9-21E9-76CD-207C1696CE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E6FD402-5040-B378-69AA-A0F417AE96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0F86C-8590-4FB8-B130-64F0BA38CBD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1118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02CDFA-5A12-B1B9-AAE9-8D16EBE8C6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C3F3FD0-0D8E-0AC1-DAF8-720F2F954A6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9E9927A-84FF-0415-BF7B-088C688F4F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B4A9D-434D-4BFA-A1B2-EA0B63BC53D5}" type="datetimeFigureOut">
              <a:rPr lang="fr-FR" smtClean="0"/>
              <a:t>19/02/2024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B7F689F-D74F-0EE2-8E81-96258A073B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0A87CDA-6372-72B8-3335-53A5F8EE24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0F86C-8590-4FB8-B130-64F0BA38CBD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1728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4EDB5D1B-319D-EDA9-F123-02377F05BE5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A99F870-CE14-5182-FBCE-4A59C81B857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F16034C-43EC-E55E-938F-3194E66C04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B4A9D-434D-4BFA-A1B2-EA0B63BC53D5}" type="datetimeFigureOut">
              <a:rPr lang="fr-FR" smtClean="0"/>
              <a:t>19/02/2024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D26F53B-D221-77C1-C737-2579564F7C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8299D4D-02C4-71A4-037F-97722230A2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0F86C-8590-4FB8-B130-64F0BA38CBD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2028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0EF221A4-3DFE-1A2E-F746-49630BC0FC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BF0F925-0BCD-8CEF-D2DF-A445A7E60B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4EB69F3-B066-3C14-E32A-6F4585A8091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FB4A9D-434D-4BFA-A1B2-EA0B63BC53D5}" type="datetimeFigureOut">
              <a:rPr lang="fr-FR" smtClean="0"/>
              <a:t>19/02/2024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36997E7-FB1B-8E76-C47E-6E1030A3AA7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854D390-E6F4-F291-B95B-A1E2831179B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00F86C-8590-4FB8-B130-64F0BA38CBD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25850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65F7C04-D4FC-1FB7-CFD9-B962A58FCBA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2000" y="1434895"/>
            <a:ext cx="6948000" cy="5211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4B73340-89AD-209C-5935-744E1414F7D9}"/>
              </a:ext>
            </a:extLst>
          </p:cNvPr>
          <p:cNvSpPr/>
          <p:nvPr/>
        </p:nvSpPr>
        <p:spPr>
          <a:xfrm>
            <a:off x="1589649" y="395654"/>
            <a:ext cx="8727993" cy="923330"/>
          </a:xfrm>
          <a:prstGeom prst="rect">
            <a:avLst/>
          </a:prstGeom>
          <a:solidFill>
            <a:schemeClr val="tx2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Au cœur des villages en rond</a:t>
            </a:r>
            <a:endParaRPr lang="fr-FR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56CF7446-F156-C583-8697-277FB04D3471}"/>
              </a:ext>
            </a:extLst>
          </p:cNvPr>
          <p:cNvSpPr txBox="1"/>
          <p:nvPr/>
        </p:nvSpPr>
        <p:spPr>
          <a:xfrm>
            <a:off x="3331746" y="-36105"/>
            <a:ext cx="768868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400" b="1" dirty="0">
                <a:solidFill>
                  <a:schemeClr val="bg1"/>
                </a:solidFill>
              </a:rPr>
              <a:t>Lorient Vous Propose</a:t>
            </a:r>
          </a:p>
        </p:txBody>
      </p:sp>
    </p:spTree>
    <p:extLst>
      <p:ext uri="{BB962C8B-B14F-4D97-AF65-F5344CB8AC3E}">
        <p14:creationId xmlns:p14="http://schemas.microsoft.com/office/powerpoint/2010/main" val="1194861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  <p:sndAc>
          <p:stSnd loop="1">
            <p:snd r:embed="rId2" name="Joe Dassin  --  Mon village du bout du monde (Une pensée pour Jean Ferrat).wav"/>
          </p:stSnd>
        </p:sndAc>
      </p:transition>
    </mc:Choice>
    <mc:Fallback xmlns="">
      <p:transition spd="slow" advClick="0" advTm="8000">
        <p:fade/>
        <p:sndAc>
          <p:stSnd loop="1">
            <p:snd r:embed="rId4" name="Joe Dassin  --  Mon village du bout du monde (Une pensée pour Jean Ferrat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555252C9-DF1E-B297-4A03-632E92DBD495}"/>
              </a:ext>
            </a:extLst>
          </p:cNvPr>
          <p:cNvSpPr txBox="1"/>
          <p:nvPr/>
        </p:nvSpPr>
        <p:spPr>
          <a:xfrm>
            <a:off x="1097280" y="548640"/>
            <a:ext cx="9523828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Au cœur des villages en rond (circulades) région Languedoc-Roussillon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Des rues s’enroulent autour d’une place, d’une église, d’un château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 elles mènent au cœur des villages circulaires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Charme et Histoire à travers plusieurs localités…….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Villages abondants dans le Midi méditerranéen et, fréquents autour de TOULOUSE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Sont apparus entre le 11eme et 12eme siècles, reflétant la vie et, structures sociales prises dans les violences Seigneuriales ou, 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 protégées par le sacré de l’église  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    VISITE……………</a:t>
            </a:r>
          </a:p>
        </p:txBody>
      </p:sp>
    </p:spTree>
    <p:extLst>
      <p:ext uri="{BB962C8B-B14F-4D97-AF65-F5344CB8AC3E}">
        <p14:creationId xmlns:p14="http://schemas.microsoft.com/office/powerpoint/2010/main" val="45355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7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818C2EE-B1FB-680D-8CA8-6A8D1D74801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8131" y="231120"/>
            <a:ext cx="6804000" cy="639576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462823F-FA44-A0E6-5484-F40976338223}"/>
              </a:ext>
            </a:extLst>
          </p:cNvPr>
          <p:cNvSpPr txBox="1"/>
          <p:nvPr/>
        </p:nvSpPr>
        <p:spPr>
          <a:xfrm>
            <a:off x="8311696" y="2691684"/>
            <a:ext cx="303862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Carte des ‘ circulades ’ où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 villages en rond en région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Languedoc-Roussillon</a:t>
            </a:r>
            <a:endParaRPr lang="fr-F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2201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8AE3102-A9A9-6B3F-4D5F-BCB78473DD3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9316" y="222739"/>
            <a:ext cx="5216021" cy="6128824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A373A23-B613-F1D0-BB3E-BFAE74479D1E}"/>
              </a:ext>
            </a:extLst>
          </p:cNvPr>
          <p:cNvSpPr txBox="1"/>
          <p:nvPr/>
        </p:nvSpPr>
        <p:spPr>
          <a:xfrm>
            <a:off x="1493664" y="6351563"/>
            <a:ext cx="42203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BRAM  rue du village circulaire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F4CEDEE6-803A-F6D2-EBDF-B5F66136287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43075" y="222739"/>
            <a:ext cx="4563515" cy="4255477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EA39B26-16D5-3E1E-3235-E7EE1FC35047}"/>
              </a:ext>
            </a:extLst>
          </p:cNvPr>
          <p:cNvSpPr txBox="1"/>
          <p:nvPr/>
        </p:nvSpPr>
        <p:spPr>
          <a:xfrm>
            <a:off x="8548468" y="4478216"/>
            <a:ext cx="18991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blason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BD91BEA3-3B88-9ED7-C93F-F20A5E453501}"/>
              </a:ext>
            </a:extLst>
          </p:cNvPr>
          <p:cNvSpPr txBox="1"/>
          <p:nvPr/>
        </p:nvSpPr>
        <p:spPr>
          <a:xfrm>
            <a:off x="6804074" y="4920402"/>
            <a:ext cx="538792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Au carrefour de la Voie d’Aquitaine vers Narbonne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Autour de l’église et, son enclos de 75m de diamètre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 un Château, implanté par les Chevaliers locaux</a:t>
            </a:r>
          </a:p>
        </p:txBody>
      </p:sp>
    </p:spTree>
    <p:extLst>
      <p:ext uri="{BB962C8B-B14F-4D97-AF65-F5344CB8AC3E}">
        <p14:creationId xmlns:p14="http://schemas.microsoft.com/office/powerpoint/2010/main" val="3770843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0E9AFD48-78CC-3CC6-BF7F-CCFD7AD91D2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523" y="191672"/>
            <a:ext cx="5520000" cy="4140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C31830FB-6428-85AD-333A-AF6FEAB378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0" y="2619053"/>
            <a:ext cx="5695869" cy="3797246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7CEC6B3C-0A71-CCDA-BE2C-A2238E159961}"/>
              </a:ext>
            </a:extLst>
          </p:cNvPr>
          <p:cNvSpPr txBox="1"/>
          <p:nvPr/>
        </p:nvSpPr>
        <p:spPr>
          <a:xfrm>
            <a:off x="1055411" y="4517676"/>
            <a:ext cx="44438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BRAM (Aude)  vues aériennes</a:t>
            </a:r>
          </a:p>
        </p:txBody>
      </p:sp>
    </p:spTree>
    <p:extLst>
      <p:ext uri="{BB962C8B-B14F-4D97-AF65-F5344CB8AC3E}">
        <p14:creationId xmlns:p14="http://schemas.microsoft.com/office/powerpoint/2010/main" val="1715125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E49A6F6-B6E1-3264-21EF-E284BAA4DB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4949" y="239254"/>
            <a:ext cx="8505987" cy="6379491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99988C7-81E5-D273-1A2A-B2D2EE18E26F}"/>
              </a:ext>
            </a:extLst>
          </p:cNvPr>
          <p:cNvSpPr txBox="1"/>
          <p:nvPr/>
        </p:nvSpPr>
        <p:spPr>
          <a:xfrm>
            <a:off x="9205992" y="4355024"/>
            <a:ext cx="268120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MONTGAILLARD</a:t>
            </a:r>
          </a:p>
          <a:p>
            <a:endParaRPr lang="fr-FR" sz="2400" b="1" dirty="0"/>
          </a:p>
          <a:p>
            <a:r>
              <a:rPr lang="fr-FR" sz="2400" b="1" dirty="0"/>
              <a:t> église Saint Hilaire</a:t>
            </a:r>
            <a:endParaRPr lang="fr-FR" b="1" dirty="0"/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41FBED20-02DC-DAD0-AF36-969616AD1E86}"/>
              </a:ext>
            </a:extLst>
          </p:cNvPr>
          <p:cNvSpPr txBox="1"/>
          <p:nvPr/>
        </p:nvSpPr>
        <p:spPr>
          <a:xfrm>
            <a:off x="9087730" y="858129"/>
            <a:ext cx="29542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Bourg fortifié, proche de TARBES, entourant la collégiale du 14eme</a:t>
            </a:r>
          </a:p>
          <a:p>
            <a:endParaRPr lang="fr-FR" sz="2400" b="1" dirty="0"/>
          </a:p>
          <a:p>
            <a:r>
              <a:rPr lang="fr-FR" sz="2400" b="1" dirty="0"/>
              <a:t>Castrum daté du 13eme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1447494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B4CB9B7-26A9-75FD-A865-5447948C6C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8936" y="198956"/>
            <a:ext cx="8599117" cy="646008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0A4B36AB-EE4C-18F8-F09D-4160D656F4F3}"/>
              </a:ext>
            </a:extLst>
          </p:cNvPr>
          <p:cNvSpPr txBox="1"/>
          <p:nvPr/>
        </p:nvSpPr>
        <p:spPr>
          <a:xfrm>
            <a:off x="9376475" y="3147248"/>
            <a:ext cx="254172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MONTGAILLARD</a:t>
            </a:r>
          </a:p>
          <a:p>
            <a:r>
              <a:rPr lang="fr-FR" sz="2400" b="1" dirty="0"/>
              <a:t>(Hautes Pyrénées)</a:t>
            </a:r>
          </a:p>
          <a:p>
            <a:endParaRPr lang="fr-FR" sz="2400" b="1" dirty="0"/>
          </a:p>
          <a:p>
            <a:r>
              <a:rPr lang="fr-FR" sz="2400" b="1" dirty="0"/>
              <a:t>Le pont du Diable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3377023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916A7C6-8536-F92B-1C4D-4BC554C0AA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3810" y="402688"/>
            <a:ext cx="7620000" cy="5715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D69EC2C-1F22-83A8-0170-23E003BD2A66}"/>
              </a:ext>
            </a:extLst>
          </p:cNvPr>
          <p:cNvSpPr txBox="1"/>
          <p:nvPr/>
        </p:nvSpPr>
        <p:spPr>
          <a:xfrm>
            <a:off x="2359408" y="6224479"/>
            <a:ext cx="44921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MARTRES TOLOSANE -  Mairie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F6E04A6B-A08E-D4C0-3081-9059D44AB588}"/>
              </a:ext>
            </a:extLst>
          </p:cNvPr>
          <p:cNvSpPr txBox="1"/>
          <p:nvPr/>
        </p:nvSpPr>
        <p:spPr>
          <a:xfrm>
            <a:off x="8463996" y="402688"/>
            <a:ext cx="3573193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En Haute Garonne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Maisons accolées, avec frondaison de platanes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Fondé au 1</a:t>
            </a:r>
            <a:r>
              <a:rPr lang="fr-FR" sz="2400" b="1" baseline="30000" dirty="0">
                <a:solidFill>
                  <a:schemeClr val="bg1"/>
                </a:solidFill>
              </a:rPr>
              <a:t>er</a:t>
            </a:r>
            <a:r>
              <a:rPr lang="fr-FR" sz="2400" b="1" dirty="0">
                <a:solidFill>
                  <a:schemeClr val="bg1"/>
                </a:solidFill>
              </a:rPr>
              <a:t> siècle, près de la villa de Chiragan.</a:t>
            </a:r>
            <a:br>
              <a:rPr lang="fr-FR" sz="2400" b="1" dirty="0">
                <a:solidFill>
                  <a:schemeClr val="bg1"/>
                </a:solidFill>
              </a:rPr>
            </a:br>
            <a:r>
              <a:rPr lang="fr-FR" sz="2400" b="1" dirty="0">
                <a:solidFill>
                  <a:schemeClr val="bg1"/>
                </a:solidFill>
              </a:rPr>
              <a:t>Porte – église sur une nécropole paléochrétienne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Centre artisanal prospère protégé par remparts et donjon (transformé en Musée)</a:t>
            </a:r>
          </a:p>
        </p:txBody>
      </p:sp>
    </p:spTree>
    <p:extLst>
      <p:ext uri="{BB962C8B-B14F-4D97-AF65-F5344CB8AC3E}">
        <p14:creationId xmlns:p14="http://schemas.microsoft.com/office/powerpoint/2010/main" val="1974773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016013C-1757-4768-DE43-8A5E4B97266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7878" y="336576"/>
            <a:ext cx="4151217" cy="5536686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1C2E9E1-B18A-ABF9-4D1D-9A100A3992C5}"/>
              </a:ext>
            </a:extLst>
          </p:cNvPr>
          <p:cNvSpPr txBox="1"/>
          <p:nvPr/>
        </p:nvSpPr>
        <p:spPr>
          <a:xfrm>
            <a:off x="146027" y="6039012"/>
            <a:ext cx="88434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Martres Tolosane – Musée archéologique (ancien donjon)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05EB858C-4A82-FF56-A90A-AAF6472A11A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69279" y="336576"/>
            <a:ext cx="5924843" cy="4443632"/>
          </a:xfrm>
          <a:prstGeom prst="rect">
            <a:avLst/>
          </a:prstGeom>
          <a:ln w="88900" cap="sq" cmpd="thickThin">
            <a:solidFill>
              <a:schemeClr val="accent4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BDF4102-600D-23FC-9DCD-074ECC74C20C}"/>
              </a:ext>
            </a:extLst>
          </p:cNvPr>
          <p:cNvSpPr txBox="1"/>
          <p:nvPr/>
        </p:nvSpPr>
        <p:spPr>
          <a:xfrm>
            <a:off x="6689882" y="4945958"/>
            <a:ext cx="4254254" cy="461665"/>
          </a:xfrm>
          <a:prstGeom prst="rect">
            <a:avLst/>
          </a:prstGeom>
          <a:pattFill prst="pct90">
            <a:fgClr>
              <a:schemeClr val="tx2"/>
            </a:fgClr>
            <a:bgClr>
              <a:schemeClr val="bg1"/>
            </a:bgClr>
          </a:pattFill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Église gothique Saint Vidian</a:t>
            </a:r>
          </a:p>
        </p:txBody>
      </p:sp>
    </p:spTree>
    <p:extLst>
      <p:ext uri="{BB962C8B-B14F-4D97-AF65-F5344CB8AC3E}">
        <p14:creationId xmlns:p14="http://schemas.microsoft.com/office/powerpoint/2010/main" val="2746478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C71C922-8C70-9F24-5AE1-F4EE4F59F7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48972" y="1244991"/>
            <a:ext cx="5271477" cy="3953608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C9DF374-5597-73AA-256D-424455CDCFAA}"/>
              </a:ext>
            </a:extLst>
          </p:cNvPr>
          <p:cNvSpPr txBox="1"/>
          <p:nvPr/>
        </p:nvSpPr>
        <p:spPr>
          <a:xfrm>
            <a:off x="367147" y="5767555"/>
            <a:ext cx="9369083" cy="461665"/>
          </a:xfrm>
          <a:prstGeom prst="rect">
            <a:avLst/>
          </a:prstGeom>
          <a:pattFill prst="pct90">
            <a:fgClr>
              <a:schemeClr val="tx1"/>
            </a:fgClr>
            <a:bgClr>
              <a:schemeClr val="bg1"/>
            </a:bgClr>
          </a:pattFill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CAJARC (Lot)  autour de l’église Saint Etienne et, ancien Palais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0F9132F0-57C7-BE55-ECD8-390F64A34E3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70055" y="393309"/>
            <a:ext cx="3048000" cy="52197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843358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F489B4B6-20CD-9F54-A593-0CDB7D30DF8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0640" y="171075"/>
            <a:ext cx="4885360" cy="6515849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164B73E-3559-6410-0DC8-CAA046A53821}"/>
              </a:ext>
            </a:extLst>
          </p:cNvPr>
          <p:cNvSpPr txBox="1"/>
          <p:nvPr/>
        </p:nvSpPr>
        <p:spPr>
          <a:xfrm>
            <a:off x="6343126" y="6028006"/>
            <a:ext cx="52539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SAINT CÔME D’OLT  tour médiévale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44A065ED-802C-3077-FEF1-3C25A5094274}"/>
              </a:ext>
            </a:extLst>
          </p:cNvPr>
          <p:cNvSpPr txBox="1"/>
          <p:nvPr/>
        </p:nvSpPr>
        <p:spPr>
          <a:xfrm>
            <a:off x="6527409" y="368329"/>
            <a:ext cx="488536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En Aveyron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Sur le chemin de Compostelle, au débouché de l’Aubrac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Chapelle dédiée à Côme et Didier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Château du 12eme construit par les Seigneurs de Calmont d’Olt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Enceinte fortifiée avec portes, demeures du 15 et 16eme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Clocher à tors (charpente vrillée)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7420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43DB8BE-5310-9B80-643F-6021F94AB50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2200" y="281354"/>
            <a:ext cx="4084578" cy="5662246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897038C-B861-8D7A-E681-7ED4A3483DB2}"/>
              </a:ext>
            </a:extLst>
          </p:cNvPr>
          <p:cNvSpPr txBox="1"/>
          <p:nvPr/>
        </p:nvSpPr>
        <p:spPr>
          <a:xfrm>
            <a:off x="288685" y="5943600"/>
            <a:ext cx="53908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Porte Theron – Saint Come d’Olt (Aveyron)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5DCD1F5C-92F3-1A7F-186F-1AB904D253A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17358" y="281354"/>
            <a:ext cx="6558825" cy="437468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DC252976-9DE5-FE0B-2FAC-AADCA9E42E86}"/>
              </a:ext>
            </a:extLst>
          </p:cNvPr>
          <p:cNvSpPr txBox="1"/>
          <p:nvPr/>
        </p:nvSpPr>
        <p:spPr>
          <a:xfrm>
            <a:off x="6956375" y="4759635"/>
            <a:ext cx="4299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Chapelle des Pénitents</a:t>
            </a:r>
          </a:p>
        </p:txBody>
      </p:sp>
    </p:spTree>
    <p:extLst>
      <p:ext uri="{BB962C8B-B14F-4D97-AF65-F5344CB8AC3E}">
        <p14:creationId xmlns:p14="http://schemas.microsoft.com/office/powerpoint/2010/main" val="725154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CFAACE6-86D1-58B0-F154-79C6991071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1767" y="414704"/>
            <a:ext cx="4496313" cy="5995084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3352C47-EB76-2277-28FB-FD3E841A8B87}"/>
              </a:ext>
            </a:extLst>
          </p:cNvPr>
          <p:cNvSpPr txBox="1"/>
          <p:nvPr/>
        </p:nvSpPr>
        <p:spPr>
          <a:xfrm>
            <a:off x="7818268" y="3429000"/>
            <a:ext cx="354505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Clocher tors</a:t>
            </a:r>
          </a:p>
          <a:p>
            <a:endParaRPr lang="fr-FR" sz="2400" b="1" dirty="0"/>
          </a:p>
          <a:p>
            <a:r>
              <a:rPr lang="fr-FR" sz="2400" b="1" dirty="0"/>
              <a:t>Saint CÔME D’OLT (en Aveyron)</a:t>
            </a:r>
          </a:p>
        </p:txBody>
      </p:sp>
    </p:spTree>
    <p:extLst>
      <p:ext uri="{BB962C8B-B14F-4D97-AF65-F5344CB8AC3E}">
        <p14:creationId xmlns:p14="http://schemas.microsoft.com/office/powerpoint/2010/main" val="2641005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3C5D4C8-70B0-8B0B-C05E-E479CB4CCDF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86779" y="336442"/>
            <a:ext cx="4637387" cy="6185115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8EE99DC-7D5C-FB3D-5345-D5C3E9D5898C}"/>
              </a:ext>
            </a:extLst>
          </p:cNvPr>
          <p:cNvSpPr txBox="1"/>
          <p:nvPr/>
        </p:nvSpPr>
        <p:spPr>
          <a:xfrm>
            <a:off x="1944511" y="5411846"/>
            <a:ext cx="54244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GARDE GUERIN rue du village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0336B2E5-DE32-918E-D153-33338532A87A}"/>
              </a:ext>
            </a:extLst>
          </p:cNvPr>
          <p:cNvSpPr txBox="1"/>
          <p:nvPr/>
        </p:nvSpPr>
        <p:spPr>
          <a:xfrm>
            <a:off x="759655" y="661182"/>
            <a:ext cx="5336345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Proche des gorges du Chassezac en LOZERE</a:t>
            </a:r>
          </a:p>
          <a:p>
            <a:endParaRPr lang="fr-FR" sz="2400" b="1" dirty="0"/>
          </a:p>
          <a:p>
            <a:r>
              <a:rPr lang="fr-FR" sz="2400" b="1" dirty="0"/>
              <a:t>Chaos de granit face au Mont Lozère</a:t>
            </a:r>
          </a:p>
          <a:p>
            <a:endParaRPr lang="fr-FR" sz="2400" b="1" dirty="0"/>
          </a:p>
          <a:p>
            <a:r>
              <a:rPr lang="fr-FR" sz="2400" b="1" dirty="0"/>
              <a:t>Le village veille sur un plateau traversé par le chemin de la </a:t>
            </a:r>
            <a:r>
              <a:rPr lang="fr-FR" sz="2400" b="1" dirty="0" err="1"/>
              <a:t>Régordane</a:t>
            </a:r>
            <a:r>
              <a:rPr lang="fr-FR" sz="2400" b="1" dirty="0"/>
              <a:t>, voie des pèlerins entre le Puy en Velay et Saint Gilles dans le Gard</a:t>
            </a:r>
          </a:p>
          <a:p>
            <a:endParaRPr lang="fr-FR" sz="2400" b="1" dirty="0"/>
          </a:p>
          <a:p>
            <a:r>
              <a:rPr lang="fr-FR" sz="2400" b="1" dirty="0"/>
              <a:t>Ancien Castrum (12eme)</a:t>
            </a:r>
          </a:p>
          <a:p>
            <a:endParaRPr lang="fr-FR" sz="2400" b="1" dirty="0"/>
          </a:p>
          <a:p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2153884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FB7CDE2-4B97-C433-E2CD-E53F5ABE01C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99546" y="391392"/>
            <a:ext cx="8964000" cy="6075216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F5B8FAD-08B0-C294-100D-0D6252DD46E6}"/>
              </a:ext>
            </a:extLst>
          </p:cNvPr>
          <p:cNvSpPr txBox="1"/>
          <p:nvPr/>
        </p:nvSpPr>
        <p:spPr>
          <a:xfrm>
            <a:off x="0" y="3956652"/>
            <a:ext cx="32454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400" b="1" dirty="0"/>
              <a:t>LA GARDE GUERIN</a:t>
            </a:r>
          </a:p>
          <a:p>
            <a:r>
              <a:rPr lang="fr-FR" sz="2400" b="1" dirty="0"/>
              <a:t>  (Lozère)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917295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3127BF13-2881-39CD-A2CB-A09A64FFA606}"/>
              </a:ext>
            </a:extLst>
          </p:cNvPr>
          <p:cNvSpPr txBox="1"/>
          <p:nvPr/>
        </p:nvSpPr>
        <p:spPr>
          <a:xfrm>
            <a:off x="9673999" y="2857364"/>
            <a:ext cx="235057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GARDE GUERIN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église Saint Michel</a:t>
            </a:r>
            <a:endParaRPr lang="fr-FR" b="1" dirty="0">
              <a:solidFill>
                <a:srgbClr val="FFFF00"/>
              </a:solidFill>
            </a:endParaRP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35E8AD39-AD9E-528E-C27C-FE04C2F1A3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6776" y="467495"/>
            <a:ext cx="8835148" cy="604584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060780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F14647CC-303E-1127-896F-21C68C8E5EF3}"/>
              </a:ext>
            </a:extLst>
          </p:cNvPr>
          <p:cNvSpPr txBox="1"/>
          <p:nvPr/>
        </p:nvSpPr>
        <p:spPr>
          <a:xfrm>
            <a:off x="909843" y="3291098"/>
            <a:ext cx="275869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GARDE GUERIN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remparts, coté Chassezac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A28308B1-06D6-53CF-EE8E-A7009F42B2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8541" y="495886"/>
            <a:ext cx="7821638" cy="5866228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30902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08C326D-8FBC-F71B-E2BD-7C11CF85863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8132" y="222753"/>
            <a:ext cx="4807868" cy="6412494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185E7C6-0B65-2985-A876-1FC489652E83}"/>
              </a:ext>
            </a:extLst>
          </p:cNvPr>
          <p:cNvSpPr txBox="1"/>
          <p:nvPr/>
        </p:nvSpPr>
        <p:spPr>
          <a:xfrm>
            <a:off x="6367839" y="4265745"/>
            <a:ext cx="51919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GARDE GUERIN  - la Tour</a:t>
            </a:r>
          </a:p>
        </p:txBody>
      </p:sp>
    </p:spTree>
    <p:extLst>
      <p:ext uri="{BB962C8B-B14F-4D97-AF65-F5344CB8AC3E}">
        <p14:creationId xmlns:p14="http://schemas.microsoft.com/office/powerpoint/2010/main" val="2552258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DB5C392-B0A7-5F7E-7ABB-87403889BD5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0" y="414579"/>
            <a:ext cx="5321085" cy="3990814"/>
          </a:xfrm>
          <a:prstGeom prst="rect">
            <a:avLst/>
          </a:prstGeom>
          <a:ln w="889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4F8A113-49FD-5468-F4C7-F136F4B20974}"/>
              </a:ext>
            </a:extLst>
          </p:cNvPr>
          <p:cNvSpPr txBox="1"/>
          <p:nvPr/>
        </p:nvSpPr>
        <p:spPr>
          <a:xfrm>
            <a:off x="6272011" y="4523103"/>
            <a:ext cx="56444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PEZILLA la Rivière – église Saint Saturnin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FB23C851-F93C-4F30-163E-9FDD8A437133}"/>
              </a:ext>
            </a:extLst>
          </p:cNvPr>
          <p:cNvSpPr txBox="1"/>
          <p:nvPr/>
        </p:nvSpPr>
        <p:spPr>
          <a:xfrm>
            <a:off x="1416280" y="1699020"/>
            <a:ext cx="512064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rgbClr val="FFFF00"/>
                </a:solidFill>
              </a:rPr>
              <a:t>dans les Pyrénées Orientales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Autour de l’église, de nombreux celliers pour abriter les récoltes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Remparts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9259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2AA7ECE-7355-6649-C1C3-BF4832AB90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3720" y="945396"/>
            <a:ext cx="4872280" cy="365421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1A7B2EC-88A4-7E20-F45C-6C5061C6C2DC}"/>
              </a:ext>
            </a:extLst>
          </p:cNvPr>
          <p:cNvSpPr txBox="1"/>
          <p:nvPr/>
        </p:nvSpPr>
        <p:spPr>
          <a:xfrm>
            <a:off x="1749344" y="4776411"/>
            <a:ext cx="504211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PEZILLA la Rivière (Pyrénées Orientales)  Mairie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  et église Saint Saturnin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D7DE4254-4700-3CBF-8319-5EF0B244EA8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82346" y="309481"/>
            <a:ext cx="4526028" cy="603659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041317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062BE2B-430F-2FC2-0FAF-1558DA80CA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69890" y="530816"/>
            <a:ext cx="6012000" cy="4509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DB76849-6AF4-8B30-0340-F816EAC74CD3}"/>
              </a:ext>
            </a:extLst>
          </p:cNvPr>
          <p:cNvSpPr txBox="1"/>
          <p:nvPr/>
        </p:nvSpPr>
        <p:spPr>
          <a:xfrm>
            <a:off x="7391458" y="5258756"/>
            <a:ext cx="42000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Aigremont  le Temple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DFC7C49D-8AD4-6ADB-F1B1-4450B9AE2C73}"/>
              </a:ext>
            </a:extLst>
          </p:cNvPr>
          <p:cNvSpPr txBox="1"/>
          <p:nvPr/>
        </p:nvSpPr>
        <p:spPr>
          <a:xfrm>
            <a:off x="745588" y="956603"/>
            <a:ext cx="4515729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AIGREMONT dans le Gard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(entre Nîmes et Alès en Cévennes)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Toitures roses enroulées en coquille d’escargot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Donjon (roman)  et Cour du 12eme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Porche d’entrée charretière en plein cintre datée de 1360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1979977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EC4BC7BF-E530-DDDD-6964-C2A679CED3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443" y="147974"/>
            <a:ext cx="5882557" cy="378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CA6EBBB-3766-6223-3C20-EB0D717CEC07}"/>
              </a:ext>
            </a:extLst>
          </p:cNvPr>
          <p:cNvSpPr txBox="1"/>
          <p:nvPr/>
        </p:nvSpPr>
        <p:spPr>
          <a:xfrm>
            <a:off x="1818497" y="4052280"/>
            <a:ext cx="38545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AIGREMONT (Gard)</a:t>
            </a: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140BDDCC-E578-0D39-C2B5-1064A451063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25774" y="2881522"/>
            <a:ext cx="5670000" cy="378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7FA46078-D38E-1AB4-211A-9BFD5BCBAAAE}"/>
              </a:ext>
            </a:extLst>
          </p:cNvPr>
          <p:cNvSpPr txBox="1"/>
          <p:nvPr/>
        </p:nvSpPr>
        <p:spPr>
          <a:xfrm>
            <a:off x="7668477" y="2037974"/>
            <a:ext cx="36857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Vues aériennes</a:t>
            </a:r>
          </a:p>
        </p:txBody>
      </p:sp>
    </p:spTree>
    <p:extLst>
      <p:ext uri="{BB962C8B-B14F-4D97-AF65-F5344CB8AC3E}">
        <p14:creationId xmlns:p14="http://schemas.microsoft.com/office/powerpoint/2010/main" val="3067269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0669955-916A-829A-056A-89A63F4239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981" y="331500"/>
            <a:ext cx="5507283" cy="378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58EC106-A0BD-019A-3307-A3ADD4649452}"/>
              </a:ext>
            </a:extLst>
          </p:cNvPr>
          <p:cNvSpPr txBox="1"/>
          <p:nvPr/>
        </p:nvSpPr>
        <p:spPr>
          <a:xfrm>
            <a:off x="986298" y="4256795"/>
            <a:ext cx="488196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Saint MARTIN d’OYDES (Ariège)</a:t>
            </a:r>
          </a:p>
          <a:p>
            <a:endParaRPr lang="fr-FR" sz="2400" b="1" dirty="0"/>
          </a:p>
          <a:p>
            <a:r>
              <a:rPr lang="fr-FR" sz="2400" b="1" dirty="0"/>
              <a:t> canton de PAMIERS</a:t>
            </a:r>
          </a:p>
          <a:p>
            <a:endParaRPr lang="fr-FR" sz="2400" b="1" dirty="0"/>
          </a:p>
          <a:p>
            <a:r>
              <a:rPr lang="fr-FR" sz="2400" b="1" dirty="0"/>
              <a:t>Plans médiévaux autour de l’église</a:t>
            </a:r>
            <a:endParaRPr lang="fr-FR" b="1" dirty="0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CF848284-7225-F389-4E38-B4E35C8081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58431" y="2710369"/>
            <a:ext cx="5372588" cy="378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44950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8EA7711-2BB2-A485-470D-A418DB56D7A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1661" y="372604"/>
            <a:ext cx="5222929" cy="3499362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8CB204B-EDDE-A853-0607-2997120A47DD}"/>
              </a:ext>
            </a:extLst>
          </p:cNvPr>
          <p:cNvSpPr txBox="1"/>
          <p:nvPr/>
        </p:nvSpPr>
        <p:spPr>
          <a:xfrm>
            <a:off x="86815" y="4047348"/>
            <a:ext cx="584286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Saint FELIX de TOURNEGAT (Ariège) vestige de l’enceinte fortifiée   et, vue générale, entouré de collines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A5E3178E-098F-BB82-71F8-1BBAF9D76F4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54763" y="3039500"/>
            <a:ext cx="5555576" cy="3499362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EF0D199B-56A4-124C-39B9-B18F61F72F88}"/>
              </a:ext>
            </a:extLst>
          </p:cNvPr>
          <p:cNvSpPr txBox="1"/>
          <p:nvPr/>
        </p:nvSpPr>
        <p:spPr>
          <a:xfrm>
            <a:off x="6902479" y="2405620"/>
            <a:ext cx="50078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/>
              <a:t>ancienne nécropole néolithique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1305283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A04A8D12-F7F6-2483-0B45-4F90B737ED4B}"/>
              </a:ext>
            </a:extLst>
          </p:cNvPr>
          <p:cNvSpPr txBox="1"/>
          <p:nvPr/>
        </p:nvSpPr>
        <p:spPr>
          <a:xfrm>
            <a:off x="1185293" y="3311180"/>
            <a:ext cx="25572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Saint Félix de Tournegat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Clocher mur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7D953477-7C33-5BF0-92A5-9A2853EFB3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58246" y="741802"/>
            <a:ext cx="8023313" cy="5374395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577795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E8300AB-4C3E-60F9-7184-810797242F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00733" y="284996"/>
            <a:ext cx="9590533" cy="541838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A25EC76-6B77-D8F7-E5F8-48BF9F151C72}"/>
              </a:ext>
            </a:extLst>
          </p:cNvPr>
          <p:cNvSpPr txBox="1"/>
          <p:nvPr/>
        </p:nvSpPr>
        <p:spPr>
          <a:xfrm>
            <a:off x="2826803" y="5840459"/>
            <a:ext cx="77296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SAINT FELIX de TOURNEGAT (Ariège)  vue aérienne</a:t>
            </a:r>
          </a:p>
        </p:txBody>
      </p:sp>
    </p:spTree>
    <p:extLst>
      <p:ext uri="{BB962C8B-B14F-4D97-AF65-F5344CB8AC3E}">
        <p14:creationId xmlns:p14="http://schemas.microsoft.com/office/powerpoint/2010/main" val="549843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7DE7D30-7FD1-30FA-AE15-AEA83D355C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5595" y="375792"/>
            <a:ext cx="5659894" cy="37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D36EA98-6D13-96FC-63AB-3CBB161F22F0}"/>
              </a:ext>
            </a:extLst>
          </p:cNvPr>
          <p:cNvSpPr txBox="1"/>
          <p:nvPr/>
        </p:nvSpPr>
        <p:spPr>
          <a:xfrm>
            <a:off x="1120462" y="4413370"/>
            <a:ext cx="44349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FOURCES dans le Gers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Eglise Saint Sauveur et, maisons à arcades – Château -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73F9D27F-DFDB-297C-DFAD-42FFD28CC09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31427" y="2695160"/>
            <a:ext cx="5667235" cy="37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16361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90B4868-37B6-3846-3AE9-C09786CACEB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2593" y="436098"/>
            <a:ext cx="9254562" cy="617272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61CAFA6-91A4-E0FE-80AD-4FA0933B85AE}"/>
              </a:ext>
            </a:extLst>
          </p:cNvPr>
          <p:cNvSpPr txBox="1"/>
          <p:nvPr/>
        </p:nvSpPr>
        <p:spPr>
          <a:xfrm>
            <a:off x="420913" y="3409768"/>
            <a:ext cx="201168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FOURCES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Porte de l’Horloge et pont d’entrée</a:t>
            </a:r>
          </a:p>
        </p:txBody>
      </p:sp>
    </p:spTree>
    <p:extLst>
      <p:ext uri="{BB962C8B-B14F-4D97-AF65-F5344CB8AC3E}">
        <p14:creationId xmlns:p14="http://schemas.microsoft.com/office/powerpoint/2010/main" val="888338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308E2E0-104A-94AD-9EA8-B69D2C0F4A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1434" y="571500"/>
            <a:ext cx="7620000" cy="5715000"/>
          </a:xfrm>
          <a:prstGeom prst="ellipse">
            <a:avLst/>
          </a:prstGeom>
          <a:ln w="190500" cap="rnd">
            <a:solidFill>
              <a:srgbClr val="FFFF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017D5FA-973B-66C7-75AF-E06A5D29D66F}"/>
              </a:ext>
            </a:extLst>
          </p:cNvPr>
          <p:cNvSpPr txBox="1"/>
          <p:nvPr/>
        </p:nvSpPr>
        <p:spPr>
          <a:xfrm>
            <a:off x="4207025" y="6286500"/>
            <a:ext cx="23557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FOURCES</a:t>
            </a:r>
          </a:p>
        </p:txBody>
      </p:sp>
    </p:spTree>
    <p:extLst>
      <p:ext uri="{BB962C8B-B14F-4D97-AF65-F5344CB8AC3E}">
        <p14:creationId xmlns:p14="http://schemas.microsoft.com/office/powerpoint/2010/main" val="1376872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4C18286-3CB8-CE03-AA06-8A08372C5B4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08868" y="169893"/>
            <a:ext cx="4887132" cy="6518213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F1C6CAC-E2AD-C2A3-0649-7C1F759D59F3}"/>
              </a:ext>
            </a:extLst>
          </p:cNvPr>
          <p:cNvSpPr txBox="1"/>
          <p:nvPr/>
        </p:nvSpPr>
        <p:spPr>
          <a:xfrm>
            <a:off x="6965216" y="5857109"/>
            <a:ext cx="48871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FOURCES  Porte et maison à colombage , et Eglise Saint Laurent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4895D952-B86E-A161-1C47-936A2A72D70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06059" y="169893"/>
            <a:ext cx="3707558" cy="5561338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64496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A397760-1DF6-0207-E43B-CC00C2DBA61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9778" y="253218"/>
            <a:ext cx="9050848" cy="6028006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027321B-1107-2DB9-5DC0-9FCD2C667691}"/>
              </a:ext>
            </a:extLst>
          </p:cNvPr>
          <p:cNvSpPr txBox="1"/>
          <p:nvPr/>
        </p:nvSpPr>
        <p:spPr>
          <a:xfrm>
            <a:off x="365760" y="4600135"/>
            <a:ext cx="205388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ALIGNAN du VENT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04D999C1-11A2-B7ED-ED5F-501737E08E8F}"/>
              </a:ext>
            </a:extLst>
          </p:cNvPr>
          <p:cNvSpPr txBox="1"/>
          <p:nvPr/>
        </p:nvSpPr>
        <p:spPr>
          <a:xfrm>
            <a:off x="365760" y="1426868"/>
            <a:ext cx="237656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Village de l’Hérault</a:t>
            </a:r>
          </a:p>
          <a:p>
            <a:endParaRPr lang="fr-FR" sz="2400" b="1" dirty="0"/>
          </a:p>
          <a:p>
            <a:r>
              <a:rPr lang="fr-FR" sz="2400" b="1" dirty="0"/>
              <a:t> autour de la tour carrée du Donjon</a:t>
            </a:r>
          </a:p>
        </p:txBody>
      </p:sp>
    </p:spTree>
    <p:extLst>
      <p:ext uri="{BB962C8B-B14F-4D97-AF65-F5344CB8AC3E}">
        <p14:creationId xmlns:p14="http://schemas.microsoft.com/office/powerpoint/2010/main" val="185126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F7AA53F-287D-547C-5B34-6382E018C98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7669" y="453682"/>
            <a:ext cx="3967089" cy="5950634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0189F94-6F2E-F5C0-77F7-6627AECE8137}"/>
              </a:ext>
            </a:extLst>
          </p:cNvPr>
          <p:cNvSpPr txBox="1"/>
          <p:nvPr/>
        </p:nvSpPr>
        <p:spPr>
          <a:xfrm>
            <a:off x="265699" y="6438946"/>
            <a:ext cx="60191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Église saint Martin Alignan du Vent (34)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631DF597-161D-F28A-FA18-99B746A5337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61365" y="576775"/>
            <a:ext cx="3802966" cy="5704449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BA6DEB8-332E-E2C6-961C-B317968C61D6}"/>
              </a:ext>
            </a:extLst>
          </p:cNvPr>
          <p:cNvSpPr txBox="1"/>
          <p:nvPr/>
        </p:nvSpPr>
        <p:spPr>
          <a:xfrm>
            <a:off x="9300958" y="6412891"/>
            <a:ext cx="23633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Tour</a:t>
            </a:r>
          </a:p>
        </p:txBody>
      </p:sp>
    </p:spTree>
    <p:extLst>
      <p:ext uri="{BB962C8B-B14F-4D97-AF65-F5344CB8AC3E}">
        <p14:creationId xmlns:p14="http://schemas.microsoft.com/office/powerpoint/2010/main" val="1856070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5559C97-C2B8-D997-50EF-4388043B3AE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2528" y="278037"/>
            <a:ext cx="3375577" cy="5679408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834B64F-21AF-13B1-A3A3-028BDCD367B7}"/>
              </a:ext>
            </a:extLst>
          </p:cNvPr>
          <p:cNvSpPr txBox="1"/>
          <p:nvPr/>
        </p:nvSpPr>
        <p:spPr>
          <a:xfrm>
            <a:off x="290072" y="6027003"/>
            <a:ext cx="488723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PRAYSSAS (Lot et Garonne) église Saint Jean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9E990D86-D038-9799-56F2-EC67E6950B7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5919" y="407963"/>
            <a:ext cx="4632595" cy="4621014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5E73FDE1-1504-B402-2705-7FD06BDA53F3}"/>
              </a:ext>
            </a:extLst>
          </p:cNvPr>
          <p:cNvSpPr txBox="1"/>
          <p:nvPr/>
        </p:nvSpPr>
        <p:spPr>
          <a:xfrm>
            <a:off x="5827393" y="5172615"/>
            <a:ext cx="617571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/>
              <a:t>sur une colline dominant le pays de Serres</a:t>
            </a:r>
          </a:p>
          <a:p>
            <a:endParaRPr lang="fr-FR" sz="2400" b="1" dirty="0"/>
          </a:p>
          <a:p>
            <a:r>
              <a:rPr lang="fr-FR" sz="2400" b="1" dirty="0"/>
              <a:t>Logis seigneurial et, maisons, nombreux puits, remparts démolis au 19eme</a:t>
            </a:r>
          </a:p>
        </p:txBody>
      </p:sp>
    </p:spTree>
    <p:extLst>
      <p:ext uri="{BB962C8B-B14F-4D97-AF65-F5344CB8AC3E}">
        <p14:creationId xmlns:p14="http://schemas.microsoft.com/office/powerpoint/2010/main" val="2578281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2E269AA-47AF-3BCB-DB4F-487C9EEAB4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15287" y="302455"/>
            <a:ext cx="8337452" cy="6253089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11ABB63-F574-848E-8F7D-C6D620E7566D}"/>
              </a:ext>
            </a:extLst>
          </p:cNvPr>
          <p:cNvSpPr txBox="1"/>
          <p:nvPr/>
        </p:nvSpPr>
        <p:spPr>
          <a:xfrm>
            <a:off x="98474" y="1252025"/>
            <a:ext cx="3024553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MONTAIGU du Quercy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 dans le Tarn &amp; Garonne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Sur un colline, au pied d’une motte Castrale du 12eme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Château pillé et, brulé</a:t>
            </a:r>
            <a:endParaRPr lang="fr-F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3833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4CB9B3E-91FC-699E-8DF2-68D543E07D6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9747" y="875010"/>
            <a:ext cx="4489537" cy="267004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6E7E555-DAAD-C23F-0853-5A3A35FAF629}"/>
              </a:ext>
            </a:extLst>
          </p:cNvPr>
          <p:cNvSpPr txBox="1"/>
          <p:nvPr/>
        </p:nvSpPr>
        <p:spPr>
          <a:xfrm>
            <a:off x="984738" y="3910818"/>
            <a:ext cx="43047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Montaigu de Quercy – église Notre-Dame de Gouts    et, le Moulin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5C51FE21-661B-BE75-A866-2A3D4DEFC94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02550" y="2646497"/>
            <a:ext cx="4489537" cy="336154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93536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C98700A-7C01-0FE7-4745-85F5226DA2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10707" y="492369"/>
            <a:ext cx="7831016" cy="5873262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AFB7A58-7972-F8B5-2AA3-C9CEE5623A3D}"/>
              </a:ext>
            </a:extLst>
          </p:cNvPr>
          <p:cNvSpPr txBox="1"/>
          <p:nvPr/>
        </p:nvSpPr>
        <p:spPr>
          <a:xfrm>
            <a:off x="191631" y="5520159"/>
            <a:ext cx="633795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LABRUGUIERE (Tarn)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clocher église Saint Thyrs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792145FC-2D4B-06FB-F21B-AD07913B2DC7}"/>
              </a:ext>
            </a:extLst>
          </p:cNvPr>
          <p:cNvSpPr txBox="1"/>
          <p:nvPr/>
        </p:nvSpPr>
        <p:spPr>
          <a:xfrm>
            <a:off x="191631" y="355393"/>
            <a:ext cx="3263704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 au pied de la Montagne Noire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Château médiéval dont les vestiges sont dans le soubassement d’un mur de la Mairie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Eglise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Fortifications  - portes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Maisons en pan de bois du 15 &amp; 16eme</a:t>
            </a:r>
          </a:p>
        </p:txBody>
      </p:sp>
    </p:spTree>
    <p:extLst>
      <p:ext uri="{BB962C8B-B14F-4D97-AF65-F5344CB8AC3E}">
        <p14:creationId xmlns:p14="http://schemas.microsoft.com/office/powerpoint/2010/main" val="2091227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54BAEE18-98EC-4CF7-BB88-69CBFD867A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1006" y="272561"/>
            <a:ext cx="8417169" cy="631287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62116D0-00CC-F399-878A-2FC6F9B5FCF2}"/>
              </a:ext>
            </a:extLst>
          </p:cNvPr>
          <p:cNvSpPr txBox="1"/>
          <p:nvPr/>
        </p:nvSpPr>
        <p:spPr>
          <a:xfrm>
            <a:off x="9132310" y="5664889"/>
            <a:ext cx="26587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LABRUGUIERE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Pont médiéval</a:t>
            </a:r>
            <a:endParaRPr lang="fr-FR" b="1" dirty="0">
              <a:solidFill>
                <a:srgbClr val="FFFF00"/>
              </a:solidFill>
            </a:endParaRP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E0FB9E12-8C5C-89C7-78F1-1EC394893D64}"/>
              </a:ext>
            </a:extLst>
          </p:cNvPr>
          <p:cNvSpPr txBox="1"/>
          <p:nvPr/>
        </p:nvSpPr>
        <p:spPr>
          <a:xfrm>
            <a:off x="9132310" y="734096"/>
            <a:ext cx="290943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A Proposé 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Au Cœur Des </a:t>
            </a:r>
            <a:r>
              <a:rPr lang="fr-FR" sz="2400" b="1" dirty="0" err="1">
                <a:solidFill>
                  <a:srgbClr val="FFFF00"/>
                </a:solidFill>
              </a:rPr>
              <a:t>VillagesEn</a:t>
            </a:r>
            <a:r>
              <a:rPr lang="fr-FR" sz="2400" b="1" dirty="0">
                <a:solidFill>
                  <a:srgbClr val="FFFF00"/>
                </a:solidFill>
              </a:rPr>
              <a:t> Ronds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06A31539-3FBA-E87C-112B-1E1F2F70AD9E}"/>
              </a:ext>
            </a:extLst>
          </p:cNvPr>
          <p:cNvSpPr txBox="1"/>
          <p:nvPr/>
        </p:nvSpPr>
        <p:spPr>
          <a:xfrm>
            <a:off x="9132310" y="2833352"/>
            <a:ext cx="27806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F8E5AE4C-2378-17B8-6640-478892AB66A1}"/>
              </a:ext>
            </a:extLst>
          </p:cNvPr>
          <p:cNvSpPr txBox="1"/>
          <p:nvPr/>
        </p:nvSpPr>
        <p:spPr>
          <a:xfrm>
            <a:off x="9878096" y="4073463"/>
            <a:ext cx="26272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2268731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  <p:sndAc>
          <p:stSnd>
            <p:snd r:embed="rId2" name="Joe Dassin  --  Mon village du bout du monde (Une pensée pour Jean Ferrat).wav"/>
          </p:stSnd>
        </p:sndAc>
      </p:transition>
    </mc:Choice>
    <mc:Fallback>
      <p:transition spd="slow" advClick="0" advTm="8000">
        <p:fade/>
        <p:sndAc>
          <p:stSnd>
            <p:snd r:embed="rId2" name="Joe Dassin  --  Mon village du bout du monde (Une pensée pour Jean Ferrat)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215</TotalTime>
  <Words>727</Words>
  <Application>Microsoft Office PowerPoint</Application>
  <PresentationFormat>Grand écran</PresentationFormat>
  <Paragraphs>153</Paragraphs>
  <Slides>37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37</vt:i4>
      </vt:variant>
    </vt:vector>
  </HeadingPairs>
  <TitlesOfParts>
    <vt:vector size="41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micro</dc:creator>
  <cp:lastModifiedBy>Daniel Moulac</cp:lastModifiedBy>
  <cp:revision>13</cp:revision>
  <dcterms:created xsi:type="dcterms:W3CDTF">2024-02-19T08:36:18Z</dcterms:created>
  <dcterms:modified xsi:type="dcterms:W3CDTF">2024-02-19T15:40:53Z</dcterms:modified>
</cp:coreProperties>
</file>