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6" r:id="rId3"/>
    <p:sldId id="275" r:id="rId4"/>
    <p:sldId id="274" r:id="rId5"/>
    <p:sldId id="273" r:id="rId6"/>
    <p:sldId id="272" r:id="rId7"/>
    <p:sldId id="271" r:id="rId8"/>
    <p:sldId id="270" r:id="rId9"/>
    <p:sldId id="269" r:id="rId10"/>
    <p:sldId id="268" r:id="rId11"/>
    <p:sldId id="267" r:id="rId12"/>
    <p:sldId id="266" r:id="rId13"/>
    <p:sldId id="265" r:id="rId14"/>
    <p:sldId id="264" r:id="rId15"/>
    <p:sldId id="263" r:id="rId16"/>
    <p:sldId id="262" r:id="rId17"/>
    <p:sldId id="261" r:id="rId18"/>
    <p:sldId id="260" r:id="rId19"/>
    <p:sldId id="259" r:id="rId20"/>
    <p:sldId id="258" r:id="rId21"/>
    <p:sldId id="257" r:id="rId22"/>
    <p:sldId id="276" r:id="rId23"/>
    <p:sldId id="277" r:id="rId24"/>
    <p:sldId id="278" r:id="rId25"/>
    <p:sldId id="279"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3" autoAdjust="0"/>
    <p:restoredTop sz="94714" autoAdjust="0"/>
  </p:normalViewPr>
  <p:slideViewPr>
    <p:cSldViewPr snapToGrid="0">
      <p:cViewPr varScale="1">
        <p:scale>
          <a:sx n="89" d="100"/>
          <a:sy n="89" d="100"/>
        </p:scale>
        <p:origin x="3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8A83F5-7CD4-424F-87FE-10AF42F2CD91}" type="datetimeFigureOut">
              <a:rPr lang="fr-FR" smtClean="0"/>
              <a:t>19/02/2024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B942B8-8849-4B27-B35A-447939F521B4}" type="slidenum">
              <a:rPr lang="fr-FR" smtClean="0"/>
              <a:t>‹N°›</a:t>
            </a:fld>
            <a:endParaRPr lang="fr-FR"/>
          </a:p>
        </p:txBody>
      </p:sp>
    </p:spTree>
    <p:extLst>
      <p:ext uri="{BB962C8B-B14F-4D97-AF65-F5344CB8AC3E}">
        <p14:creationId xmlns:p14="http://schemas.microsoft.com/office/powerpoint/2010/main" val="36966148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C4B942B8-8849-4B27-B35A-447939F521B4}" type="slidenum">
              <a:rPr lang="fr-FR" smtClean="0"/>
              <a:t>31</a:t>
            </a:fld>
            <a:endParaRPr lang="fr-FR"/>
          </a:p>
        </p:txBody>
      </p:sp>
    </p:spTree>
    <p:extLst>
      <p:ext uri="{BB962C8B-B14F-4D97-AF65-F5344CB8AC3E}">
        <p14:creationId xmlns:p14="http://schemas.microsoft.com/office/powerpoint/2010/main" val="883765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5727B7-E421-2DB4-06BE-3CA68A9DB56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AE08AAB-A03A-6A50-C9B2-08099AB727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69B3EEC-A324-3644-A531-DCE8680D7108}"/>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5" name="Espace réservé du pied de page 4">
            <a:extLst>
              <a:ext uri="{FF2B5EF4-FFF2-40B4-BE49-F238E27FC236}">
                <a16:creationId xmlns:a16="http://schemas.microsoft.com/office/drawing/2014/main" id="{E7669982-5A46-4041-4800-62A0B4E237E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F821AB2-0F47-B5C6-5F2C-450F88D4E114}"/>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134631142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5B10A0-E827-49CE-349A-E1C7F1ED550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806883F-5012-64DC-59FA-57D421C4B94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AA39C5-54C2-B129-6D19-EA0CE636E456}"/>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5" name="Espace réservé du pied de page 4">
            <a:extLst>
              <a:ext uri="{FF2B5EF4-FFF2-40B4-BE49-F238E27FC236}">
                <a16:creationId xmlns:a16="http://schemas.microsoft.com/office/drawing/2014/main" id="{B5FF5E87-427E-DB53-03CD-223F89A4151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B86AD48-6A44-B890-DD5E-C2C57CACB8A7}"/>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211166709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DA65D5-8205-3EFB-D86B-8EC616F6725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16C4899-E3CA-9CCC-AB1F-575AFA54C2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E44D3AA-B985-456B-8B47-5844A4178BE4}"/>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5" name="Espace réservé du pied de page 4">
            <a:extLst>
              <a:ext uri="{FF2B5EF4-FFF2-40B4-BE49-F238E27FC236}">
                <a16:creationId xmlns:a16="http://schemas.microsoft.com/office/drawing/2014/main" id="{E6B9461A-833F-3BCB-1790-7927EE7808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00462F-CE74-AC5E-6731-47F4CC1AC72A}"/>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208404157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00C191-7F36-4C80-8D27-F83C2F1909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3F98FFF-C6C4-1767-4730-50FC58F1D86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5F78937-5EE5-B76B-CCCD-27A3123E42C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67AE02D-F44E-3622-5AB6-761FB0056DDD}"/>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6" name="Espace réservé du pied de page 5">
            <a:extLst>
              <a:ext uri="{FF2B5EF4-FFF2-40B4-BE49-F238E27FC236}">
                <a16:creationId xmlns:a16="http://schemas.microsoft.com/office/drawing/2014/main" id="{72651485-8E7E-9827-32B5-603CABEAE20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39B7278-CD90-7B3C-22DD-C58F54DD377C}"/>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341455616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F282DC-BCE2-7DEC-2359-D531D8357B4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CFA9AC5-887C-8DC8-41F5-4DF4FC2A04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A7A8C8A-B3CE-73C5-CD44-F4D8F7F48F0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5593587-E543-FF32-961D-21F2911AC8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54096A2-E973-80C1-E89D-ADA92963504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2CA0EFC-20B5-19FE-A306-763E0C89BF57}"/>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8" name="Espace réservé du pied de page 7">
            <a:extLst>
              <a:ext uri="{FF2B5EF4-FFF2-40B4-BE49-F238E27FC236}">
                <a16:creationId xmlns:a16="http://schemas.microsoft.com/office/drawing/2014/main" id="{5FBC26C0-D1EE-5FDA-3246-467C31F0D5B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82EC927-7CE7-D1A9-1203-7B13050BDB0C}"/>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34172794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D1893B-E15D-19FA-F3C8-7664CE10519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2BECFC3-8F3A-E897-44CE-7D829D11AB20}"/>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4" name="Espace réservé du pied de page 3">
            <a:extLst>
              <a:ext uri="{FF2B5EF4-FFF2-40B4-BE49-F238E27FC236}">
                <a16:creationId xmlns:a16="http://schemas.microsoft.com/office/drawing/2014/main" id="{148551EC-44AC-2B10-D907-14A7443745E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DB42CD0-0709-C418-CE0D-9FDA6990715F}"/>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392158722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63FBA65-C6E4-CA69-D049-3A8AE7B2D907}"/>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3" name="Espace réservé du pied de page 2">
            <a:extLst>
              <a:ext uri="{FF2B5EF4-FFF2-40B4-BE49-F238E27FC236}">
                <a16:creationId xmlns:a16="http://schemas.microsoft.com/office/drawing/2014/main" id="{C60C714E-D9E3-394E-0D9A-CA0BD85BDF8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6DCE5B3-1B23-842F-91F4-CF2231ABF40A}"/>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288820104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EB2287-10F7-B787-16F0-6E351721E34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015AA6D-7D84-C056-3ABB-19F52DACC2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54AFE07-6AEF-F8DF-C0FF-8DC720DB5F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2C3A5DB-37D7-15DF-31BE-C03FC7A3526C}"/>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6" name="Espace réservé du pied de page 5">
            <a:extLst>
              <a:ext uri="{FF2B5EF4-FFF2-40B4-BE49-F238E27FC236}">
                <a16:creationId xmlns:a16="http://schemas.microsoft.com/office/drawing/2014/main" id="{4D0C6781-9541-8DD2-FDCC-8C36312632E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0E3DBB8-AC35-2C52-84F8-522B9925C088}"/>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218930189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17FA37-7FE2-C461-1210-6A4D7DBE9C5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6920231-2B0A-6441-66A6-DDDF645E9A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C67199E-58E7-CB82-99BD-5768C08E4E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8671404-59C5-BBAC-C1BA-ADE7CFFA215B}"/>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6" name="Espace réservé du pied de page 5">
            <a:extLst>
              <a:ext uri="{FF2B5EF4-FFF2-40B4-BE49-F238E27FC236}">
                <a16:creationId xmlns:a16="http://schemas.microsoft.com/office/drawing/2014/main" id="{49665AA4-2DDD-22C9-9616-B3FDF6E51EE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F5C97DF-D36E-E4BA-A347-85143E13B803}"/>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313064895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B1418E-7103-1052-2824-8C2AA53594B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69DCEEE-2AD0-1528-F0D3-F8FF4287DFC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73C2147-877F-E712-356E-788099509F27}"/>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5" name="Espace réservé du pied de page 4">
            <a:extLst>
              <a:ext uri="{FF2B5EF4-FFF2-40B4-BE49-F238E27FC236}">
                <a16:creationId xmlns:a16="http://schemas.microsoft.com/office/drawing/2014/main" id="{BFCA0181-ABC9-71EB-2D4A-0DE842FAE9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37A8B80-EE95-98B8-B4DB-1D7B88EF3489}"/>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37398140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FEDD067-EB48-5DA0-C541-F1BF505A2C1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D9E6767-EB47-9551-155D-4A6E07DB8C8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E295A8B-1EFF-A641-B89C-6E854A5B3361}"/>
              </a:ext>
            </a:extLst>
          </p:cNvPr>
          <p:cNvSpPr>
            <a:spLocks noGrp="1"/>
          </p:cNvSpPr>
          <p:nvPr>
            <p:ph type="dt" sz="half" idx="10"/>
          </p:nvPr>
        </p:nvSpPr>
        <p:spPr/>
        <p:txBody>
          <a:bodyPr/>
          <a:lstStyle/>
          <a:p>
            <a:fld id="{4B54D333-B94A-434C-BACD-C8CFF358E6AC}" type="datetimeFigureOut">
              <a:rPr lang="fr-FR" smtClean="0"/>
              <a:t>19/02/2024</a:t>
            </a:fld>
            <a:endParaRPr lang="fr-FR"/>
          </a:p>
        </p:txBody>
      </p:sp>
      <p:sp>
        <p:nvSpPr>
          <p:cNvPr id="5" name="Espace réservé du pied de page 4">
            <a:extLst>
              <a:ext uri="{FF2B5EF4-FFF2-40B4-BE49-F238E27FC236}">
                <a16:creationId xmlns:a16="http://schemas.microsoft.com/office/drawing/2014/main" id="{C72F89D9-5419-C4B9-D5E1-15550F5D2D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5C4DFC-118C-4EAA-D02B-FBCB917CCA03}"/>
              </a:ext>
            </a:extLst>
          </p:cNvPr>
          <p:cNvSpPr>
            <a:spLocks noGrp="1"/>
          </p:cNvSpPr>
          <p:nvPr>
            <p:ph type="sldNum" sz="quarter" idx="12"/>
          </p:nvPr>
        </p:nvSpPr>
        <p:spPr/>
        <p:txBody>
          <a:bodyPr/>
          <a:lstStyle/>
          <a:p>
            <a:fld id="{D8ECA7FF-BD31-463A-92BC-E7CF30CC471B}" type="slidenum">
              <a:rPr lang="fr-FR" smtClean="0"/>
              <a:t>‹N°›</a:t>
            </a:fld>
            <a:endParaRPr lang="fr-FR"/>
          </a:p>
        </p:txBody>
      </p:sp>
    </p:spTree>
    <p:extLst>
      <p:ext uri="{BB962C8B-B14F-4D97-AF65-F5344CB8AC3E}">
        <p14:creationId xmlns:p14="http://schemas.microsoft.com/office/powerpoint/2010/main" val="306898567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518CBBE-B392-9E62-0105-FD8585E444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4213FB3-1957-5815-AC92-2CBAD3F167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DE3681-E983-57F9-18C3-5DC9A8C7F4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54D333-B94A-434C-BACD-C8CFF358E6AC}" type="datetimeFigureOut">
              <a:rPr lang="fr-FR" smtClean="0"/>
              <a:t>19/02/2024</a:t>
            </a:fld>
            <a:endParaRPr lang="fr-FR"/>
          </a:p>
        </p:txBody>
      </p:sp>
      <p:sp>
        <p:nvSpPr>
          <p:cNvPr id="5" name="Espace réservé du pied de page 4">
            <a:extLst>
              <a:ext uri="{FF2B5EF4-FFF2-40B4-BE49-F238E27FC236}">
                <a16:creationId xmlns:a16="http://schemas.microsoft.com/office/drawing/2014/main" id="{7C042B96-AF88-A420-6D15-9149564D8F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46B95D5-FBE8-C9E7-3D9D-EBB009E607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ECA7FF-BD31-463A-92BC-E7CF30CC471B}" type="slidenum">
              <a:rPr lang="fr-FR" smtClean="0"/>
              <a:t>‹N°›</a:t>
            </a:fld>
            <a:endParaRPr lang="fr-FR"/>
          </a:p>
        </p:txBody>
      </p:sp>
    </p:spTree>
    <p:extLst>
      <p:ext uri="{BB962C8B-B14F-4D97-AF65-F5344CB8AC3E}">
        <p14:creationId xmlns:p14="http://schemas.microsoft.com/office/powerpoint/2010/main" val="36947579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91AFBCA5-B1EA-0307-29B6-1AAB1040F9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9816" y="189000"/>
            <a:ext cx="4641003" cy="6480000"/>
          </a:xfrm>
          <a:prstGeom prst="ellipse">
            <a:avLst/>
          </a:prstGeom>
          <a:ln w="66675" cap="rnd">
            <a:solidFill>
              <a:srgbClr val="FFFF00"/>
            </a:solidFill>
            <a:prstDash val="sysDash"/>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2737772A-1E62-4649-3B37-FE052BE028C3}"/>
              </a:ext>
            </a:extLst>
          </p:cNvPr>
          <p:cNvSpPr txBox="1"/>
          <p:nvPr/>
        </p:nvSpPr>
        <p:spPr>
          <a:xfrm>
            <a:off x="5225142" y="1115368"/>
            <a:ext cx="7341326" cy="461665"/>
          </a:xfrm>
          <a:prstGeom prst="rect">
            <a:avLst/>
          </a:prstGeom>
          <a:noFill/>
        </p:spPr>
        <p:txBody>
          <a:bodyPr wrap="square" rtlCol="0">
            <a:spAutoFit/>
          </a:bodyPr>
          <a:lstStyle/>
          <a:p>
            <a:r>
              <a:rPr lang="fr-FR" sz="2400" b="1" dirty="0">
                <a:solidFill>
                  <a:srgbClr val="FFFF00"/>
                </a:solidFill>
              </a:rPr>
              <a:t>Lorient Vous Présente  La Cathédrale –Sainte - Cécile</a:t>
            </a:r>
          </a:p>
        </p:txBody>
      </p:sp>
      <p:sp>
        <p:nvSpPr>
          <p:cNvPr id="5" name="ZoneTexte 4">
            <a:extLst>
              <a:ext uri="{FF2B5EF4-FFF2-40B4-BE49-F238E27FC236}">
                <a16:creationId xmlns:a16="http://schemas.microsoft.com/office/drawing/2014/main" id="{A37B915C-864A-0BFD-FF33-D51CA1D6D591}"/>
              </a:ext>
            </a:extLst>
          </p:cNvPr>
          <p:cNvSpPr txBox="1"/>
          <p:nvPr/>
        </p:nvSpPr>
        <p:spPr>
          <a:xfrm>
            <a:off x="5784995" y="3961652"/>
            <a:ext cx="5473337" cy="830997"/>
          </a:xfrm>
          <a:prstGeom prst="rect">
            <a:avLst/>
          </a:prstGeom>
          <a:noFill/>
        </p:spPr>
        <p:txBody>
          <a:bodyPr wrap="square" rtlCol="0">
            <a:spAutoFit/>
          </a:bodyPr>
          <a:lstStyle/>
          <a:p>
            <a:r>
              <a:rPr lang="fr-FR" sz="2400" b="1" dirty="0">
                <a:solidFill>
                  <a:srgbClr val="FFFF00"/>
                </a:solidFill>
              </a:rPr>
              <a:t>Cathédrale Sainte-Cécile d'Albi, vue depuis la place Sainte-Cécile, Tarn, France</a:t>
            </a:r>
          </a:p>
        </p:txBody>
      </p:sp>
    </p:spTree>
    <p:extLst>
      <p:ext uri="{BB962C8B-B14F-4D97-AF65-F5344CB8AC3E}">
        <p14:creationId xmlns:p14="http://schemas.microsoft.com/office/powerpoint/2010/main" val="399056100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sndAc>
          <p:stSnd loop="1">
            <p:snd r:embed="rId2" name="Salve Regina.wav"/>
          </p:stSnd>
        </p:sndAc>
      </p:transition>
    </mc:Choice>
    <mc:Fallback>
      <p:transition spd="slow" advClick="0" advTm="8000">
        <p:fade/>
        <p:sndAc>
          <p:stSnd loop="1">
            <p:snd r:embed="rId2" name="Salve Regin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B706F56E-7BC3-5AA5-9A81-7952536207C5}"/>
              </a:ext>
            </a:extLst>
          </p:cNvPr>
          <p:cNvSpPr txBox="1"/>
          <p:nvPr/>
        </p:nvSpPr>
        <p:spPr>
          <a:xfrm>
            <a:off x="420188" y="428178"/>
            <a:ext cx="11560629" cy="6001643"/>
          </a:xfrm>
          <a:prstGeom prst="rect">
            <a:avLst/>
          </a:prstGeom>
          <a:noFill/>
        </p:spPr>
        <p:txBody>
          <a:bodyPr wrap="square">
            <a:spAutoFit/>
          </a:bodyPr>
          <a:lstStyle/>
          <a:p>
            <a:r>
              <a:rPr lang="fr-FR" sz="4800" dirty="0">
                <a:solidFill>
                  <a:schemeClr val="bg1"/>
                </a:solidFill>
                <a:latin typeface="Algerian" panose="04020705040A02060702" pitchFamily="82" charset="0"/>
              </a:rPr>
              <a:t>La cathédrale Sainte-Cécile d'Albi est le siège de l'archidiocèse d'Albi, dans le département du Tarn en France. Elle est construite sur un piton rocheux qui domine le Tarn. Deux siècles auront été nécessaires pour son édification, de 1282 à 1480.</a:t>
            </a:r>
          </a:p>
        </p:txBody>
      </p:sp>
    </p:spTree>
    <p:extLst>
      <p:ext uri="{BB962C8B-B14F-4D97-AF65-F5344CB8AC3E}">
        <p14:creationId xmlns:p14="http://schemas.microsoft.com/office/powerpoint/2010/main" val="185001245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F6C7A99-2DB7-D160-0422-A88831C1E85A}"/>
            </a:ext>
          </a:extLst>
        </p:cNvPr>
        <p:cNvGrpSpPr/>
        <p:nvPr/>
      </p:nvGrpSpPr>
      <p:grpSpPr>
        <a:xfrm>
          <a:off x="0" y="0"/>
          <a:ext cx="0" cy="0"/>
          <a:chOff x="0" y="0"/>
          <a:chExt cx="0" cy="0"/>
        </a:xfrm>
      </p:grpSpPr>
      <p:pic>
        <p:nvPicPr>
          <p:cNvPr id="5" name="Image 4" descr="Une image contenant ciel, plein air, bâtiment, arbre&#10;&#10;Description générée automatiquement">
            <a:extLst>
              <a:ext uri="{FF2B5EF4-FFF2-40B4-BE49-F238E27FC236}">
                <a16:creationId xmlns:a16="http://schemas.microsoft.com/office/drawing/2014/main" id="{345732DF-65D6-9DD4-D410-E9EDDB5B28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69474" y="189000"/>
            <a:ext cx="8640000"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359D9E2-4684-367A-DDE9-B1427B10F8D4}"/>
              </a:ext>
            </a:extLst>
          </p:cNvPr>
          <p:cNvSpPr txBox="1"/>
          <p:nvPr/>
        </p:nvSpPr>
        <p:spPr>
          <a:xfrm>
            <a:off x="117566" y="3095896"/>
            <a:ext cx="2751908" cy="1200329"/>
          </a:xfrm>
          <a:prstGeom prst="rect">
            <a:avLst/>
          </a:prstGeom>
          <a:noFill/>
        </p:spPr>
        <p:txBody>
          <a:bodyPr wrap="square" rtlCol="0">
            <a:spAutoFit/>
          </a:bodyPr>
          <a:lstStyle/>
          <a:p>
            <a:r>
              <a:rPr lang="fr-FR" sz="2400" b="1" dirty="0">
                <a:solidFill>
                  <a:srgbClr val="FFFF00"/>
                </a:solidFill>
              </a:rPr>
              <a:t>Cloître de l'ancienne cathédrale romane.</a:t>
            </a:r>
          </a:p>
        </p:txBody>
      </p:sp>
    </p:spTree>
    <p:extLst>
      <p:ext uri="{BB962C8B-B14F-4D97-AF65-F5344CB8AC3E}">
        <p14:creationId xmlns:p14="http://schemas.microsoft.com/office/powerpoint/2010/main" val="28037183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087F3B12-5266-4EB9-E8C8-88D0A2F8A7F7}"/>
            </a:ext>
          </a:extLst>
        </p:cNvPr>
        <p:cNvGrpSpPr/>
        <p:nvPr/>
      </p:nvGrpSpPr>
      <p:grpSpPr>
        <a:xfrm>
          <a:off x="0" y="0"/>
          <a:ext cx="0" cy="0"/>
          <a:chOff x="0" y="0"/>
          <a:chExt cx="0" cy="0"/>
        </a:xfrm>
      </p:grpSpPr>
      <p:pic>
        <p:nvPicPr>
          <p:cNvPr id="3" name="Image 2" descr="Une image contenant plein air, ciel, Ruines, bâtiment&#10;&#10;Description générée automatiquement">
            <a:extLst>
              <a:ext uri="{FF2B5EF4-FFF2-40B4-BE49-F238E27FC236}">
                <a16:creationId xmlns:a16="http://schemas.microsoft.com/office/drawing/2014/main" id="{F2A480C8-BEC2-2377-C227-7168E51718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8789" y="279000"/>
            <a:ext cx="8400000"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9148542-715D-F975-8EFB-38F3E0DE4024}"/>
              </a:ext>
            </a:extLst>
          </p:cNvPr>
          <p:cNvSpPr txBox="1"/>
          <p:nvPr/>
        </p:nvSpPr>
        <p:spPr>
          <a:xfrm>
            <a:off x="9183189" y="2390504"/>
            <a:ext cx="2878183" cy="2308324"/>
          </a:xfrm>
          <a:prstGeom prst="rect">
            <a:avLst/>
          </a:prstGeom>
          <a:noFill/>
        </p:spPr>
        <p:txBody>
          <a:bodyPr wrap="square" rtlCol="0">
            <a:spAutoFit/>
          </a:bodyPr>
          <a:lstStyle/>
          <a:p>
            <a:r>
              <a:rPr lang="fr-FR" sz="2400" b="1" dirty="0">
                <a:solidFill>
                  <a:schemeClr val="bg1"/>
                </a:solidFill>
              </a:rPr>
              <a:t>Encadrement d'ouverture révélant la colonnade droite d'un portail de l'ancienne cathédrale romane.</a:t>
            </a:r>
          </a:p>
        </p:txBody>
      </p:sp>
    </p:spTree>
    <p:extLst>
      <p:ext uri="{BB962C8B-B14F-4D97-AF65-F5344CB8AC3E}">
        <p14:creationId xmlns:p14="http://schemas.microsoft.com/office/powerpoint/2010/main" val="340465001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FDE49-D275-7934-DC8D-A1C1B535FFD6}"/>
            </a:ext>
          </a:extLst>
        </p:cNvPr>
        <p:cNvGrpSpPr/>
        <p:nvPr/>
      </p:nvGrpSpPr>
      <p:grpSpPr>
        <a:xfrm>
          <a:off x="0" y="0"/>
          <a:ext cx="0" cy="0"/>
          <a:chOff x="0" y="0"/>
          <a:chExt cx="0" cy="0"/>
        </a:xfrm>
      </p:grpSpPr>
      <p:pic>
        <p:nvPicPr>
          <p:cNvPr id="3" name="Image 2" descr="Une image contenant plein air, plante, ciel, bâtiment&#10;&#10;Description générée automatiquement">
            <a:extLst>
              <a:ext uri="{FF2B5EF4-FFF2-40B4-BE49-F238E27FC236}">
                <a16:creationId xmlns:a16="http://schemas.microsoft.com/office/drawing/2014/main" id="{533FA42D-B8EE-31E6-6342-97B9D55F89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19999"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D6C5994-1770-EE8F-9251-2D110E47EA24}"/>
              </a:ext>
            </a:extLst>
          </p:cNvPr>
          <p:cNvSpPr txBox="1"/>
          <p:nvPr/>
        </p:nvSpPr>
        <p:spPr>
          <a:xfrm>
            <a:off x="0" y="3200400"/>
            <a:ext cx="3936000" cy="1200329"/>
          </a:xfrm>
          <a:prstGeom prst="rect">
            <a:avLst/>
          </a:prstGeom>
          <a:noFill/>
        </p:spPr>
        <p:txBody>
          <a:bodyPr wrap="square" rtlCol="0">
            <a:spAutoFit/>
          </a:bodyPr>
          <a:lstStyle/>
          <a:p>
            <a:r>
              <a:rPr lang="fr-FR" sz="2400" b="1" dirty="0" err="1">
                <a:solidFill>
                  <a:srgbClr val="FFFF00"/>
                </a:solidFill>
              </a:rPr>
              <a:t>saint-Salvi</a:t>
            </a:r>
            <a:r>
              <a:rPr lang="fr-FR" sz="2400" b="1" dirty="0">
                <a:solidFill>
                  <a:srgbClr val="FFFF00"/>
                </a:solidFill>
              </a:rPr>
              <a:t> depuis le cloître, illustration de la transition de la pierre à la brique.</a:t>
            </a:r>
          </a:p>
        </p:txBody>
      </p:sp>
    </p:spTree>
    <p:extLst>
      <p:ext uri="{BB962C8B-B14F-4D97-AF65-F5344CB8AC3E}">
        <p14:creationId xmlns:p14="http://schemas.microsoft.com/office/powerpoint/2010/main" val="40592260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9625D84F-CA03-8B1F-2EB2-DF8011139CC8}"/>
            </a:ext>
          </a:extLst>
        </p:cNvPr>
        <p:cNvGrpSpPr/>
        <p:nvPr/>
      </p:nvGrpSpPr>
      <p:grpSpPr>
        <a:xfrm>
          <a:off x="0" y="0"/>
          <a:ext cx="0" cy="0"/>
          <a:chOff x="0" y="0"/>
          <a:chExt cx="0" cy="0"/>
        </a:xfrm>
      </p:grpSpPr>
      <p:pic>
        <p:nvPicPr>
          <p:cNvPr id="3" name="Image 2" descr="Une image contenant plein air, ciel, Ruines, bâtiment&#10;&#10;Description générée automatiquement">
            <a:extLst>
              <a:ext uri="{FF2B5EF4-FFF2-40B4-BE49-F238E27FC236}">
                <a16:creationId xmlns:a16="http://schemas.microsoft.com/office/drawing/2014/main" id="{F24EEEC4-A6F7-08DD-AF93-1B2893174B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9417" y="279000"/>
            <a:ext cx="8400000" cy="630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CC163A1-7C35-EF73-EE34-C3DAAE80A4D1}"/>
              </a:ext>
            </a:extLst>
          </p:cNvPr>
          <p:cNvSpPr txBox="1"/>
          <p:nvPr/>
        </p:nvSpPr>
        <p:spPr>
          <a:xfrm>
            <a:off x="9370423" y="2651760"/>
            <a:ext cx="2586446" cy="1938992"/>
          </a:xfrm>
          <a:prstGeom prst="rect">
            <a:avLst/>
          </a:prstGeom>
          <a:noFill/>
        </p:spPr>
        <p:txBody>
          <a:bodyPr wrap="square" rtlCol="0">
            <a:spAutoFit/>
          </a:bodyPr>
          <a:lstStyle/>
          <a:p>
            <a:r>
              <a:rPr lang="fr-FR" sz="2400" b="1" dirty="0"/>
              <a:t>Palais de l'</a:t>
            </a:r>
            <a:r>
              <a:rPr lang="fr-FR" sz="2400" b="1" dirty="0" err="1"/>
              <a:t>Almudaina</a:t>
            </a:r>
            <a:r>
              <a:rPr lang="fr-FR" sz="2400" b="1" dirty="0"/>
              <a:t> de Majorque où a œuvré Pons </a:t>
            </a:r>
            <a:r>
              <a:rPr lang="fr-FR" sz="2400" b="1" dirty="0" err="1"/>
              <a:t>Descoyl</a:t>
            </a:r>
            <a:r>
              <a:rPr lang="fr-FR" sz="2400" b="1" dirty="0"/>
              <a:t>.</a:t>
            </a:r>
          </a:p>
        </p:txBody>
      </p:sp>
    </p:spTree>
    <p:extLst>
      <p:ext uri="{BB962C8B-B14F-4D97-AF65-F5344CB8AC3E}">
        <p14:creationId xmlns:p14="http://schemas.microsoft.com/office/powerpoint/2010/main" val="141961247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19CA0B1A-6DED-4DB5-2ABC-A490808A0F1D}"/>
            </a:ext>
          </a:extLst>
        </p:cNvPr>
        <p:cNvGrpSpPr/>
        <p:nvPr/>
      </p:nvGrpSpPr>
      <p:grpSpPr>
        <a:xfrm>
          <a:off x="0" y="0"/>
          <a:ext cx="0" cy="0"/>
          <a:chOff x="0" y="0"/>
          <a:chExt cx="0" cy="0"/>
        </a:xfrm>
      </p:grpSpPr>
      <p:pic>
        <p:nvPicPr>
          <p:cNvPr id="3" name="Image 2" descr="Une image contenant bâtiment, plein air, ciel, Architecture médiévale&#10;&#10;Description générée automatiquement">
            <a:extLst>
              <a:ext uri="{FF2B5EF4-FFF2-40B4-BE49-F238E27FC236}">
                <a16:creationId xmlns:a16="http://schemas.microsoft.com/office/drawing/2014/main" id="{7A048777-977A-ECD8-846F-4546327537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67477" y="189000"/>
            <a:ext cx="5858505"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17367DB-725C-F8E7-2FAC-1E96CCFFF205}"/>
              </a:ext>
            </a:extLst>
          </p:cNvPr>
          <p:cNvSpPr txBox="1"/>
          <p:nvPr/>
        </p:nvSpPr>
        <p:spPr>
          <a:xfrm>
            <a:off x="566186" y="3252652"/>
            <a:ext cx="3801291" cy="1938992"/>
          </a:xfrm>
          <a:prstGeom prst="rect">
            <a:avLst/>
          </a:prstGeom>
          <a:noFill/>
        </p:spPr>
        <p:txBody>
          <a:bodyPr wrap="square" rtlCol="0">
            <a:spAutoFit/>
          </a:bodyPr>
          <a:lstStyle/>
          <a:p>
            <a:r>
              <a:rPr lang="fr-FR" sz="2400" b="1" dirty="0"/>
              <a:t>Partie orientale, première construite ; les bâtiments à droite sont sur l'emplacement de l'ancienne cathédrale.</a:t>
            </a:r>
          </a:p>
        </p:txBody>
      </p:sp>
    </p:spTree>
    <p:extLst>
      <p:ext uri="{BB962C8B-B14F-4D97-AF65-F5344CB8AC3E}">
        <p14:creationId xmlns:p14="http://schemas.microsoft.com/office/powerpoint/2010/main" val="158127843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493C1926-B0A2-5103-CF91-B66780156B67}"/>
            </a:ext>
          </a:extLst>
        </p:cNvPr>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838E13E9-3D02-19BF-1E96-BB57125EC2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4914" y="189411"/>
            <a:ext cx="4319999"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531FD23-E6D4-4DBA-7BB4-F6DA88A37BB9}"/>
              </a:ext>
            </a:extLst>
          </p:cNvPr>
          <p:cNvSpPr txBox="1"/>
          <p:nvPr/>
        </p:nvSpPr>
        <p:spPr>
          <a:xfrm>
            <a:off x="5251269" y="3213463"/>
            <a:ext cx="3709851" cy="830997"/>
          </a:xfrm>
          <a:prstGeom prst="rect">
            <a:avLst/>
          </a:prstGeom>
          <a:noFill/>
        </p:spPr>
        <p:txBody>
          <a:bodyPr wrap="square" rtlCol="0">
            <a:spAutoFit/>
          </a:bodyPr>
          <a:lstStyle/>
          <a:p>
            <a:r>
              <a:rPr lang="fr-FR" sz="2400" b="1" dirty="0"/>
              <a:t>Cathédrale Sainte-Cécile d'Albi place</a:t>
            </a:r>
          </a:p>
        </p:txBody>
      </p:sp>
      <p:sp>
        <p:nvSpPr>
          <p:cNvPr id="5" name="ZoneTexte 4">
            <a:extLst>
              <a:ext uri="{FF2B5EF4-FFF2-40B4-BE49-F238E27FC236}">
                <a16:creationId xmlns:a16="http://schemas.microsoft.com/office/drawing/2014/main" id="{0711890B-73EC-40F0-65BB-B8B6421E3768}"/>
              </a:ext>
            </a:extLst>
          </p:cNvPr>
          <p:cNvSpPr txBox="1"/>
          <p:nvPr/>
        </p:nvSpPr>
        <p:spPr>
          <a:xfrm>
            <a:off x="6805748" y="3628961"/>
            <a:ext cx="3840480" cy="830997"/>
          </a:xfrm>
          <a:prstGeom prst="rect">
            <a:avLst/>
          </a:prstGeom>
          <a:noFill/>
        </p:spPr>
        <p:txBody>
          <a:bodyPr wrap="square" rtlCol="0">
            <a:spAutoFit/>
          </a:bodyPr>
          <a:lstStyle/>
          <a:p>
            <a:r>
              <a:rPr lang="fr-FR" sz="2400" b="1" dirty="0"/>
              <a:t>Porte de Dominique de Florence.</a:t>
            </a:r>
          </a:p>
        </p:txBody>
      </p:sp>
    </p:spTree>
    <p:extLst>
      <p:ext uri="{BB962C8B-B14F-4D97-AF65-F5344CB8AC3E}">
        <p14:creationId xmlns:p14="http://schemas.microsoft.com/office/powerpoint/2010/main" val="259966287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B2CB4-E0E7-5261-792F-3E98F1B673DB}"/>
            </a:ext>
          </a:extLst>
        </p:cNvPr>
        <p:cNvGrpSpPr/>
        <p:nvPr/>
      </p:nvGrpSpPr>
      <p:grpSpPr>
        <a:xfrm>
          <a:off x="0" y="0"/>
          <a:ext cx="0" cy="0"/>
          <a:chOff x="0" y="0"/>
          <a:chExt cx="0" cy="0"/>
        </a:xfrm>
      </p:grpSpPr>
      <p:pic>
        <p:nvPicPr>
          <p:cNvPr id="3" name="Image 2" descr="Une image contenant bâtiment, arcade, art, arche&#10;&#10;Description générée automatiquement">
            <a:extLst>
              <a:ext uri="{FF2B5EF4-FFF2-40B4-BE49-F238E27FC236}">
                <a16:creationId xmlns:a16="http://schemas.microsoft.com/office/drawing/2014/main" id="{B0774D21-1580-91F0-395D-DA33C38C5C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02627" y="188998"/>
            <a:ext cx="5184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FFF7783-A76E-E890-F902-E9DBEC862FC8}"/>
              </a:ext>
            </a:extLst>
          </p:cNvPr>
          <p:cNvSpPr txBox="1"/>
          <p:nvPr/>
        </p:nvSpPr>
        <p:spPr>
          <a:xfrm>
            <a:off x="352698" y="3013500"/>
            <a:ext cx="4245426" cy="830997"/>
          </a:xfrm>
          <a:prstGeom prst="rect">
            <a:avLst/>
          </a:prstGeom>
          <a:noFill/>
        </p:spPr>
        <p:txBody>
          <a:bodyPr wrap="square" rtlCol="0">
            <a:spAutoFit/>
          </a:bodyPr>
          <a:lstStyle/>
          <a:p>
            <a:r>
              <a:rPr lang="fr-FR" sz="2400" b="1" dirty="0">
                <a:solidFill>
                  <a:schemeClr val="bg1"/>
                </a:solidFill>
              </a:rPr>
              <a:t>Murs de la cathédrale St-Cécile avec armoiries.</a:t>
            </a:r>
          </a:p>
        </p:txBody>
      </p:sp>
    </p:spTree>
    <p:extLst>
      <p:ext uri="{BB962C8B-B14F-4D97-AF65-F5344CB8AC3E}">
        <p14:creationId xmlns:p14="http://schemas.microsoft.com/office/powerpoint/2010/main" val="140431352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80">
          <a:fgClr>
            <a:schemeClr val="tx2"/>
          </a:fgClr>
          <a:bgClr>
            <a:schemeClr val="bg1"/>
          </a:bgClr>
        </a:pattFill>
        <a:effectLst/>
      </p:bgPr>
    </p:bg>
    <p:spTree>
      <p:nvGrpSpPr>
        <p:cNvPr id="1" name="">
          <a:extLst>
            <a:ext uri="{FF2B5EF4-FFF2-40B4-BE49-F238E27FC236}">
              <a16:creationId xmlns:a16="http://schemas.microsoft.com/office/drawing/2014/main" id="{451DA863-F34A-32DD-F811-588F4785D9A3}"/>
            </a:ext>
          </a:extLst>
        </p:cNvPr>
        <p:cNvGrpSpPr/>
        <p:nvPr/>
      </p:nvGrpSpPr>
      <p:grpSpPr>
        <a:xfrm>
          <a:off x="0" y="0"/>
          <a:ext cx="0" cy="0"/>
          <a:chOff x="0" y="0"/>
          <a:chExt cx="0" cy="0"/>
        </a:xfrm>
      </p:grpSpPr>
      <p:pic>
        <p:nvPicPr>
          <p:cNvPr id="3" name="Image 2" descr="Une image contenant bâtiment, Lieux sacrés, coffre, lieu de culte&#10;&#10;Description générée automatiquement">
            <a:extLst>
              <a:ext uri="{FF2B5EF4-FFF2-40B4-BE49-F238E27FC236}">
                <a16:creationId xmlns:a16="http://schemas.microsoft.com/office/drawing/2014/main" id="{E2AC2F3D-F768-4B7A-345F-843409ECF4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7478" y="189000"/>
            <a:ext cx="8753974"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1C66052-0218-F6BD-6260-A0694F7F7C18}"/>
              </a:ext>
            </a:extLst>
          </p:cNvPr>
          <p:cNvSpPr txBox="1"/>
          <p:nvPr/>
        </p:nvSpPr>
        <p:spPr>
          <a:xfrm>
            <a:off x="9797143" y="3429000"/>
            <a:ext cx="2394857" cy="830997"/>
          </a:xfrm>
          <a:prstGeom prst="rect">
            <a:avLst/>
          </a:prstGeom>
          <a:noFill/>
        </p:spPr>
        <p:txBody>
          <a:bodyPr wrap="square" rtlCol="0">
            <a:spAutoFit/>
          </a:bodyPr>
          <a:lstStyle/>
          <a:p>
            <a:r>
              <a:rPr lang="fr-FR" sz="2400" b="1" dirty="0">
                <a:solidFill>
                  <a:srgbClr val="FFFF00"/>
                </a:solidFill>
              </a:rPr>
              <a:t>Les fresques du </a:t>
            </a:r>
            <a:r>
              <a:rPr lang="fr-FR" sz="2400" b="1" dirty="0" err="1">
                <a:solidFill>
                  <a:srgbClr val="FFFF00"/>
                </a:solidFill>
              </a:rPr>
              <a:t>xvie</a:t>
            </a:r>
            <a:r>
              <a:rPr lang="fr-FR" sz="2400" b="1" dirty="0">
                <a:solidFill>
                  <a:srgbClr val="FFFF00"/>
                </a:solidFill>
              </a:rPr>
              <a:t> siècle.</a:t>
            </a:r>
          </a:p>
        </p:txBody>
      </p:sp>
      <p:sp>
        <p:nvSpPr>
          <p:cNvPr id="5" name="ZoneTexte 4">
            <a:extLst>
              <a:ext uri="{FF2B5EF4-FFF2-40B4-BE49-F238E27FC236}">
                <a16:creationId xmlns:a16="http://schemas.microsoft.com/office/drawing/2014/main" id="{A39B5EC4-B4ED-CC70-0D1A-922F9DB26277}"/>
              </a:ext>
            </a:extLst>
          </p:cNvPr>
          <p:cNvSpPr txBox="1"/>
          <p:nvPr/>
        </p:nvSpPr>
        <p:spPr>
          <a:xfrm>
            <a:off x="9888583" y="2638697"/>
            <a:ext cx="2495006" cy="830997"/>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Cathédrale Sainte-Cécile</a:t>
            </a:r>
            <a:endParaRPr lang="fr-FR" b="1" dirty="0">
              <a:solidFill>
                <a:srgbClr val="FFFF00"/>
              </a:solidFill>
            </a:endParaRPr>
          </a:p>
        </p:txBody>
      </p:sp>
    </p:spTree>
    <p:extLst>
      <p:ext uri="{BB962C8B-B14F-4D97-AF65-F5344CB8AC3E}">
        <p14:creationId xmlns:p14="http://schemas.microsoft.com/office/powerpoint/2010/main" val="6773424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351D7834-AC64-DBE3-05D0-185A3C78A9E9}"/>
            </a:ext>
          </a:extLst>
        </p:cNvPr>
        <p:cNvGrpSpPr/>
        <p:nvPr/>
      </p:nvGrpSpPr>
      <p:grpSpPr>
        <a:xfrm>
          <a:off x="0" y="0"/>
          <a:ext cx="0" cy="0"/>
          <a:chOff x="0" y="0"/>
          <a:chExt cx="0" cy="0"/>
        </a:xfrm>
      </p:grpSpPr>
      <p:pic>
        <p:nvPicPr>
          <p:cNvPr id="3" name="Image 2" descr="Une image contenant art, bâtiment, Symétrie, Moulures&#10;&#10;Description générée automatiquement">
            <a:extLst>
              <a:ext uri="{FF2B5EF4-FFF2-40B4-BE49-F238E27FC236}">
                <a16:creationId xmlns:a16="http://schemas.microsoft.com/office/drawing/2014/main" id="{E7D908D2-AB03-1D1B-799A-6E84A15A85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30240" y="189000"/>
            <a:ext cx="5184000" cy="648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6DF0867-6671-492E-1C36-A4078257E9FB}"/>
              </a:ext>
            </a:extLst>
          </p:cNvPr>
          <p:cNvSpPr txBox="1"/>
          <p:nvPr/>
        </p:nvSpPr>
        <p:spPr>
          <a:xfrm>
            <a:off x="2076994" y="3103436"/>
            <a:ext cx="3892732" cy="830997"/>
          </a:xfrm>
          <a:prstGeom prst="rect">
            <a:avLst/>
          </a:prstGeom>
          <a:noFill/>
        </p:spPr>
        <p:txBody>
          <a:bodyPr wrap="square" rtlCol="0">
            <a:spAutoFit/>
          </a:bodyPr>
          <a:lstStyle/>
          <a:p>
            <a:r>
              <a:rPr lang="fr-FR" sz="2400" b="1" dirty="0">
                <a:solidFill>
                  <a:srgbClr val="FFFF00"/>
                </a:solidFill>
              </a:rPr>
              <a:t>Armes de France et de Bretagne st Cécile</a:t>
            </a:r>
          </a:p>
        </p:txBody>
      </p:sp>
    </p:spTree>
    <p:extLst>
      <p:ext uri="{BB962C8B-B14F-4D97-AF65-F5344CB8AC3E}">
        <p14:creationId xmlns:p14="http://schemas.microsoft.com/office/powerpoint/2010/main" val="181514258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4B88BD6-4F8E-D573-8B91-71DD89BA934E}"/>
            </a:ext>
          </a:extLst>
        </p:cNvPr>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6EF8E6AB-3511-D488-DD92-253E13F54A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5434" y="189000"/>
            <a:ext cx="4890566"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D51B78-01E0-E76C-7628-3F68FA8B7A7D}"/>
              </a:ext>
            </a:extLst>
          </p:cNvPr>
          <p:cNvSpPr txBox="1"/>
          <p:nvPr/>
        </p:nvSpPr>
        <p:spPr>
          <a:xfrm>
            <a:off x="6296297" y="3148149"/>
            <a:ext cx="4890566" cy="1200329"/>
          </a:xfrm>
          <a:prstGeom prst="rect">
            <a:avLst/>
          </a:prstGeom>
          <a:noFill/>
        </p:spPr>
        <p:txBody>
          <a:bodyPr wrap="square" rtlCol="0">
            <a:spAutoFit/>
          </a:bodyPr>
          <a:lstStyle/>
          <a:p>
            <a:r>
              <a:rPr lang="fr-FR" sz="2400" b="1" dirty="0">
                <a:solidFill>
                  <a:srgbClr val="FFFF00"/>
                </a:solidFill>
              </a:rPr>
              <a:t>Accès ouest depuis le baldaquin gothique depuis la porte de la cathédrale d'Albi.</a:t>
            </a:r>
          </a:p>
        </p:txBody>
      </p:sp>
    </p:spTree>
    <p:extLst>
      <p:ext uri="{BB962C8B-B14F-4D97-AF65-F5344CB8AC3E}">
        <p14:creationId xmlns:p14="http://schemas.microsoft.com/office/powerpoint/2010/main" val="211372785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4ADDE233-2ED8-A7E8-73EA-DA77CCFC4B89}"/>
            </a:ext>
          </a:extLst>
        </p:cNvPr>
        <p:cNvGrpSpPr/>
        <p:nvPr/>
      </p:nvGrpSpPr>
      <p:grpSpPr>
        <a:xfrm>
          <a:off x="0" y="0"/>
          <a:ext cx="0" cy="0"/>
          <a:chOff x="0" y="0"/>
          <a:chExt cx="0" cy="0"/>
        </a:xfrm>
      </p:grpSpPr>
      <p:pic>
        <p:nvPicPr>
          <p:cNvPr id="3" name="Image 2" descr="Une image contenant bâtiment, ciel, plein air, architecture&#10;&#10;Description générée automatiquement">
            <a:extLst>
              <a:ext uri="{FF2B5EF4-FFF2-40B4-BE49-F238E27FC236}">
                <a16:creationId xmlns:a16="http://schemas.microsoft.com/office/drawing/2014/main" id="{1DBEC6A2-4471-E915-3C59-ED4D86B40D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45312" y="189000"/>
            <a:ext cx="447282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CE70C40-7339-6ED6-A9D2-E31ED848E17F}"/>
              </a:ext>
            </a:extLst>
          </p:cNvPr>
          <p:cNvSpPr txBox="1"/>
          <p:nvPr/>
        </p:nvSpPr>
        <p:spPr>
          <a:xfrm>
            <a:off x="783771" y="3200400"/>
            <a:ext cx="5199018" cy="830997"/>
          </a:xfrm>
          <a:prstGeom prst="rect">
            <a:avLst/>
          </a:prstGeom>
          <a:noFill/>
        </p:spPr>
        <p:txBody>
          <a:bodyPr wrap="square" rtlCol="0">
            <a:spAutoFit/>
          </a:bodyPr>
          <a:lstStyle/>
          <a:p>
            <a:r>
              <a:rPr lang="fr-FR" sz="2400" b="1" dirty="0">
                <a:solidFill>
                  <a:srgbClr val="FFFF00"/>
                </a:solidFill>
              </a:rPr>
              <a:t>Baldaquin gothique de la porte de la cathédrale d'Albi, exposition sud</a:t>
            </a:r>
          </a:p>
        </p:txBody>
      </p:sp>
    </p:spTree>
    <p:extLst>
      <p:ext uri="{BB962C8B-B14F-4D97-AF65-F5344CB8AC3E}">
        <p14:creationId xmlns:p14="http://schemas.microsoft.com/office/powerpoint/2010/main" val="24680934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3C3D968C-FF56-57F4-BC57-31B9B2C28B96}"/>
            </a:ext>
          </a:extLst>
        </p:cNvPr>
        <p:cNvGrpSpPr/>
        <p:nvPr/>
      </p:nvGrpSpPr>
      <p:grpSpPr>
        <a:xfrm>
          <a:off x="0" y="0"/>
          <a:ext cx="0" cy="0"/>
          <a:chOff x="0" y="0"/>
          <a:chExt cx="0" cy="0"/>
        </a:xfrm>
      </p:grpSpPr>
      <p:pic>
        <p:nvPicPr>
          <p:cNvPr id="3" name="Image 2" descr="Une image contenant bâtiment, église, ciel, plein air&#10;&#10;Description générée automatiquement">
            <a:extLst>
              <a:ext uri="{FF2B5EF4-FFF2-40B4-BE49-F238E27FC236}">
                <a16:creationId xmlns:a16="http://schemas.microsoft.com/office/drawing/2014/main" id="{1F57B181-3CAF-63DB-AA4B-300CEF97AC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8878" y="189000"/>
            <a:ext cx="8052818"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84E67E5-749F-8787-27B2-DB9ABD98FED9}"/>
              </a:ext>
            </a:extLst>
          </p:cNvPr>
          <p:cNvSpPr txBox="1"/>
          <p:nvPr/>
        </p:nvSpPr>
        <p:spPr>
          <a:xfrm>
            <a:off x="9026434" y="3429000"/>
            <a:ext cx="3165566" cy="461665"/>
          </a:xfrm>
          <a:prstGeom prst="rect">
            <a:avLst/>
          </a:prstGeom>
          <a:noFill/>
        </p:spPr>
        <p:txBody>
          <a:bodyPr wrap="square" rtlCol="0">
            <a:spAutoFit/>
          </a:bodyPr>
          <a:lstStyle/>
          <a:p>
            <a:r>
              <a:rPr lang="fr-FR" sz="2400" b="1" dirty="0"/>
              <a:t>Voutes du baldaquin.</a:t>
            </a:r>
          </a:p>
        </p:txBody>
      </p:sp>
    </p:spTree>
    <p:extLst>
      <p:ext uri="{BB962C8B-B14F-4D97-AF65-F5344CB8AC3E}">
        <p14:creationId xmlns:p14="http://schemas.microsoft.com/office/powerpoint/2010/main" val="27195207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B30CED2C-8564-E7B6-8F31-D89F0F1E05EB}"/>
            </a:ext>
          </a:extLst>
        </p:cNvPr>
        <p:cNvGrpSpPr/>
        <p:nvPr/>
      </p:nvGrpSpPr>
      <p:grpSpPr>
        <a:xfrm>
          <a:off x="0" y="0"/>
          <a:ext cx="0" cy="0"/>
          <a:chOff x="0" y="0"/>
          <a:chExt cx="0" cy="0"/>
        </a:xfrm>
      </p:grpSpPr>
      <p:pic>
        <p:nvPicPr>
          <p:cNvPr id="5" name="Image 4" descr="Une image contenant plein air, ciel, nuage, bâtiment&#10;&#10;Description générée automatiquement">
            <a:extLst>
              <a:ext uri="{FF2B5EF4-FFF2-40B4-BE49-F238E27FC236}">
                <a16:creationId xmlns:a16="http://schemas.microsoft.com/office/drawing/2014/main" id="{22187345-AD9C-05B4-103F-57F6B1F69E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5910" y="189000"/>
            <a:ext cx="4338075" cy="6480000"/>
          </a:xfrm>
          <a:prstGeom prst="rect">
            <a:avLst/>
          </a:prstGeom>
          <a:ln w="88900" cap="sq" cmpd="thickThin">
            <a:solidFill>
              <a:srgbClr val="000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5A4D14D8-407D-C47E-BA75-C5BA890707EF}"/>
              </a:ext>
            </a:extLst>
          </p:cNvPr>
          <p:cNvSpPr txBox="1"/>
          <p:nvPr/>
        </p:nvSpPr>
        <p:spPr>
          <a:xfrm>
            <a:off x="1410789" y="3265713"/>
            <a:ext cx="3879668" cy="830997"/>
          </a:xfrm>
          <a:prstGeom prst="rect">
            <a:avLst/>
          </a:prstGeom>
          <a:noFill/>
        </p:spPr>
        <p:txBody>
          <a:bodyPr wrap="square" rtlCol="0">
            <a:spAutoFit/>
          </a:bodyPr>
          <a:lstStyle/>
          <a:p>
            <a:r>
              <a:rPr lang="fr-FR" sz="2400" b="1" dirty="0"/>
              <a:t>Baldaquin, ajout du XVIe siècle.</a:t>
            </a:r>
          </a:p>
        </p:txBody>
      </p:sp>
    </p:spTree>
    <p:extLst>
      <p:ext uri="{BB962C8B-B14F-4D97-AF65-F5344CB8AC3E}">
        <p14:creationId xmlns:p14="http://schemas.microsoft.com/office/powerpoint/2010/main" val="35650091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239DA158-A7B4-0138-5437-59AD1E35B9B7}"/>
            </a:ext>
          </a:extLst>
        </p:cNvPr>
        <p:cNvGrpSpPr/>
        <p:nvPr/>
      </p:nvGrpSpPr>
      <p:grpSpPr>
        <a:xfrm>
          <a:off x="0" y="0"/>
          <a:ext cx="0" cy="0"/>
          <a:chOff x="0" y="0"/>
          <a:chExt cx="0" cy="0"/>
        </a:xfrm>
      </p:grpSpPr>
      <p:pic>
        <p:nvPicPr>
          <p:cNvPr id="3" name="Image 2" descr="Une image contenant bâtiment, ciel, plein air, Site historique&#10;&#10;Description générée automatiquement">
            <a:extLst>
              <a:ext uri="{FF2B5EF4-FFF2-40B4-BE49-F238E27FC236}">
                <a16:creationId xmlns:a16="http://schemas.microsoft.com/office/drawing/2014/main" id="{D649C4E6-A5EA-172E-85E6-DE8AE8902E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1502" y="189000"/>
            <a:ext cx="6020906" cy="648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4F72AC7-C04B-261D-53D0-BBF8689E80CB}"/>
              </a:ext>
            </a:extLst>
          </p:cNvPr>
          <p:cNvSpPr txBox="1"/>
          <p:nvPr/>
        </p:nvSpPr>
        <p:spPr>
          <a:xfrm>
            <a:off x="6988629" y="3174274"/>
            <a:ext cx="3827417" cy="1384995"/>
          </a:xfrm>
          <a:prstGeom prst="rect">
            <a:avLst/>
          </a:prstGeom>
          <a:noFill/>
        </p:spPr>
        <p:txBody>
          <a:bodyPr wrap="square" rtlCol="0">
            <a:spAutoFit/>
          </a:bodyPr>
          <a:lstStyle/>
          <a:p>
            <a:r>
              <a:rPr lang="fr-FR" sz="2800" b="1" dirty="0"/>
              <a:t>Machicoulis factices et clochetons du XIXe siècle</a:t>
            </a:r>
            <a:r>
              <a:rPr lang="fr-FR" dirty="0"/>
              <a:t>.</a:t>
            </a:r>
          </a:p>
        </p:txBody>
      </p:sp>
    </p:spTree>
    <p:extLst>
      <p:ext uri="{BB962C8B-B14F-4D97-AF65-F5344CB8AC3E}">
        <p14:creationId xmlns:p14="http://schemas.microsoft.com/office/powerpoint/2010/main" val="381448173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323D550D-2FDC-0DC5-48F4-A7CF4D2C0739}"/>
            </a:ext>
          </a:extLst>
        </p:cNvPr>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9702FA7D-E082-C557-21DA-40C6E63495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7511" y="189000"/>
            <a:ext cx="4858482" cy="648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EFCF4CB-C73A-2EB7-F510-3E5A4D63B7C0}"/>
              </a:ext>
            </a:extLst>
          </p:cNvPr>
          <p:cNvSpPr txBox="1"/>
          <p:nvPr/>
        </p:nvSpPr>
        <p:spPr>
          <a:xfrm>
            <a:off x="7302137" y="3429000"/>
            <a:ext cx="4153989" cy="461665"/>
          </a:xfrm>
          <a:prstGeom prst="rect">
            <a:avLst/>
          </a:prstGeom>
          <a:noFill/>
        </p:spPr>
        <p:txBody>
          <a:bodyPr wrap="square" rtlCol="0">
            <a:spAutoFit/>
          </a:bodyPr>
          <a:lstStyle/>
          <a:p>
            <a:r>
              <a:rPr lang="fr-FR" sz="2400" b="1" dirty="0">
                <a:solidFill>
                  <a:schemeClr val="bg1"/>
                </a:solidFill>
              </a:rPr>
              <a:t>Clocher de la cathédrale</a:t>
            </a:r>
          </a:p>
        </p:txBody>
      </p:sp>
    </p:spTree>
    <p:extLst>
      <p:ext uri="{BB962C8B-B14F-4D97-AF65-F5344CB8AC3E}">
        <p14:creationId xmlns:p14="http://schemas.microsoft.com/office/powerpoint/2010/main" val="18599594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A91A1A07-BF16-FEC4-4057-416A16F60AD9}"/>
            </a:ext>
          </a:extLst>
        </p:cNvPr>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1FBBEAB1-8097-6EAD-5DD3-4F0E08836A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54000" y="300471"/>
            <a:ext cx="9684000" cy="5734730"/>
          </a:xfrm>
          <a:prstGeom prst="rect">
            <a:avLst/>
          </a:prstGeom>
          <a:ln w="38100">
            <a:solidFill>
              <a:srgbClr val="FFFF00"/>
            </a:solidFill>
          </a:ln>
        </p:spPr>
      </p:pic>
      <p:sp>
        <p:nvSpPr>
          <p:cNvPr id="4" name="ZoneTexte 3">
            <a:extLst>
              <a:ext uri="{FF2B5EF4-FFF2-40B4-BE49-F238E27FC236}">
                <a16:creationId xmlns:a16="http://schemas.microsoft.com/office/drawing/2014/main" id="{0DB9D282-0F6C-689F-7515-3F1E2BE853F1}"/>
              </a:ext>
            </a:extLst>
          </p:cNvPr>
          <p:cNvSpPr txBox="1"/>
          <p:nvPr/>
        </p:nvSpPr>
        <p:spPr>
          <a:xfrm>
            <a:off x="1005841" y="6027003"/>
            <a:ext cx="10580914" cy="830997"/>
          </a:xfrm>
          <a:prstGeom prst="rect">
            <a:avLst/>
          </a:prstGeom>
          <a:noFill/>
        </p:spPr>
        <p:txBody>
          <a:bodyPr wrap="square" rtlCol="0">
            <a:spAutoFit/>
          </a:bodyPr>
          <a:lstStyle/>
          <a:p>
            <a:r>
              <a:rPr lang="fr-FR" sz="2400" b="1" dirty="0">
                <a:solidFill>
                  <a:schemeClr val="bg1"/>
                </a:solidFill>
              </a:rPr>
              <a:t>Ressemblance de conception entre les remparts du palais de la </a:t>
            </a:r>
            <a:r>
              <a:rPr lang="fr-FR" sz="2400" b="1" dirty="0" err="1">
                <a:solidFill>
                  <a:schemeClr val="bg1"/>
                </a:solidFill>
              </a:rPr>
              <a:t>Berbie</a:t>
            </a:r>
            <a:r>
              <a:rPr lang="fr-FR" sz="2400" b="1" dirty="0">
                <a:solidFill>
                  <a:schemeClr val="bg1"/>
                </a:solidFill>
              </a:rPr>
              <a:t> et les murs de la cathédrale.</a:t>
            </a:r>
          </a:p>
        </p:txBody>
      </p:sp>
    </p:spTree>
    <p:extLst>
      <p:ext uri="{BB962C8B-B14F-4D97-AF65-F5344CB8AC3E}">
        <p14:creationId xmlns:p14="http://schemas.microsoft.com/office/powerpoint/2010/main" val="28599641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2FBB9C9D-EF23-F609-A70B-F83C7849CE5A}"/>
            </a:ext>
          </a:extLst>
        </p:cNvPr>
        <p:cNvGrpSpPr/>
        <p:nvPr/>
      </p:nvGrpSpPr>
      <p:grpSpPr>
        <a:xfrm>
          <a:off x="0" y="0"/>
          <a:ext cx="0" cy="0"/>
          <a:chOff x="0" y="0"/>
          <a:chExt cx="0" cy="0"/>
        </a:xfrm>
      </p:grpSpPr>
      <p:pic>
        <p:nvPicPr>
          <p:cNvPr id="3" name="Image 2" descr="Une image contenant ciel, statue, plein air, sculpture&#10;&#10;Description générée automatiquement">
            <a:extLst>
              <a:ext uri="{FF2B5EF4-FFF2-40B4-BE49-F238E27FC236}">
                <a16:creationId xmlns:a16="http://schemas.microsoft.com/office/drawing/2014/main" id="{4945E2BF-62FB-D8E0-A4A9-40A5D6BE0E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545" y="171000"/>
            <a:ext cx="9769609" cy="6480000"/>
          </a:xfrm>
          <a:prstGeom prst="rect">
            <a:avLst/>
          </a:prstGeom>
          <a:ln w="38100">
            <a:solidFill>
              <a:srgbClr val="FFFF00"/>
            </a:solidFill>
          </a:ln>
        </p:spPr>
      </p:pic>
      <p:sp>
        <p:nvSpPr>
          <p:cNvPr id="4" name="ZoneTexte 3">
            <a:extLst>
              <a:ext uri="{FF2B5EF4-FFF2-40B4-BE49-F238E27FC236}">
                <a16:creationId xmlns:a16="http://schemas.microsoft.com/office/drawing/2014/main" id="{9AD0C0E1-BC3C-05E3-95CD-74F1722691B1}"/>
              </a:ext>
            </a:extLst>
          </p:cNvPr>
          <p:cNvSpPr txBox="1"/>
          <p:nvPr/>
        </p:nvSpPr>
        <p:spPr>
          <a:xfrm>
            <a:off x="10251204" y="2495732"/>
            <a:ext cx="1789611" cy="2308324"/>
          </a:xfrm>
          <a:prstGeom prst="rect">
            <a:avLst/>
          </a:prstGeom>
          <a:noFill/>
        </p:spPr>
        <p:txBody>
          <a:bodyPr wrap="square" rtlCol="0">
            <a:spAutoFit/>
          </a:bodyPr>
          <a:lstStyle/>
          <a:p>
            <a:r>
              <a:rPr lang="fr-FR" sz="2400" b="1" dirty="0">
                <a:solidFill>
                  <a:srgbClr val="FFFF00"/>
                </a:solidFill>
              </a:rPr>
              <a:t>Une sculpture au-dessus du porche de la cathédrale.</a:t>
            </a:r>
          </a:p>
        </p:txBody>
      </p:sp>
    </p:spTree>
    <p:extLst>
      <p:ext uri="{BB962C8B-B14F-4D97-AF65-F5344CB8AC3E}">
        <p14:creationId xmlns:p14="http://schemas.microsoft.com/office/powerpoint/2010/main" val="275071536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33DD8F9-6226-C450-4276-65247C64FFE8}"/>
            </a:ext>
          </a:extLst>
        </p:cNvPr>
        <p:cNvGrpSpPr/>
        <p:nvPr/>
      </p:nvGrpSpPr>
      <p:grpSpPr>
        <a:xfrm>
          <a:off x="0" y="0"/>
          <a:ext cx="0" cy="0"/>
          <a:chOff x="0" y="0"/>
          <a:chExt cx="0" cy="0"/>
        </a:xfrm>
      </p:grpSpPr>
      <p:pic>
        <p:nvPicPr>
          <p:cNvPr id="3" name="Image 2" descr="Une image contenant art, peinture, église, Lieux sacrés&#10;&#10;Description générée automatiquement">
            <a:extLst>
              <a:ext uri="{FF2B5EF4-FFF2-40B4-BE49-F238E27FC236}">
                <a16:creationId xmlns:a16="http://schemas.microsoft.com/office/drawing/2014/main" id="{BA1A91F3-48B1-ED72-39F2-F233828BA2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4038" y="279000"/>
            <a:ext cx="9409564" cy="6300000"/>
          </a:xfrm>
          <a:prstGeom prst="rect">
            <a:avLst/>
          </a:prstGeom>
          <a:ln w="38100">
            <a:solidFill>
              <a:srgbClr val="FFFF00"/>
            </a:solidFill>
          </a:ln>
        </p:spPr>
      </p:pic>
      <p:sp>
        <p:nvSpPr>
          <p:cNvPr id="4" name="ZoneTexte 3">
            <a:extLst>
              <a:ext uri="{FF2B5EF4-FFF2-40B4-BE49-F238E27FC236}">
                <a16:creationId xmlns:a16="http://schemas.microsoft.com/office/drawing/2014/main" id="{3566F5D2-C83F-6E04-7BA1-64384E52422E}"/>
              </a:ext>
            </a:extLst>
          </p:cNvPr>
          <p:cNvSpPr txBox="1"/>
          <p:nvPr/>
        </p:nvSpPr>
        <p:spPr>
          <a:xfrm>
            <a:off x="104503" y="2991394"/>
            <a:ext cx="2019535" cy="830997"/>
          </a:xfrm>
          <a:prstGeom prst="rect">
            <a:avLst/>
          </a:prstGeom>
          <a:noFill/>
        </p:spPr>
        <p:txBody>
          <a:bodyPr wrap="square" rtlCol="0">
            <a:spAutoFit/>
          </a:bodyPr>
          <a:lstStyle/>
          <a:p>
            <a:r>
              <a:rPr lang="fr-FR" sz="2400" b="1" dirty="0">
                <a:solidFill>
                  <a:srgbClr val="FFFF00"/>
                </a:solidFill>
              </a:rPr>
              <a:t>Détail du pilier gauche.</a:t>
            </a:r>
          </a:p>
        </p:txBody>
      </p:sp>
    </p:spTree>
    <p:extLst>
      <p:ext uri="{BB962C8B-B14F-4D97-AF65-F5344CB8AC3E}">
        <p14:creationId xmlns:p14="http://schemas.microsoft.com/office/powerpoint/2010/main" val="157747924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72F7A44-A155-AE20-3CDE-D7CE2F2E6094}"/>
            </a:ext>
          </a:extLst>
        </p:cNvPr>
        <p:cNvGrpSpPr/>
        <p:nvPr/>
      </p:nvGrpSpPr>
      <p:grpSpPr>
        <a:xfrm>
          <a:off x="0" y="0"/>
          <a:ext cx="0" cy="0"/>
          <a:chOff x="0" y="0"/>
          <a:chExt cx="0" cy="0"/>
        </a:xfrm>
      </p:grpSpPr>
      <p:pic>
        <p:nvPicPr>
          <p:cNvPr id="3" name="Image 2" descr="Une image contenant art, bâtiment, Symétrie, peinture&#10;&#10;Description générée automatiquement">
            <a:extLst>
              <a:ext uri="{FF2B5EF4-FFF2-40B4-BE49-F238E27FC236}">
                <a16:creationId xmlns:a16="http://schemas.microsoft.com/office/drawing/2014/main" id="{9852DB5B-3CBF-7A50-34DD-CA9A49172A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9232" y="279000"/>
            <a:ext cx="9453707" cy="6300000"/>
          </a:xfrm>
          <a:prstGeom prst="rect">
            <a:avLst/>
          </a:prstGeom>
          <a:ln w="38100">
            <a:solidFill>
              <a:srgbClr val="002060"/>
            </a:solidFill>
          </a:ln>
        </p:spPr>
      </p:pic>
      <p:sp>
        <p:nvSpPr>
          <p:cNvPr id="4" name="ZoneTexte 3">
            <a:extLst>
              <a:ext uri="{FF2B5EF4-FFF2-40B4-BE49-F238E27FC236}">
                <a16:creationId xmlns:a16="http://schemas.microsoft.com/office/drawing/2014/main" id="{40F4A07B-73DC-3F79-AF35-AF57546D74C5}"/>
              </a:ext>
            </a:extLst>
          </p:cNvPr>
          <p:cNvSpPr txBox="1"/>
          <p:nvPr/>
        </p:nvSpPr>
        <p:spPr>
          <a:xfrm>
            <a:off x="10238733" y="3383280"/>
            <a:ext cx="1953267" cy="830997"/>
          </a:xfrm>
          <a:prstGeom prst="rect">
            <a:avLst/>
          </a:prstGeom>
          <a:noFill/>
        </p:spPr>
        <p:txBody>
          <a:bodyPr wrap="square" rtlCol="0">
            <a:spAutoFit/>
          </a:bodyPr>
          <a:lstStyle/>
          <a:p>
            <a:r>
              <a:rPr lang="fr-FR" sz="2400" b="1" dirty="0"/>
              <a:t>Plafond du chœur.</a:t>
            </a:r>
          </a:p>
        </p:txBody>
      </p:sp>
    </p:spTree>
    <p:extLst>
      <p:ext uri="{BB962C8B-B14F-4D97-AF65-F5344CB8AC3E}">
        <p14:creationId xmlns:p14="http://schemas.microsoft.com/office/powerpoint/2010/main" val="37496384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3633F-DE17-250D-A988-258C6478105D}"/>
            </a:ext>
          </a:extLst>
        </p:cNvPr>
        <p:cNvGrpSpPr/>
        <p:nvPr/>
      </p:nvGrpSpPr>
      <p:grpSpPr>
        <a:xfrm>
          <a:off x="0" y="0"/>
          <a:ext cx="0" cy="0"/>
          <a:chOff x="0" y="0"/>
          <a:chExt cx="0" cy="0"/>
        </a:xfrm>
      </p:grpSpPr>
      <p:pic>
        <p:nvPicPr>
          <p:cNvPr id="3" name="Image 2" descr="Une image contenant cathédrale, chapelle, Lieux sacrés, bâtiment&#10;&#10;Description générée automatiquement">
            <a:extLst>
              <a:ext uri="{FF2B5EF4-FFF2-40B4-BE49-F238E27FC236}">
                <a16:creationId xmlns:a16="http://schemas.microsoft.com/office/drawing/2014/main" id="{A07B0656-50BE-3A4B-7681-E7849EE8DD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6959" y="369000"/>
            <a:ext cx="9183604" cy="6120000"/>
          </a:xfrm>
          <a:prstGeom prst="rect">
            <a:avLst/>
          </a:prstGeom>
          <a:ln w="38100">
            <a:solidFill>
              <a:srgbClr val="FFFF00"/>
            </a:solidFill>
          </a:ln>
        </p:spPr>
      </p:pic>
      <p:sp>
        <p:nvSpPr>
          <p:cNvPr id="4" name="ZoneTexte 3">
            <a:extLst>
              <a:ext uri="{FF2B5EF4-FFF2-40B4-BE49-F238E27FC236}">
                <a16:creationId xmlns:a16="http://schemas.microsoft.com/office/drawing/2014/main" id="{700EB954-D1CC-3B73-94EA-386E7224B718}"/>
              </a:ext>
            </a:extLst>
          </p:cNvPr>
          <p:cNvSpPr txBox="1"/>
          <p:nvPr/>
        </p:nvSpPr>
        <p:spPr>
          <a:xfrm>
            <a:off x="809897" y="3483319"/>
            <a:ext cx="2086959" cy="461665"/>
          </a:xfrm>
          <a:prstGeom prst="rect">
            <a:avLst/>
          </a:prstGeom>
          <a:noFill/>
        </p:spPr>
        <p:txBody>
          <a:bodyPr wrap="square" rtlCol="0">
            <a:spAutoFit/>
          </a:bodyPr>
          <a:lstStyle/>
          <a:p>
            <a:r>
              <a:rPr lang="fr-FR" sz="2400" b="1" dirty="0">
                <a:solidFill>
                  <a:srgbClr val="FFFF00"/>
                </a:solidFill>
              </a:rPr>
              <a:t>La nef.</a:t>
            </a:r>
          </a:p>
        </p:txBody>
      </p:sp>
    </p:spTree>
    <p:extLst>
      <p:ext uri="{BB962C8B-B14F-4D97-AF65-F5344CB8AC3E}">
        <p14:creationId xmlns:p14="http://schemas.microsoft.com/office/powerpoint/2010/main" val="196662605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4AD121D2-FCDB-FDB0-A579-B17A2ACAEC6D}"/>
            </a:ext>
          </a:extLst>
        </p:cNvPr>
        <p:cNvGrpSpPr/>
        <p:nvPr/>
      </p:nvGrpSpPr>
      <p:grpSpPr>
        <a:xfrm>
          <a:off x="0" y="0"/>
          <a:ext cx="0" cy="0"/>
          <a:chOff x="0" y="0"/>
          <a:chExt cx="0" cy="0"/>
        </a:xfrm>
      </p:grpSpPr>
      <p:pic>
        <p:nvPicPr>
          <p:cNvPr id="5" name="Image 4" descr="Une image contenant bâtiment, arcade, Symétrie, coffre&#10;&#10;Description générée automatiquement">
            <a:extLst>
              <a:ext uri="{FF2B5EF4-FFF2-40B4-BE49-F238E27FC236}">
                <a16:creationId xmlns:a16="http://schemas.microsoft.com/office/drawing/2014/main" id="{77543712-F1E6-7208-F04D-B428DF0C36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5543" y="369000"/>
            <a:ext cx="8160000" cy="6120000"/>
          </a:xfrm>
          <a:prstGeom prst="rect">
            <a:avLst/>
          </a:prstGeom>
          <a:ln w="38100">
            <a:solidFill>
              <a:srgbClr val="FF0000"/>
            </a:solidFill>
          </a:ln>
        </p:spPr>
      </p:pic>
      <p:sp>
        <p:nvSpPr>
          <p:cNvPr id="6" name="ZoneTexte 5">
            <a:extLst>
              <a:ext uri="{FF2B5EF4-FFF2-40B4-BE49-F238E27FC236}">
                <a16:creationId xmlns:a16="http://schemas.microsoft.com/office/drawing/2014/main" id="{96695A58-71A5-2263-5F37-D1FF0DF2BF54}"/>
              </a:ext>
            </a:extLst>
          </p:cNvPr>
          <p:cNvSpPr txBox="1"/>
          <p:nvPr/>
        </p:nvSpPr>
        <p:spPr>
          <a:xfrm>
            <a:off x="9213737" y="3429000"/>
            <a:ext cx="3226457" cy="461665"/>
          </a:xfrm>
          <a:prstGeom prst="rect">
            <a:avLst/>
          </a:prstGeom>
          <a:noFill/>
        </p:spPr>
        <p:txBody>
          <a:bodyPr wrap="square" rtlCol="0">
            <a:spAutoFit/>
          </a:bodyPr>
          <a:lstStyle/>
          <a:p>
            <a:r>
              <a:rPr lang="fr-FR" sz="2400" b="1" dirty="0"/>
              <a:t>Les voûtes.</a:t>
            </a:r>
          </a:p>
        </p:txBody>
      </p:sp>
    </p:spTree>
    <p:extLst>
      <p:ext uri="{BB962C8B-B14F-4D97-AF65-F5344CB8AC3E}">
        <p14:creationId xmlns:p14="http://schemas.microsoft.com/office/powerpoint/2010/main" val="324419507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D9A35A76-4032-DAF3-22D1-BF032FD7A4F5}"/>
            </a:ext>
          </a:extLst>
        </p:cNvPr>
        <p:cNvGrpSpPr/>
        <p:nvPr/>
      </p:nvGrpSpPr>
      <p:grpSpPr>
        <a:xfrm>
          <a:off x="0" y="0"/>
          <a:ext cx="0" cy="0"/>
          <a:chOff x="0" y="0"/>
          <a:chExt cx="0" cy="0"/>
        </a:xfrm>
      </p:grpSpPr>
      <p:pic>
        <p:nvPicPr>
          <p:cNvPr id="3" name="Image 2" descr="Une image contenant bâtiment, art, Symétrie, Motif&#10;&#10;Description générée automatiquement">
            <a:extLst>
              <a:ext uri="{FF2B5EF4-FFF2-40B4-BE49-F238E27FC236}">
                <a16:creationId xmlns:a16="http://schemas.microsoft.com/office/drawing/2014/main" id="{361BDD7F-0EF9-BC28-AC9D-3F4F996573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219" y="189000"/>
            <a:ext cx="4858483" cy="6480000"/>
          </a:xfrm>
          <a:prstGeom prst="rect">
            <a:avLst/>
          </a:prstGeom>
          <a:ln w="38100">
            <a:solidFill>
              <a:srgbClr val="7030A0"/>
            </a:solidFill>
          </a:ln>
        </p:spPr>
      </p:pic>
      <p:sp>
        <p:nvSpPr>
          <p:cNvPr id="4" name="ZoneTexte 3">
            <a:extLst>
              <a:ext uri="{FF2B5EF4-FFF2-40B4-BE49-F238E27FC236}">
                <a16:creationId xmlns:a16="http://schemas.microsoft.com/office/drawing/2014/main" id="{FEB5741D-9E26-2FDD-BD93-94DFA529DB6B}"/>
              </a:ext>
            </a:extLst>
          </p:cNvPr>
          <p:cNvSpPr txBox="1"/>
          <p:nvPr/>
        </p:nvSpPr>
        <p:spPr>
          <a:xfrm>
            <a:off x="5300702" y="5838003"/>
            <a:ext cx="2756263" cy="830997"/>
          </a:xfrm>
          <a:prstGeom prst="rect">
            <a:avLst/>
          </a:prstGeom>
          <a:noFill/>
        </p:spPr>
        <p:txBody>
          <a:bodyPr wrap="square" rtlCol="0">
            <a:spAutoFit/>
          </a:bodyPr>
          <a:lstStyle/>
          <a:p>
            <a:r>
              <a:rPr lang="fr-FR" sz="2400" b="1" dirty="0"/>
              <a:t>Les murs en trompe-l’œil.</a:t>
            </a:r>
          </a:p>
        </p:txBody>
      </p:sp>
      <p:pic>
        <p:nvPicPr>
          <p:cNvPr id="6" name="Image 5" descr="Une image contenant statue, sculpture, art, Sculpture&#10;&#10;Description générée automatiquement">
            <a:extLst>
              <a:ext uri="{FF2B5EF4-FFF2-40B4-BE49-F238E27FC236}">
                <a16:creationId xmlns:a16="http://schemas.microsoft.com/office/drawing/2014/main" id="{A95C073D-C623-AEBC-FF25-2240B75C44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9781" y="189000"/>
            <a:ext cx="4320000" cy="6480000"/>
          </a:xfrm>
          <a:prstGeom prst="rect">
            <a:avLst/>
          </a:prstGeom>
          <a:ln w="38100">
            <a:solidFill>
              <a:srgbClr val="7030A0"/>
            </a:solidFill>
          </a:ln>
        </p:spPr>
      </p:pic>
      <p:sp>
        <p:nvSpPr>
          <p:cNvPr id="7" name="ZoneTexte 6">
            <a:extLst>
              <a:ext uri="{FF2B5EF4-FFF2-40B4-BE49-F238E27FC236}">
                <a16:creationId xmlns:a16="http://schemas.microsoft.com/office/drawing/2014/main" id="{999A1F50-D2F0-1D85-7C9D-F60254BCD8C2}"/>
              </a:ext>
            </a:extLst>
          </p:cNvPr>
          <p:cNvSpPr txBox="1"/>
          <p:nvPr/>
        </p:nvSpPr>
        <p:spPr>
          <a:xfrm>
            <a:off x="5603966" y="457200"/>
            <a:ext cx="1724297" cy="830997"/>
          </a:xfrm>
          <a:prstGeom prst="rect">
            <a:avLst/>
          </a:prstGeom>
          <a:noFill/>
        </p:spPr>
        <p:txBody>
          <a:bodyPr wrap="square" rtlCol="0">
            <a:spAutoFit/>
          </a:bodyPr>
          <a:lstStyle/>
          <a:p>
            <a:r>
              <a:rPr lang="fr-FR" sz="2400" b="1" dirty="0"/>
              <a:t>Statue de St Jude</a:t>
            </a:r>
          </a:p>
        </p:txBody>
      </p:sp>
      <p:sp>
        <p:nvSpPr>
          <p:cNvPr id="8" name="ZoneTexte 7">
            <a:extLst>
              <a:ext uri="{FF2B5EF4-FFF2-40B4-BE49-F238E27FC236}">
                <a16:creationId xmlns:a16="http://schemas.microsoft.com/office/drawing/2014/main" id="{2598C05D-12FC-8F37-3698-B3FBDA4BEDE5}"/>
              </a:ext>
            </a:extLst>
          </p:cNvPr>
          <p:cNvSpPr txBox="1"/>
          <p:nvPr/>
        </p:nvSpPr>
        <p:spPr>
          <a:xfrm>
            <a:off x="5905140" y="5486286"/>
            <a:ext cx="1031966" cy="584775"/>
          </a:xfrm>
          <a:prstGeom prst="rect">
            <a:avLst/>
          </a:prstGeom>
          <a:noFill/>
        </p:spPr>
        <p:txBody>
          <a:bodyPr wrap="square" rtlCol="0">
            <a:spAutoFit/>
          </a:bodyPr>
          <a:lstStyle/>
          <a:p>
            <a:r>
              <a:rPr lang="fr-FR" sz="3200" b="1" dirty="0"/>
              <a:t>1</a:t>
            </a:r>
          </a:p>
        </p:txBody>
      </p:sp>
      <p:sp>
        <p:nvSpPr>
          <p:cNvPr id="9" name="ZoneTexte 8">
            <a:extLst>
              <a:ext uri="{FF2B5EF4-FFF2-40B4-BE49-F238E27FC236}">
                <a16:creationId xmlns:a16="http://schemas.microsoft.com/office/drawing/2014/main" id="{EDD3949F-98A2-168C-66B2-4409BF7345A8}"/>
              </a:ext>
            </a:extLst>
          </p:cNvPr>
          <p:cNvSpPr txBox="1"/>
          <p:nvPr/>
        </p:nvSpPr>
        <p:spPr>
          <a:xfrm>
            <a:off x="6246864" y="155931"/>
            <a:ext cx="1384663" cy="584775"/>
          </a:xfrm>
          <a:prstGeom prst="rect">
            <a:avLst/>
          </a:prstGeom>
          <a:noFill/>
        </p:spPr>
        <p:txBody>
          <a:bodyPr wrap="square" rtlCol="0">
            <a:spAutoFit/>
          </a:bodyPr>
          <a:lstStyle/>
          <a:p>
            <a:r>
              <a:rPr lang="fr-FR" sz="3200" b="1" dirty="0"/>
              <a:t>2</a:t>
            </a:r>
          </a:p>
        </p:txBody>
      </p:sp>
    </p:spTree>
    <p:extLst>
      <p:ext uri="{BB962C8B-B14F-4D97-AF65-F5344CB8AC3E}">
        <p14:creationId xmlns:p14="http://schemas.microsoft.com/office/powerpoint/2010/main" val="28943885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4418280D-6A98-B98A-D37D-E42E75668C5D}"/>
            </a:ext>
          </a:extLst>
        </p:cNvPr>
        <p:cNvGrpSpPr/>
        <p:nvPr/>
      </p:nvGrpSpPr>
      <p:grpSpPr>
        <a:xfrm>
          <a:off x="0" y="0"/>
          <a:ext cx="0" cy="0"/>
          <a:chOff x="0" y="0"/>
          <a:chExt cx="0" cy="0"/>
        </a:xfrm>
      </p:grpSpPr>
      <p:pic>
        <p:nvPicPr>
          <p:cNvPr id="3" name="Image 2" descr="Une image contenant fenêtre, église, Symétrie, bâtiment&#10;&#10;Description générée automatiquement">
            <a:extLst>
              <a:ext uri="{FF2B5EF4-FFF2-40B4-BE49-F238E27FC236}">
                <a16:creationId xmlns:a16="http://schemas.microsoft.com/office/drawing/2014/main" id="{3E795BB5-E687-B301-73D9-705C109E7D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0468" y="189000"/>
            <a:ext cx="8640000" cy="6480000"/>
          </a:xfrm>
          <a:prstGeom prst="rect">
            <a:avLst/>
          </a:prstGeom>
          <a:ln w="38100">
            <a:solidFill>
              <a:schemeClr val="bg1"/>
            </a:solidFill>
          </a:ln>
        </p:spPr>
      </p:pic>
      <p:sp>
        <p:nvSpPr>
          <p:cNvPr id="4" name="ZoneTexte 3">
            <a:extLst>
              <a:ext uri="{FF2B5EF4-FFF2-40B4-BE49-F238E27FC236}">
                <a16:creationId xmlns:a16="http://schemas.microsoft.com/office/drawing/2014/main" id="{D64E7D45-6E43-20BF-7D03-4CB28AC0B250}"/>
              </a:ext>
            </a:extLst>
          </p:cNvPr>
          <p:cNvSpPr txBox="1"/>
          <p:nvPr/>
        </p:nvSpPr>
        <p:spPr>
          <a:xfrm>
            <a:off x="587829" y="3429000"/>
            <a:ext cx="2660468" cy="830997"/>
          </a:xfrm>
          <a:prstGeom prst="rect">
            <a:avLst/>
          </a:prstGeom>
          <a:noFill/>
        </p:spPr>
        <p:txBody>
          <a:bodyPr wrap="square" rtlCol="0">
            <a:spAutoFit/>
          </a:bodyPr>
          <a:lstStyle/>
          <a:p>
            <a:r>
              <a:rPr lang="fr-FR" sz="2400" b="1" dirty="0"/>
              <a:t>Les murs en trompe-l’œil</a:t>
            </a:r>
            <a:r>
              <a:rPr lang="fr-FR" dirty="0"/>
              <a:t>.</a:t>
            </a:r>
          </a:p>
        </p:txBody>
      </p:sp>
    </p:spTree>
    <p:extLst>
      <p:ext uri="{BB962C8B-B14F-4D97-AF65-F5344CB8AC3E}">
        <p14:creationId xmlns:p14="http://schemas.microsoft.com/office/powerpoint/2010/main" val="326026697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70CACECB-B159-AD69-89A1-A99558113CA9}"/>
            </a:ext>
          </a:extLst>
        </p:cNvPr>
        <p:cNvGrpSpPr/>
        <p:nvPr/>
      </p:nvGrpSpPr>
      <p:grpSpPr>
        <a:xfrm>
          <a:off x="0" y="0"/>
          <a:ext cx="0" cy="0"/>
          <a:chOff x="0" y="0"/>
          <a:chExt cx="0" cy="0"/>
        </a:xfrm>
      </p:grpSpPr>
      <p:pic>
        <p:nvPicPr>
          <p:cNvPr id="3" name="Image 2" descr="Une image contenant statue, sculpture, art, Sculpture&#10;&#10;Description générée automatiquement">
            <a:extLst>
              <a:ext uri="{FF2B5EF4-FFF2-40B4-BE49-F238E27FC236}">
                <a16:creationId xmlns:a16="http://schemas.microsoft.com/office/drawing/2014/main" id="{33AB17AE-8370-F7ED-D29C-EA1F60965F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0" y="0"/>
            <a:ext cx="4572000" cy="6858000"/>
          </a:xfrm>
          <a:prstGeom prst="rect">
            <a:avLst/>
          </a:prstGeom>
        </p:spPr>
      </p:pic>
    </p:spTree>
    <p:extLst>
      <p:ext uri="{BB962C8B-B14F-4D97-AF65-F5344CB8AC3E}">
        <p14:creationId xmlns:p14="http://schemas.microsoft.com/office/powerpoint/2010/main" val="45800743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0BD5917A-C177-8454-599F-8F7890DC7C52}"/>
            </a:ext>
          </a:extLst>
        </p:cNvPr>
        <p:cNvGrpSpPr/>
        <p:nvPr/>
      </p:nvGrpSpPr>
      <p:grpSpPr>
        <a:xfrm>
          <a:off x="0" y="0"/>
          <a:ext cx="0" cy="0"/>
          <a:chOff x="0" y="0"/>
          <a:chExt cx="0" cy="0"/>
        </a:xfrm>
      </p:grpSpPr>
      <p:pic>
        <p:nvPicPr>
          <p:cNvPr id="3" name="Image 2" descr="Une image contenant intérieur, meubles, allée centrale, cathédrale&#10;&#10;Description générée automatiquement">
            <a:extLst>
              <a:ext uri="{FF2B5EF4-FFF2-40B4-BE49-F238E27FC236}">
                <a16:creationId xmlns:a16="http://schemas.microsoft.com/office/drawing/2014/main" id="{3416967A-93AB-3F03-3225-D55C7246F9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6687" y="279000"/>
            <a:ext cx="8940140" cy="6300000"/>
          </a:xfrm>
          <a:prstGeom prst="rect">
            <a:avLst/>
          </a:prstGeom>
          <a:ln w="41275">
            <a:solidFill>
              <a:srgbClr val="FFFF00"/>
            </a:solidFill>
          </a:ln>
        </p:spPr>
      </p:pic>
      <p:sp>
        <p:nvSpPr>
          <p:cNvPr id="4" name="ZoneTexte 3">
            <a:extLst>
              <a:ext uri="{FF2B5EF4-FFF2-40B4-BE49-F238E27FC236}">
                <a16:creationId xmlns:a16="http://schemas.microsoft.com/office/drawing/2014/main" id="{CE92B134-DB57-0708-1A93-E741E1E40640}"/>
              </a:ext>
            </a:extLst>
          </p:cNvPr>
          <p:cNvSpPr txBox="1"/>
          <p:nvPr/>
        </p:nvSpPr>
        <p:spPr>
          <a:xfrm>
            <a:off x="9801497" y="2860766"/>
            <a:ext cx="2442755" cy="2308324"/>
          </a:xfrm>
          <a:prstGeom prst="rect">
            <a:avLst/>
          </a:prstGeom>
          <a:noFill/>
        </p:spPr>
        <p:txBody>
          <a:bodyPr wrap="square" rtlCol="0">
            <a:spAutoFit/>
          </a:bodyPr>
          <a:lstStyle/>
          <a:p>
            <a:r>
              <a:rPr lang="fr-FR" sz="2400" b="1" dirty="0">
                <a:solidFill>
                  <a:srgbClr val="FFFF00"/>
                </a:solidFill>
              </a:rPr>
              <a:t>Le grand chœur de style gothique flamboyant (1545 - 1585) et la façade interne du jubé.</a:t>
            </a:r>
          </a:p>
        </p:txBody>
      </p:sp>
    </p:spTree>
    <p:extLst>
      <p:ext uri="{BB962C8B-B14F-4D97-AF65-F5344CB8AC3E}">
        <p14:creationId xmlns:p14="http://schemas.microsoft.com/office/powerpoint/2010/main" val="243635103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D5670F6C-45A1-7EAF-3845-CF22F4DA97D5}"/>
            </a:ext>
          </a:extLst>
        </p:cNvPr>
        <p:cNvGrpSpPr/>
        <p:nvPr/>
      </p:nvGrpSpPr>
      <p:grpSpPr>
        <a:xfrm>
          <a:off x="0" y="0"/>
          <a:ext cx="0" cy="0"/>
          <a:chOff x="0" y="0"/>
          <a:chExt cx="0" cy="0"/>
        </a:xfrm>
      </p:grpSpPr>
      <p:pic>
        <p:nvPicPr>
          <p:cNvPr id="3" name="Image 2" descr="Une image contenant chapelle, cathédrale, Lieux sacrés, Paroisse&#10;&#10;Description générée automatiquement">
            <a:extLst>
              <a:ext uri="{FF2B5EF4-FFF2-40B4-BE49-F238E27FC236}">
                <a16:creationId xmlns:a16="http://schemas.microsoft.com/office/drawing/2014/main" id="{35CA9D1B-81CE-9ED9-A170-CF330BCED2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9865" y="279000"/>
            <a:ext cx="9543212" cy="6300000"/>
          </a:xfrm>
          <a:prstGeom prst="rect">
            <a:avLst/>
          </a:prstGeom>
          <a:ln w="41275">
            <a:solidFill>
              <a:srgbClr val="FFFF00"/>
            </a:solidFill>
          </a:ln>
        </p:spPr>
      </p:pic>
      <p:sp>
        <p:nvSpPr>
          <p:cNvPr id="4" name="ZoneTexte 3">
            <a:extLst>
              <a:ext uri="{FF2B5EF4-FFF2-40B4-BE49-F238E27FC236}">
                <a16:creationId xmlns:a16="http://schemas.microsoft.com/office/drawing/2014/main" id="{F5351EC6-9FC9-5B6B-C842-6CD319598F5F}"/>
              </a:ext>
            </a:extLst>
          </p:cNvPr>
          <p:cNvSpPr txBox="1"/>
          <p:nvPr/>
        </p:nvSpPr>
        <p:spPr>
          <a:xfrm>
            <a:off x="157191" y="612844"/>
            <a:ext cx="1802674" cy="5632311"/>
          </a:xfrm>
          <a:prstGeom prst="rect">
            <a:avLst/>
          </a:prstGeom>
          <a:noFill/>
        </p:spPr>
        <p:txBody>
          <a:bodyPr wrap="square" rtlCol="0">
            <a:spAutoFit/>
          </a:bodyPr>
          <a:lstStyle/>
          <a:p>
            <a:r>
              <a:rPr lang="fr-FR" sz="2400" b="1" dirty="0">
                <a:solidFill>
                  <a:srgbClr val="FFFF00"/>
                </a:solidFill>
              </a:rPr>
              <a:t>La façade externe du jubé présente cinq travées, encadrées par des piliers creusés de niche à dais et qui se terminent à leur sommet en consoles[17]</a:t>
            </a:r>
          </a:p>
        </p:txBody>
      </p:sp>
    </p:spTree>
    <p:extLst>
      <p:ext uri="{BB962C8B-B14F-4D97-AF65-F5344CB8AC3E}">
        <p14:creationId xmlns:p14="http://schemas.microsoft.com/office/powerpoint/2010/main" val="235148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9B4B986E-60E8-FEA8-1D9B-E0D553296DD0}"/>
            </a:ext>
          </a:extLst>
        </p:cNvPr>
        <p:cNvGrpSpPr/>
        <p:nvPr/>
      </p:nvGrpSpPr>
      <p:grpSpPr>
        <a:xfrm>
          <a:off x="0" y="0"/>
          <a:ext cx="0" cy="0"/>
          <a:chOff x="0" y="0"/>
          <a:chExt cx="0" cy="0"/>
        </a:xfrm>
      </p:grpSpPr>
      <p:pic>
        <p:nvPicPr>
          <p:cNvPr id="3" name="Image 2" descr="Une image contenant art, Lieux sacrés, chapelle, cathédrale&#10;&#10;Description générée automatiquement">
            <a:extLst>
              <a:ext uri="{FF2B5EF4-FFF2-40B4-BE49-F238E27FC236}">
                <a16:creationId xmlns:a16="http://schemas.microsoft.com/office/drawing/2014/main" id="{344C0406-0D92-82B0-64C7-DAFA8970DE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2581" y="189000"/>
            <a:ext cx="6505408" cy="6480000"/>
          </a:xfrm>
          <a:prstGeom prst="rect">
            <a:avLst/>
          </a:prstGeom>
          <a:ln w="41275">
            <a:solidFill>
              <a:srgbClr val="002060"/>
            </a:solidFill>
          </a:ln>
        </p:spPr>
      </p:pic>
      <p:sp>
        <p:nvSpPr>
          <p:cNvPr id="4" name="ZoneTexte 3">
            <a:extLst>
              <a:ext uri="{FF2B5EF4-FFF2-40B4-BE49-F238E27FC236}">
                <a16:creationId xmlns:a16="http://schemas.microsoft.com/office/drawing/2014/main" id="{74446F0E-7431-FFED-DDFC-CC962D1BE36C}"/>
              </a:ext>
            </a:extLst>
          </p:cNvPr>
          <p:cNvSpPr txBox="1"/>
          <p:nvPr/>
        </p:nvSpPr>
        <p:spPr>
          <a:xfrm>
            <a:off x="8149325" y="3322431"/>
            <a:ext cx="3879669" cy="461665"/>
          </a:xfrm>
          <a:prstGeom prst="rect">
            <a:avLst/>
          </a:prstGeom>
          <a:noFill/>
        </p:spPr>
        <p:txBody>
          <a:bodyPr wrap="square" rtlCol="0">
            <a:spAutoFit/>
          </a:bodyPr>
          <a:lstStyle/>
          <a:p>
            <a:r>
              <a:rPr lang="fr-FR" sz="2400" b="1" dirty="0">
                <a:solidFill>
                  <a:srgbClr val="FFFF00"/>
                </a:solidFill>
              </a:rPr>
              <a:t>Le chœur.</a:t>
            </a:r>
          </a:p>
        </p:txBody>
      </p:sp>
    </p:spTree>
    <p:extLst>
      <p:ext uri="{BB962C8B-B14F-4D97-AF65-F5344CB8AC3E}">
        <p14:creationId xmlns:p14="http://schemas.microsoft.com/office/powerpoint/2010/main" val="272205058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25A32BB2-BFCC-AD16-D85F-FE7310096A37}"/>
            </a:ext>
          </a:extLst>
        </p:cNvPr>
        <p:cNvGrpSpPr/>
        <p:nvPr/>
      </p:nvGrpSpPr>
      <p:grpSpPr>
        <a:xfrm>
          <a:off x="0" y="0"/>
          <a:ext cx="0" cy="0"/>
          <a:chOff x="0" y="0"/>
          <a:chExt cx="0" cy="0"/>
        </a:xfrm>
      </p:grpSpPr>
      <p:pic>
        <p:nvPicPr>
          <p:cNvPr id="3" name="Image 2" descr="Une image contenant autel, lieu de culte, Lieux sacrés, chapelle&#10;&#10;Description générée automatiquement">
            <a:extLst>
              <a:ext uri="{FF2B5EF4-FFF2-40B4-BE49-F238E27FC236}">
                <a16:creationId xmlns:a16="http://schemas.microsoft.com/office/drawing/2014/main" id="{B0BE123B-E083-5666-CA45-E03EF1F791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4889" y="279000"/>
            <a:ext cx="9453706" cy="6300000"/>
          </a:xfrm>
          <a:prstGeom prst="rect">
            <a:avLst/>
          </a:prstGeom>
          <a:ln w="38100">
            <a:solidFill>
              <a:srgbClr val="C00000"/>
            </a:solidFill>
          </a:ln>
        </p:spPr>
      </p:pic>
      <p:sp>
        <p:nvSpPr>
          <p:cNvPr id="4" name="ZoneTexte 3">
            <a:extLst>
              <a:ext uri="{FF2B5EF4-FFF2-40B4-BE49-F238E27FC236}">
                <a16:creationId xmlns:a16="http://schemas.microsoft.com/office/drawing/2014/main" id="{D8D72A83-260B-2E54-29B4-7740665F5BBC}"/>
              </a:ext>
            </a:extLst>
          </p:cNvPr>
          <p:cNvSpPr txBox="1"/>
          <p:nvPr/>
        </p:nvSpPr>
        <p:spPr>
          <a:xfrm>
            <a:off x="195943" y="3429000"/>
            <a:ext cx="1864889" cy="830997"/>
          </a:xfrm>
          <a:prstGeom prst="rect">
            <a:avLst/>
          </a:prstGeom>
          <a:noFill/>
        </p:spPr>
        <p:txBody>
          <a:bodyPr wrap="square" rtlCol="0">
            <a:spAutoFit/>
          </a:bodyPr>
          <a:lstStyle/>
          <a:p>
            <a:r>
              <a:rPr lang="fr-FR" sz="2400" b="1" dirty="0"/>
              <a:t>Le maître-autel.</a:t>
            </a:r>
          </a:p>
        </p:txBody>
      </p:sp>
    </p:spTree>
    <p:extLst>
      <p:ext uri="{BB962C8B-B14F-4D97-AF65-F5344CB8AC3E}">
        <p14:creationId xmlns:p14="http://schemas.microsoft.com/office/powerpoint/2010/main" val="401727349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6B204158-357F-EC87-C96D-12178F91F8C4}"/>
            </a:ext>
          </a:extLst>
        </p:cNvPr>
        <p:cNvGrpSpPr/>
        <p:nvPr/>
      </p:nvGrpSpPr>
      <p:grpSpPr>
        <a:xfrm>
          <a:off x="0" y="0"/>
          <a:ext cx="0" cy="0"/>
          <a:chOff x="0" y="0"/>
          <a:chExt cx="0" cy="0"/>
        </a:xfrm>
      </p:grpSpPr>
      <p:pic>
        <p:nvPicPr>
          <p:cNvPr id="3" name="Image 2" descr="Une image contenant intérieur, église, Lieux sacrés, Orgue&#10;&#10;Description générée automatiquement">
            <a:extLst>
              <a:ext uri="{FF2B5EF4-FFF2-40B4-BE49-F238E27FC236}">
                <a16:creationId xmlns:a16="http://schemas.microsoft.com/office/drawing/2014/main" id="{E13CAF75-D604-60F0-7946-20F231F7BE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6858" y="502455"/>
            <a:ext cx="7560000" cy="5853089"/>
          </a:xfrm>
          <a:prstGeom prst="rect">
            <a:avLst/>
          </a:prstGeom>
          <a:ln w="44450">
            <a:solidFill>
              <a:schemeClr val="bg1"/>
            </a:solidFill>
          </a:ln>
        </p:spPr>
      </p:pic>
      <p:sp>
        <p:nvSpPr>
          <p:cNvPr id="4" name="ZoneTexte 3">
            <a:extLst>
              <a:ext uri="{FF2B5EF4-FFF2-40B4-BE49-F238E27FC236}">
                <a16:creationId xmlns:a16="http://schemas.microsoft.com/office/drawing/2014/main" id="{80C3AF1C-2711-8576-DBC4-290627A3F0E1}"/>
              </a:ext>
            </a:extLst>
          </p:cNvPr>
          <p:cNvSpPr txBox="1"/>
          <p:nvPr/>
        </p:nvSpPr>
        <p:spPr>
          <a:xfrm>
            <a:off x="0" y="37553"/>
            <a:ext cx="9771018" cy="523220"/>
          </a:xfrm>
          <a:prstGeom prst="rect">
            <a:avLst/>
          </a:prstGeom>
          <a:noFill/>
        </p:spPr>
        <p:txBody>
          <a:bodyPr wrap="square" rtlCol="0">
            <a:spAutoFit/>
          </a:bodyPr>
          <a:lstStyle/>
          <a:p>
            <a:r>
              <a:rPr lang="fr-FR" sz="2800" b="1" dirty="0">
                <a:solidFill>
                  <a:schemeClr val="bg1"/>
                </a:solidFill>
              </a:rPr>
              <a:t>Lorient Vous A Présenté  La Cathédrale Sainte –Cécile (D’Albi)</a:t>
            </a:r>
          </a:p>
        </p:txBody>
      </p:sp>
      <p:sp>
        <p:nvSpPr>
          <p:cNvPr id="5" name="ZoneTexte 4">
            <a:extLst>
              <a:ext uri="{FF2B5EF4-FFF2-40B4-BE49-F238E27FC236}">
                <a16:creationId xmlns:a16="http://schemas.microsoft.com/office/drawing/2014/main" id="{BBA7F01E-BF85-327B-469E-F55EE5447DE0}"/>
              </a:ext>
            </a:extLst>
          </p:cNvPr>
          <p:cNvSpPr txBox="1"/>
          <p:nvPr/>
        </p:nvSpPr>
        <p:spPr>
          <a:xfrm>
            <a:off x="8251084" y="2246811"/>
            <a:ext cx="4093029" cy="954107"/>
          </a:xfrm>
          <a:prstGeom prst="rect">
            <a:avLst/>
          </a:prstGeom>
          <a:noFill/>
        </p:spPr>
        <p:txBody>
          <a:bodyPr wrap="square" rtlCol="0">
            <a:spAutoFit/>
          </a:bodyPr>
          <a:lstStyle/>
          <a:p>
            <a:r>
              <a:rPr lang="fr-FR" sz="2800" b="1" dirty="0">
                <a:solidFill>
                  <a:schemeClr val="bg1"/>
                </a:solidFill>
              </a:rPr>
              <a:t>Les Images Et Le Son Du Net</a:t>
            </a:r>
          </a:p>
        </p:txBody>
      </p:sp>
      <p:sp>
        <p:nvSpPr>
          <p:cNvPr id="6" name="ZoneTexte 5">
            <a:extLst>
              <a:ext uri="{FF2B5EF4-FFF2-40B4-BE49-F238E27FC236}">
                <a16:creationId xmlns:a16="http://schemas.microsoft.com/office/drawing/2014/main" id="{65C0A4DF-B9DD-4C0C-3835-6D29C0178559}"/>
              </a:ext>
            </a:extLst>
          </p:cNvPr>
          <p:cNvSpPr txBox="1"/>
          <p:nvPr/>
        </p:nvSpPr>
        <p:spPr>
          <a:xfrm>
            <a:off x="9518182" y="3722561"/>
            <a:ext cx="3554058"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135331965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348</Words>
  <Application>Microsoft Office PowerPoint</Application>
  <PresentationFormat>Grand écran</PresentationFormat>
  <Paragraphs>39</Paragraphs>
  <Slides>31</Slides>
  <Notes>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2024-02-18T09:44:02Z</dcterms:created>
  <dcterms:modified xsi:type="dcterms:W3CDTF">2024-02-19T06:20:17Z</dcterms:modified>
</cp:coreProperties>
</file>