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84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Y3Vyzt276el4TDmAG6eMg==" hashData="iIgRyxq0AUsqTWWcSDbB7DAnNxAeAnEePd9E2PwjHSWJ4twVESHtH5KZsaHmvta/+vzbBw1Glo8wHMZytGuFA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ulture.gouv.fr/Aides-demarches/Protections-labels-et-appellations/Label-Jardin-remarquable" TargetMode="External"/><Relationship Id="rId2" Type="http://schemas.openxmlformats.org/officeDocument/2006/relationships/hyperlink" Target="http://www.entreprises.gouv.fr/qualite-tourism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7"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050" y="3332925"/>
            <a:ext cx="1298448" cy="144475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451" y="2371073"/>
            <a:ext cx="2924175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51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 loop="1">
            <p:snd r:embed="rId2" name="Short Meditation Music - 3 Minute Relaxation, Calming.wav"/>
          </p:stSnd>
        </p:sndAc>
      </p:transition>
    </mc:Choice>
    <mc:Fallback xmlns="">
      <p:transition spd="slow" advClick="0" advTm="5000">
        <p:sndAc>
          <p:stSnd loop="1">
            <p:snd r:embed="rId6" name="Short Meditation Music - 3 Minute Relaxation, Calmin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68" y="0"/>
            <a:ext cx="11966532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/>
          <p:cNvSpPr/>
          <p:nvPr/>
        </p:nvSpPr>
        <p:spPr>
          <a:xfrm>
            <a:off x="3285995" y="34939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>
                <a:solidFill>
                  <a:srgbClr val="FF0000"/>
                </a:solidFill>
                <a:latin typeface="blanchcaps"/>
              </a:rPr>
              <a:t>Découvrez le Jardin des Fontaines Pétrifiantes,</a:t>
            </a:r>
            <a:br>
              <a:rPr lang="fr-FR" b="1" dirty="0">
                <a:solidFill>
                  <a:srgbClr val="FF0000"/>
                </a:solidFill>
                <a:latin typeface="blanchcaps"/>
              </a:rPr>
            </a:br>
            <a:r>
              <a:rPr lang="fr-FR" b="1" dirty="0">
                <a:solidFill>
                  <a:srgbClr val="FF0000"/>
                </a:solidFill>
                <a:latin typeface="blanchcaps"/>
              </a:rPr>
              <a:t>un joyau végétal de fleurs et d'eaux dans le département de l'Isère</a:t>
            </a:r>
            <a:endParaRPr lang="fr-FR" b="1" i="0" dirty="0">
              <a:solidFill>
                <a:srgbClr val="FF0000"/>
              </a:solidFill>
              <a:effectLst/>
              <a:latin typeface="blanchcap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86203" y="18176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488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30" y="709085"/>
            <a:ext cx="10898938" cy="5724000"/>
          </a:xfrm>
          <a:prstGeom prst="rect">
            <a:avLst/>
          </a:prstGeom>
          <a:effectLst>
            <a:softEdge rad="901700"/>
          </a:effectLst>
        </p:spPr>
      </p:pic>
      <p:sp>
        <p:nvSpPr>
          <p:cNvPr id="2" name="Rectangle 1"/>
          <p:cNvSpPr/>
          <p:nvPr/>
        </p:nvSpPr>
        <p:spPr>
          <a:xfrm>
            <a:off x="1724296" y="186571"/>
            <a:ext cx="102020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b="1" dirty="0">
                <a:solidFill>
                  <a:srgbClr val="FF0000"/>
                </a:solidFill>
                <a:latin typeface="roboto regular"/>
              </a:rPr>
              <a:t>Le Jardin des Fontaines Pétrifiantes fête ses 25 ans cette année !</a:t>
            </a:r>
          </a:p>
          <a:p>
            <a:pPr algn="just"/>
            <a:r>
              <a:rPr lang="fr-FR" b="1" dirty="0">
                <a:solidFill>
                  <a:srgbClr val="FF0000"/>
                </a:solidFill>
                <a:latin typeface="roboto regular"/>
              </a:rPr>
              <a:t>L'équipe des jardiniers vous propose de nouvelles mises en scène, sublimées par des anciennes qui font leur retour pour le plaisir de nos visiteurs.</a:t>
            </a:r>
          </a:p>
          <a:p>
            <a:pPr algn="just"/>
            <a:r>
              <a:rPr lang="fr-FR" b="1" dirty="0">
                <a:solidFill>
                  <a:srgbClr val="FF0000"/>
                </a:solidFill>
                <a:latin typeface="roboto regular"/>
              </a:rPr>
              <a:t>Venez découvrir ou redécouvrir les différentes ambiances à cette occasion très spéciale, un événement marquant dans la vie de notre jardin à ne pas manquer.</a:t>
            </a:r>
            <a:endParaRPr lang="fr-FR" b="1" i="0" dirty="0">
              <a:solidFill>
                <a:srgbClr val="FF0000"/>
              </a:solidFill>
              <a:effectLst/>
              <a:latin typeface="robo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62012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1189" y="3350623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FR" dirty="0">
                <a:solidFill>
                  <a:srgbClr val="555555"/>
                </a:solidFill>
                <a:latin typeface="roboto regular"/>
              </a:rPr>
              <a:t>En 2014, le Jardin des Fontaines Pétrifiantes s'est inscrit dans une démarche de satisfaction client et de progrès continu en obtenant la marque</a:t>
            </a:r>
            <a:r>
              <a:rPr lang="fr-FR" b="1" dirty="0">
                <a:solidFill>
                  <a:srgbClr val="555555"/>
                </a:solidFill>
                <a:latin typeface="roboto bold"/>
              </a:rPr>
              <a:t>  </a:t>
            </a:r>
            <a:r>
              <a:rPr lang="fr-FR" b="1" dirty="0">
                <a:solidFill>
                  <a:srgbClr val="C8D018"/>
                </a:solidFill>
                <a:latin typeface="roboto regular"/>
                <a:hlinkClick r:id="rId2"/>
              </a:rPr>
              <a:t>Qualité Tourisme.</a:t>
            </a:r>
            <a:r>
              <a:rPr lang="fr-FR" dirty="0">
                <a:solidFill>
                  <a:srgbClr val="555555"/>
                </a:solidFill>
                <a:latin typeface="roboto regular"/>
              </a:rPr>
              <a:t> En 2018, cette dernière lui a été réattribuée pour une durée de 5 ans.</a:t>
            </a:r>
          </a:p>
          <a:p>
            <a:pPr algn="just"/>
            <a:r>
              <a:rPr lang="fr-FR" dirty="0">
                <a:solidFill>
                  <a:srgbClr val="555555"/>
                </a:solidFill>
                <a:latin typeface="roboto regular"/>
              </a:rPr>
              <a:t>En 2018, le jardin a obtenu le label "</a:t>
            </a:r>
            <a:r>
              <a:rPr lang="fr-FR" b="1" dirty="0">
                <a:solidFill>
                  <a:srgbClr val="C8D018"/>
                </a:solidFill>
                <a:latin typeface="roboto regular"/>
                <a:hlinkClick r:id="rId3"/>
              </a:rPr>
              <a:t>Jardin remarquable</a:t>
            </a:r>
            <a:r>
              <a:rPr lang="fr-FR" dirty="0">
                <a:solidFill>
                  <a:srgbClr val="555555"/>
                </a:solidFill>
                <a:latin typeface="roboto regular"/>
              </a:rPr>
              <a:t>", une distinction récompensant son entretien, sa diversité botanique et ses éléments insolites tels que les tufières ou la cascade</a:t>
            </a:r>
            <a:r>
              <a:rPr lang="fr-FR" dirty="0" smtClean="0">
                <a:solidFill>
                  <a:srgbClr val="555555"/>
                </a:solidFill>
                <a:latin typeface="roboto regular"/>
              </a:rPr>
              <a:t>.</a:t>
            </a:r>
            <a:r>
              <a:rPr lang="fr-FR" b="1" dirty="0"/>
              <a:t> </a:t>
            </a:r>
            <a:r>
              <a:rPr lang="fr-FR" b="1" dirty="0" smtClean="0"/>
              <a:t>En </a:t>
            </a:r>
            <a:r>
              <a:rPr lang="fr-FR" b="1" dirty="0"/>
              <a:t>alimentant divers </a:t>
            </a:r>
            <a:r>
              <a:rPr lang="fr-FR" b="1" dirty="0" smtClean="0"/>
              <a:t>mécanismes </a:t>
            </a:r>
            <a:r>
              <a:rPr lang="fr-FR" b="1" dirty="0"/>
              <a:t>sonores.</a:t>
            </a:r>
            <a:endParaRPr lang="fr-FR" dirty="0">
              <a:solidFill>
                <a:srgbClr val="555555"/>
              </a:solidFill>
              <a:latin typeface="roboto regular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01189" y="1201171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555555"/>
                </a:solidFill>
                <a:latin typeface="roboto regular"/>
              </a:rPr>
              <a:t>Le Jardin des Fontaines Pétrifiantes à La </a:t>
            </a:r>
            <a:r>
              <a:rPr lang="fr-FR" dirty="0" err="1">
                <a:solidFill>
                  <a:srgbClr val="555555"/>
                </a:solidFill>
                <a:latin typeface="roboto regular"/>
              </a:rPr>
              <a:t>Sône</a:t>
            </a:r>
            <a:r>
              <a:rPr lang="fr-FR" dirty="0">
                <a:solidFill>
                  <a:srgbClr val="555555"/>
                </a:solidFill>
                <a:latin typeface="roboto regular"/>
              </a:rPr>
              <a:t> en Isère a ouvert ses portes au public en 1994 après 2 années de travail orchestrées par un architecte et un jardinier. Chaque courbe, chaque relief ont été pensés, dessinés, structurés. Ouvert tous les jours à partir du 1er mai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  <a:effectLst>
            <a:softEdge rad="330200"/>
          </a:effectLst>
        </p:spPr>
      </p:pic>
    </p:spTree>
    <p:extLst>
      <p:ext uri="{BB962C8B-B14F-4D97-AF65-F5344CB8AC3E}">
        <p14:creationId xmlns:p14="http://schemas.microsoft.com/office/powerpoint/2010/main" val="281822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9" y="0"/>
            <a:ext cx="9144000" cy="6858000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ctangle 2"/>
          <p:cNvSpPr/>
          <p:nvPr/>
        </p:nvSpPr>
        <p:spPr>
          <a:xfrm>
            <a:off x="1752599" y="6319298"/>
            <a:ext cx="86867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FFFF"/>
                </a:solidFill>
                <a:latin typeface="arial" panose="020B0604020202020204" pitchFamily="34" charset="0"/>
              </a:rPr>
              <a:t>Jardin reposant où il fait bon se </a:t>
            </a:r>
            <a:r>
              <a:rPr lang="fr-FR" b="1" dirty="0" smtClean="0">
                <a:solidFill>
                  <a:srgbClr val="FFFFFF"/>
                </a:solidFill>
                <a:latin typeface="arial" panose="020B0604020202020204" pitchFamily="34" charset="0"/>
              </a:rPr>
              <a:t>poser pour </a:t>
            </a:r>
            <a:r>
              <a:rPr lang="fr-FR" b="1" dirty="0">
                <a:solidFill>
                  <a:srgbClr val="FFFFFF"/>
                </a:solidFill>
                <a:latin typeface="arial" panose="020B0604020202020204" pitchFamily="34" charset="0"/>
              </a:rPr>
              <a:t>admirer les lieux, lire un bon livre,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1328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410723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72729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340255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292100"/>
          </a:effectLst>
        </p:spPr>
      </p:pic>
      <p:sp>
        <p:nvSpPr>
          <p:cNvPr id="3" name="Rectangle 2"/>
          <p:cNvSpPr/>
          <p:nvPr/>
        </p:nvSpPr>
        <p:spPr>
          <a:xfrm>
            <a:off x="1240971" y="6211669"/>
            <a:ext cx="100801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Arial Nova Cond"/>
              </a:rPr>
              <a:t>partout ou </a:t>
            </a:r>
            <a:r>
              <a:rPr lang="fr-FR" b="1" dirty="0" smtClean="0">
                <a:solidFill>
                  <a:srgbClr val="FF0000"/>
                </a:solidFill>
                <a:latin typeface="Arial Nova Cond"/>
              </a:rPr>
              <a:t>l’eau </a:t>
            </a:r>
            <a:r>
              <a:rPr lang="fr-FR" b="1" dirty="0">
                <a:solidFill>
                  <a:srgbClr val="FF0000"/>
                </a:solidFill>
                <a:latin typeface="Arial Nova Cond"/>
              </a:rPr>
              <a:t>passe, </a:t>
            </a:r>
            <a:r>
              <a:rPr lang="fr-FR" b="1" dirty="0" smtClean="0">
                <a:solidFill>
                  <a:srgbClr val="FF0000"/>
                </a:solidFill>
              </a:rPr>
              <a:t> l</a:t>
            </a:r>
            <a:r>
              <a:rPr lang="fr-FR" b="1" dirty="0" smtClean="0">
                <a:solidFill>
                  <a:srgbClr val="FF0000"/>
                </a:solidFill>
                <a:latin typeface="Arial Nova Cond"/>
              </a:rPr>
              <a:t>es </a:t>
            </a:r>
            <a:r>
              <a:rPr lang="fr-FR" b="1" dirty="0">
                <a:solidFill>
                  <a:srgbClr val="FF0000"/>
                </a:solidFill>
                <a:latin typeface="Arial Nova Cond"/>
              </a:rPr>
              <a:t>poteries les objets sont lentement pétrifiés par l'eau du jardin</a:t>
            </a:r>
            <a:r>
              <a:rPr lang="fr-FR" dirty="0">
                <a:solidFill>
                  <a:srgbClr val="000000"/>
                </a:solidFill>
                <a:latin typeface="Arial Nova Cond"/>
              </a:rPr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2695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3" name="Rectangle 2"/>
          <p:cNvSpPr/>
          <p:nvPr/>
        </p:nvSpPr>
        <p:spPr>
          <a:xfrm>
            <a:off x="0" y="1295124"/>
            <a:ext cx="325265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000000"/>
                </a:solidFill>
                <a:latin typeface="Arial Nova Cond"/>
              </a:rPr>
              <a:t>L'eau des </a:t>
            </a:r>
            <a:r>
              <a:rPr lang="fr-FR" dirty="0" err="1">
                <a:solidFill>
                  <a:srgbClr val="000000"/>
                </a:solidFill>
                <a:latin typeface="Arial Nova Cond"/>
              </a:rPr>
              <a:t>Chambarans</a:t>
            </a:r>
            <a:r>
              <a:rPr lang="fr-FR" dirty="0">
                <a:solidFill>
                  <a:srgbClr val="000000"/>
                </a:solidFill>
                <a:latin typeface="Arial Nova Cond"/>
              </a:rPr>
              <a:t> contient du calcaire et des gaz sous pression. 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000000"/>
                </a:solidFill>
                <a:latin typeface="Arial Nova Cond"/>
              </a:rPr>
              <a:t>Après son parcours souterrain, en arrivant à l'air libre, le calcaire se dépose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000000"/>
                </a:solidFill>
                <a:latin typeface="Arial Nova Cond"/>
              </a:rPr>
              <a:t>sous forme de tuf, calcaire très léger et à croissance rapide.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000000"/>
                </a:solidFill>
                <a:latin typeface="Arial Nova Cond"/>
              </a:rPr>
              <a:t>Les fougères et les mousses pétrifiées lentement, forment la structure de la pierre.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815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151499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2" t="19810" r="8952" b="15429"/>
          <a:stretch/>
        </p:blipFill>
        <p:spPr>
          <a:xfrm>
            <a:off x="496388" y="1397725"/>
            <a:ext cx="6792685" cy="4441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13"/>
          <a:stretch/>
        </p:blipFill>
        <p:spPr>
          <a:xfrm>
            <a:off x="7380515" y="0"/>
            <a:ext cx="467650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230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412261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183" y="130629"/>
            <a:ext cx="4800000" cy="360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1" y="130629"/>
            <a:ext cx="4800000" cy="360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057" y="2835874"/>
            <a:ext cx="5136000" cy="385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677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292100"/>
          </a:effectLst>
        </p:spPr>
      </p:pic>
      <p:sp>
        <p:nvSpPr>
          <p:cNvPr id="3" name="Rectangle 2"/>
          <p:cNvSpPr/>
          <p:nvPr/>
        </p:nvSpPr>
        <p:spPr>
          <a:xfrm>
            <a:off x="1820092" y="24506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000000"/>
                </a:solidFill>
                <a:latin typeface="Arial Nova Cond"/>
              </a:rPr>
              <a:t>Voyage au pays de l'eau, des senteurs, des couleurs et de la fraîcheur.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0608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269296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04800"/>
          </a:effectLst>
        </p:spPr>
      </p:pic>
    </p:spTree>
    <p:extLst>
      <p:ext uri="{BB962C8B-B14F-4D97-AF65-F5344CB8AC3E}">
        <p14:creationId xmlns:p14="http://schemas.microsoft.com/office/powerpoint/2010/main" val="62758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30200"/>
          </a:effectLst>
        </p:spPr>
      </p:pic>
    </p:spTree>
    <p:extLst>
      <p:ext uri="{BB962C8B-B14F-4D97-AF65-F5344CB8AC3E}">
        <p14:creationId xmlns:p14="http://schemas.microsoft.com/office/powerpoint/2010/main" val="18412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387020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469900"/>
          </a:effectLst>
        </p:spPr>
      </p:pic>
    </p:spTree>
    <p:extLst>
      <p:ext uri="{BB962C8B-B14F-4D97-AF65-F5344CB8AC3E}">
        <p14:creationId xmlns:p14="http://schemas.microsoft.com/office/powerpoint/2010/main" val="343614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387100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00" y="0"/>
            <a:ext cx="5143500" cy="6858000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4" name="Rectangle 3"/>
          <p:cNvSpPr/>
          <p:nvPr/>
        </p:nvSpPr>
        <p:spPr>
          <a:xfrm>
            <a:off x="908684" y="323447"/>
            <a:ext cx="109785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Arial Nova Cond"/>
              </a:rPr>
              <a:t>Harmonie de l'eau, de la roche, du bois, des fleurs, </a:t>
            </a:r>
            <a:r>
              <a:rPr lang="fr-FR" dirty="0" smtClean="0">
                <a:solidFill>
                  <a:srgbClr val="FF0000"/>
                </a:solidFill>
                <a:latin typeface="Arial Nova Cond"/>
              </a:rPr>
              <a:t>le </a:t>
            </a:r>
            <a:r>
              <a:rPr lang="fr-FR" dirty="0">
                <a:solidFill>
                  <a:srgbClr val="FF0000"/>
                </a:solidFill>
                <a:latin typeface="Arial Nova Cond"/>
              </a:rPr>
              <a:t>temps s'arrête au Jardin des Fontaines Pétrifiantes !</a:t>
            </a:r>
            <a:r>
              <a:rPr lang="fr-FR" dirty="0">
                <a:solidFill>
                  <a:srgbClr val="000000"/>
                </a:solidFill>
                <a:latin typeface="Arial Nova Cond"/>
              </a:rPr>
              <a:t>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303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>
            <a:shade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974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60670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04800"/>
          </a:effectLst>
        </p:spPr>
      </p:pic>
    </p:spTree>
    <p:extLst>
      <p:ext uri="{BB962C8B-B14F-4D97-AF65-F5344CB8AC3E}">
        <p14:creationId xmlns:p14="http://schemas.microsoft.com/office/powerpoint/2010/main" val="377278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483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3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1528354" y="179755"/>
            <a:ext cx="10802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latin typeface="Arial Nova Cond"/>
              </a:rPr>
              <a:t>D'étonnantes compositions, clins d'œil qui ponctuent ce lieu apaisant et intimiste</a:t>
            </a:r>
            <a:r>
              <a:rPr lang="fr-FR" b="1" dirty="0">
                <a:solidFill>
                  <a:srgbClr val="FF0000"/>
                </a:solidFill>
                <a:latin typeface="Arial Nova Cond"/>
              </a:rPr>
              <a:t>.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73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1" y="126000"/>
            <a:ext cx="5049000" cy="673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3" r="7619"/>
          <a:stretch/>
        </p:blipFill>
        <p:spPr>
          <a:xfrm flipH="1">
            <a:off x="5107191" y="405000"/>
            <a:ext cx="7084809" cy="6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53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250065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89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0" y="0"/>
            <a:ext cx="51435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6651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64" y="0"/>
            <a:ext cx="12016636" cy="6858000"/>
          </a:xfrm>
          <a:prstGeom prst="rect">
            <a:avLst/>
          </a:prstGeom>
          <a:effectLst>
            <a:outerShdw dist="50800" dir="5400000" algn="ctr" rotWithShape="0">
              <a:srgbClr val="000000"/>
            </a:outerShdw>
            <a:reflection endPos="65000" dist="50800" dir="5400000" sy="-100000" algn="bl" rotWithShape="0"/>
            <a:softEdge rad="635000"/>
          </a:effectLst>
          <a:scene3d>
            <a:camera prst="orthographicFront"/>
            <a:lightRig rig="threePt" dir="t"/>
          </a:scene3d>
          <a:sp3d prstMaterial="translucentPowder"/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338" y="4679115"/>
            <a:ext cx="1389453" cy="157799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55526" y="420078"/>
            <a:ext cx="512815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6000" b="1" cap="none" spc="0" dirty="0" smtClean="0">
                <a:ln/>
                <a:solidFill>
                  <a:schemeClr val="accent4"/>
                </a:solidFill>
                <a:effectLst/>
              </a:rPr>
              <a:t>A Bientôt…!!!</a:t>
            </a:r>
            <a:endParaRPr lang="fr-FR" sz="6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214845" y="4449689"/>
            <a:ext cx="4428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214845" y="3383280"/>
            <a:ext cx="6178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Commentaires du NET et perso: Photos personnelles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109</TotalTime>
  <Words>386</Words>
  <Application>Microsoft Office PowerPoint</Application>
  <PresentationFormat>Grand écran</PresentationFormat>
  <Paragraphs>15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9" baseType="lpstr">
      <vt:lpstr>Arial</vt:lpstr>
      <vt:lpstr>Arial</vt:lpstr>
      <vt:lpstr>Arial Nova Cond</vt:lpstr>
      <vt:lpstr>blanchcaps</vt:lpstr>
      <vt:lpstr>Century Gothic</vt:lpstr>
      <vt:lpstr>roboto bold</vt:lpstr>
      <vt:lpstr>roboto regular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7</cp:revision>
  <dcterms:created xsi:type="dcterms:W3CDTF">2019-06-11T21:05:55Z</dcterms:created>
  <dcterms:modified xsi:type="dcterms:W3CDTF">2024-02-19T15:52:16Z</dcterms:modified>
</cp:coreProperties>
</file>