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8" r:id="rId3"/>
    <p:sldId id="280" r:id="rId4"/>
    <p:sldId id="281" r:id="rId5"/>
    <p:sldId id="282" r:id="rId6"/>
    <p:sldId id="279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3" r:id="rId20"/>
    <p:sldId id="262" r:id="rId21"/>
    <p:sldId id="261" r:id="rId22"/>
    <p:sldId id="259" r:id="rId23"/>
    <p:sldId id="258" r:id="rId24"/>
    <p:sldId id="257" r:id="rId25"/>
    <p:sldId id="283" r:id="rId26"/>
    <p:sldId id="284" r:id="rId27"/>
    <p:sldId id="285" r:id="rId28"/>
    <p:sldId id="286" r:id="rId29"/>
    <p:sldId id="287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1" d="100"/>
          <a:sy n="91" d="100"/>
        </p:scale>
        <p:origin x="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DC3446-9D2C-9BCC-BA79-69EF812164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A5C88C-A151-9C0E-194F-D6C9092EC4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5C5E45-2814-577E-9020-9DC2C5FC2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3EA93F-5A8D-78C9-12D4-87F55564A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5AE3C8-E649-6B95-5110-B496B3862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69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6BEE7B-00F9-6728-7A6E-0513FB0EA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08C321-1985-70E1-2D66-44EA3DB6E1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BFC664-EC18-F007-31D8-CDF3E70D4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31B0C4-4A0D-9D0C-CFF8-337C8F29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5642EE-139E-7686-0CED-8D31D41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2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FE5C25-631A-C1A8-0055-839FA0F4D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DA0293-06B5-61B6-BD27-48D66C24A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33455C-D4BF-7FB6-0702-2639E9A2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101A9B-6348-60D1-CBA5-2F7F4338E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C4E675-15D0-0889-54EE-B7B8B51D5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60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595CB-A8AB-2209-0413-CE1916AF6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57BCCA-C2A2-DDC2-7675-9E3D832C88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D04E30-463D-0CBE-0EAC-A29D30870D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F640FE-C623-BDCB-43C0-D213C7D1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F93B1A-DC9C-60BF-3D0A-65AA1E200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BD5703-20AE-E934-00BA-C9DF492F1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98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5539C-2AB4-20C3-A892-80DD6F2AE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A69636-DC24-99ED-8CA1-F2241F639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9F0EC0-BAC1-C3AC-AD3B-CEB02B8AC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CFA0907-1086-E6D7-26EF-78BCCBA575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61A01D8-8776-448B-A454-DD170F020F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1FEEACB-B286-9872-EF49-2C2612B77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B612FDB-D8D0-09A0-2C11-DABFFC9D8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EB87326-48E3-409C-3387-CC94BB0D2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60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FB6CB2-D2B2-7D0F-00BE-F29DB6622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9CD35CF-C2E6-A292-D8BB-1035879E7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2B2E7D8-426B-F8E6-C421-C7CE758F3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EECDB2E-1035-ACFF-176D-0757BE2CD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78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FD290A-8DAA-2A57-16D5-0CD128CB2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22586F-5EBD-39B1-FFA2-7A6D8D5D6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E71ACA6-E708-2CC4-32EF-53408AD85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07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1FCB3-9FD7-0DAD-6F2B-EA9023C98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F09C16-3FCA-1C83-3142-911781603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E6AFC3-BB6C-4A1F-FBE7-E3D843226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5A52FC-5E4F-6903-BAB8-A9BB38E8A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B0D92A-C313-278D-5691-6F6F7E966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5444D4-C2C0-9ACA-8C31-5E61A201F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8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18661-CABB-269E-2FEC-C3A192F03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CA74A02-D26E-9C1A-ADD3-D8BCC48110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FE30EC-EEC8-6A48-73B9-DA74A5C8DF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CC755B-429D-E888-C43C-DF97719C1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00267E-4761-746F-0B08-9F7A91837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B6353A-B414-8084-9C2F-CC4E657E8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602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00EA8-9451-05B0-7C67-96E30D577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B9A7CB7-89EE-F9FE-F463-6C33BBEB7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D202EC-13B4-58BB-FD9A-D8C4DB0D2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95C8D1-0F8E-1195-E2B4-7A1A63BDB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759CC0-EE4C-25D1-3FC2-D364E698D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4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74385-3BC8-3A6B-14D1-C38ACC727F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3F043E1-94AB-54EE-3FBC-945D89BF48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4A688B-61A0-BEBF-FF90-719D715F6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1F1CED-732C-D4B7-CC4A-4334B685D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99F068-129F-7179-F84F-BE897CC90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91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236045C-2B98-BC19-7E44-6CB7CA318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5CAE44-CF4E-5C28-EC04-B8879CA9A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42C4F3-FD6D-2173-D385-868785E554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4C4E5-FE58-4C2B-AF78-C30A5FA2A79F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5796DC-A2BF-FF91-528C-4AA5977105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6F060C-C9CC-253A-E20E-A00A2ED79A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07F9E-5E00-4977-A0D5-AE3B7C7E8D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40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47C713-4DB8-4E34-0ECF-9DC8F61C9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nuage&#10;&#10;Description générée automatiquement">
            <a:extLst>
              <a:ext uri="{FF2B5EF4-FFF2-40B4-BE49-F238E27FC236}">
                <a16:creationId xmlns:a16="http://schemas.microsoft.com/office/drawing/2014/main" id="{F8477390-04D8-0048-10ED-0789D8552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75" y="223837"/>
            <a:ext cx="10001250" cy="64103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4CD65-1C07-A8F6-8EAE-F34733F6FA30}"/>
              </a:ext>
            </a:extLst>
          </p:cNvPr>
          <p:cNvSpPr txBox="1"/>
          <p:nvPr/>
        </p:nvSpPr>
        <p:spPr>
          <a:xfrm>
            <a:off x="5068388" y="6176962"/>
            <a:ext cx="8634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Gorges du Tarn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A340505-0846-A0A7-A228-DC6DFC9F265E}"/>
              </a:ext>
            </a:extLst>
          </p:cNvPr>
          <p:cNvSpPr txBox="1"/>
          <p:nvPr/>
        </p:nvSpPr>
        <p:spPr>
          <a:xfrm>
            <a:off x="2431598" y="152288"/>
            <a:ext cx="8059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Les Gorges Du Tarn  Par Le Haut</a:t>
            </a:r>
          </a:p>
        </p:txBody>
      </p:sp>
    </p:spTree>
    <p:extLst>
      <p:ext uri="{BB962C8B-B14F-4D97-AF65-F5344CB8AC3E}">
        <p14:creationId xmlns:p14="http://schemas.microsoft.com/office/powerpoint/2010/main" val="8191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 loop="1">
            <p:snd r:embed="rId2" name="Bonjour le Tarn (Aurélien et son orchestre).wav"/>
          </p:stSnd>
        </p:sndAc>
      </p:transition>
    </mc:Choice>
    <mc:Fallback>
      <p:transition spd="slow" advClick="0" advTm="9000">
        <p:fade/>
        <p:sndAc>
          <p:stSnd loop="1">
            <p:snd r:embed="rId2" name="Bonjour le Tarn (Aurélien et son orchest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8F2B7B-A3C2-782D-1FF3-F70122B48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A4FCB448-94DF-FE8E-E1BB-543131251D04}"/>
              </a:ext>
            </a:extLst>
          </p:cNvPr>
          <p:cNvSpPr txBox="1"/>
          <p:nvPr/>
        </p:nvSpPr>
        <p:spPr>
          <a:xfrm>
            <a:off x="370115" y="428178"/>
            <a:ext cx="11821885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Le Tarn prend sa source sur le mont Lozère et c'est immédiatement à la sortie de ce massif montagneux granitique que la rivière aborde les plateaux des grands Causses. La traversée de cette zone calcaire se fait par un canyon profond de 400 à 600 m que la rivière a creusé au fil du temps entre Quézac et Le Rozier (Lozère) sur une longueur de 53 km.</a:t>
            </a:r>
          </a:p>
        </p:txBody>
      </p:sp>
    </p:spTree>
    <p:extLst>
      <p:ext uri="{BB962C8B-B14F-4D97-AF65-F5344CB8AC3E}">
        <p14:creationId xmlns:p14="http://schemas.microsoft.com/office/powerpoint/2010/main" val="219220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E8AE93-56E1-B835-1D26-9219DEEA2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ciel, région sauvage&#10;&#10;Description générée automatiquement">
            <a:extLst>
              <a:ext uri="{FF2B5EF4-FFF2-40B4-BE49-F238E27FC236}">
                <a16:creationId xmlns:a16="http://schemas.microsoft.com/office/drawing/2014/main" id="{0C794942-675F-218F-C98C-3E582ACFF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47650"/>
            <a:ext cx="9753600" cy="63627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B5E7D12-778E-E5FE-5F3D-F9BE9DB73723}"/>
              </a:ext>
            </a:extLst>
          </p:cNvPr>
          <p:cNvSpPr txBox="1"/>
          <p:nvPr/>
        </p:nvSpPr>
        <p:spPr>
          <a:xfrm>
            <a:off x="3749040" y="339090"/>
            <a:ext cx="6021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Gorges du Tarn : par le haut</a:t>
            </a:r>
          </a:p>
        </p:txBody>
      </p:sp>
    </p:spTree>
    <p:extLst>
      <p:ext uri="{BB962C8B-B14F-4D97-AF65-F5344CB8AC3E}">
        <p14:creationId xmlns:p14="http://schemas.microsoft.com/office/powerpoint/2010/main" val="88966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757381-305F-2731-AD55-ADD292BC5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route, ciel&#10;&#10;Description générée automatiquement">
            <a:extLst>
              <a:ext uri="{FF2B5EF4-FFF2-40B4-BE49-F238E27FC236}">
                <a16:creationId xmlns:a16="http://schemas.microsoft.com/office/drawing/2014/main" id="{7B53BF20-DF70-6F16-3EFD-F851E2E61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95262"/>
            <a:ext cx="9753600" cy="64674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289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B57285-1E1E-9A75-A565-CF400E249E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région sauvage&#10;&#10;Description générée automatiquement">
            <a:extLst>
              <a:ext uri="{FF2B5EF4-FFF2-40B4-BE49-F238E27FC236}">
                <a16:creationId xmlns:a16="http://schemas.microsoft.com/office/drawing/2014/main" id="{3E10F3CC-4383-037B-47C5-09419D30DA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000" y="405000"/>
            <a:ext cx="8064000" cy="604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114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6CAEEC-3C5A-C3BD-B8EB-4C1DE81C4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lante&#10;&#10;Description générée automatiquement">
            <a:extLst>
              <a:ext uri="{FF2B5EF4-FFF2-40B4-BE49-F238E27FC236}">
                <a16:creationId xmlns:a16="http://schemas.microsoft.com/office/drawing/2014/main" id="{B735FEE3-973B-C89D-4D4D-34909822BE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00" y="261000"/>
            <a:ext cx="8448000" cy="6336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524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98CDAC-657A-48E9-2557-4750F3EBE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0CE9EDAA-796C-E218-C161-80A9048D02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663" y="279000"/>
            <a:ext cx="917667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028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A533EB-BF6F-0C95-5393-F7D2D540C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Fruticée&#10;&#10;Description générée automatiquement">
            <a:extLst>
              <a:ext uri="{FF2B5EF4-FFF2-40B4-BE49-F238E27FC236}">
                <a16:creationId xmlns:a16="http://schemas.microsoft.com/office/drawing/2014/main" id="{5800E1B9-AFC4-14DD-FC3C-382D2FD1FD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785812"/>
            <a:ext cx="9753600" cy="52863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942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693378-C4DA-A4C7-9E04-548057546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éhicule terrestre&#10;&#10;Description générée automatiquement">
            <a:extLst>
              <a:ext uri="{FF2B5EF4-FFF2-40B4-BE49-F238E27FC236}">
                <a16:creationId xmlns:a16="http://schemas.microsoft.com/office/drawing/2014/main" id="{E7F2E088-A25A-CFF5-B8C9-86ABB03BF0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039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A39708-B65B-D345-D384-E5601E65D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A5D4F47C-7382-29BB-0E11-5336299B5F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5835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EE526-9156-36C3-59DD-74F669ED1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65C5D0CD-F088-F40B-3600-17EAC1292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64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655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92FF1-AE3F-EEC3-9254-314FECCA0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310B605F-2EA2-F1C8-A7DB-C11E61E8A8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2194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8120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C6520A-ED69-5724-4591-8EEFE4CA1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82D037A0-2E30-27A9-12CF-C4823485D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52400"/>
            <a:ext cx="9753600" cy="6553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974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35A096-83F6-B679-3C47-C3B4B3228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C6EE1AB1-3BF1-5E73-4B0F-60C798345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33400"/>
            <a:ext cx="9753600" cy="5791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6779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39EAE9-F26B-522E-8E32-5F67F6DBF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C260B48B-BB58-A391-36D3-EF8E2B4F4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00050"/>
            <a:ext cx="9753600" cy="60579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6241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D61E3F-4F67-485D-8529-E05498DB8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paysage&#10;&#10;Description générée automatiquement">
            <a:extLst>
              <a:ext uri="{FF2B5EF4-FFF2-40B4-BE49-F238E27FC236}">
                <a16:creationId xmlns:a16="http://schemas.microsoft.com/office/drawing/2014/main" id="{28CD1C33-9EC2-2ABA-C44E-25C9F0AF9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52462"/>
            <a:ext cx="9753600" cy="5553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327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383876-8D78-2922-155F-548977A6D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paysage&#10;&#10;Description générée automatiquement">
            <a:extLst>
              <a:ext uri="{FF2B5EF4-FFF2-40B4-BE49-F238E27FC236}">
                <a16:creationId xmlns:a16="http://schemas.microsoft.com/office/drawing/2014/main" id="{8445E295-30E2-94CA-35BF-5E8B85322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04800"/>
            <a:ext cx="9753600" cy="62484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8228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58E361-9523-F347-3F48-341FB2C57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région montagneuse&#10;&#10;Description générée automatiquement">
            <a:extLst>
              <a:ext uri="{FF2B5EF4-FFF2-40B4-BE49-F238E27FC236}">
                <a16:creationId xmlns:a16="http://schemas.microsoft.com/office/drawing/2014/main" id="{F27EFF79-5BC0-D074-1DAD-3D88FE5D6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23825"/>
            <a:ext cx="9753600" cy="66103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568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7F57D-A4F6-6A60-D3B8-28B1FEB2C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B23AE3D6-9ECC-A964-05BB-2D21298707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5472"/>
            <a:ext cx="9396000" cy="626705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9823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E21BC7-3C61-E8C8-9F72-79DA7BB93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nuage, montagne&#10;&#10;Description générée automatiquement">
            <a:extLst>
              <a:ext uri="{FF2B5EF4-FFF2-40B4-BE49-F238E27FC236}">
                <a16:creationId xmlns:a16="http://schemas.microsoft.com/office/drawing/2014/main" id="{A1E2F436-26E6-A158-7F2D-64AB75344D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2194" y="270000"/>
            <a:ext cx="8424000" cy="631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645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FF6ACB-64A5-DD65-4857-3668FAE50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Description générée automatiquement">
            <a:extLst>
              <a:ext uri="{FF2B5EF4-FFF2-40B4-BE49-F238E27FC236}">
                <a16:creationId xmlns:a16="http://schemas.microsoft.com/office/drawing/2014/main" id="{1445CDB4-E4F2-44EB-2A77-62304FDA4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23837"/>
            <a:ext cx="9753600" cy="64103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6B13341B-5D88-33DE-1243-037E11F387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23837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3505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50F7A-C0F9-26DA-9051-6D1790F353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C32BD50F-7324-024A-657A-958F88F29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064" y="351000"/>
            <a:ext cx="8495614" cy="6156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876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40D48B-E4E9-B1D5-3FD6-D8439793B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80527176-D1BB-26E6-AFE8-00F71544E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28612"/>
            <a:ext cx="9753600" cy="62007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528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5D73D9-897D-0372-974A-7DE0038BD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montagne, ciel&#10;&#10;Description générée automatiquement">
            <a:extLst>
              <a:ext uri="{FF2B5EF4-FFF2-40B4-BE49-F238E27FC236}">
                <a16:creationId xmlns:a16="http://schemas.microsoft.com/office/drawing/2014/main" id="{FCF9C884-20C2-B48F-6D6C-D0C9E44059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25200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BE074D-6664-217B-1EFA-A97C41BDE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5E0E89A9-94C5-9E0D-FE29-885ADC5F98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5310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E22E42-59B5-5D94-502C-B56F42712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route&#10;&#10;Description générée automatiquement">
            <a:extLst>
              <a:ext uri="{FF2B5EF4-FFF2-40B4-BE49-F238E27FC236}">
                <a16:creationId xmlns:a16="http://schemas.microsoft.com/office/drawing/2014/main" id="{ED908EF9-5E8F-C9B5-B59D-F435CF6895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235069"/>
            <a:ext cx="9252000" cy="63878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091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4622E4-747D-E8BD-A48F-B05E46B67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arbre&#10;&#10;Description générée automatiquement">
            <a:extLst>
              <a:ext uri="{FF2B5EF4-FFF2-40B4-BE49-F238E27FC236}">
                <a16:creationId xmlns:a16="http://schemas.microsoft.com/office/drawing/2014/main" id="{CCF1C605-6217-FB68-BB7A-977AB2D6AD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32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738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6E7970-8600-5DB9-8C5F-738953F83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nuage&#10;&#10;Description générée automatiquement">
            <a:extLst>
              <a:ext uri="{FF2B5EF4-FFF2-40B4-BE49-F238E27FC236}">
                <a16:creationId xmlns:a16="http://schemas.microsoft.com/office/drawing/2014/main" id="{BEB0EC68-C99F-CEE2-59C9-ACDEB95417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823" y="213297"/>
            <a:ext cx="11376000" cy="5125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B16D7F-CD1B-B84B-43DE-C997167E057C}"/>
              </a:ext>
            </a:extLst>
          </p:cNvPr>
          <p:cNvSpPr txBox="1"/>
          <p:nvPr/>
        </p:nvSpPr>
        <p:spPr>
          <a:xfrm>
            <a:off x="1045028" y="4919008"/>
            <a:ext cx="1056785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 Vue sur le cirque des </a:t>
            </a:r>
            <a:r>
              <a:rPr lang="fr-FR" sz="2400" dirty="0" err="1">
                <a:solidFill>
                  <a:srgbClr val="FFFF00"/>
                </a:solidFill>
              </a:rPr>
              <a:t>Pougnadoires</a:t>
            </a:r>
            <a:r>
              <a:rPr lang="fr-FR" sz="2400" dirty="0">
                <a:solidFill>
                  <a:srgbClr val="FFFF00"/>
                </a:solidFill>
              </a:rPr>
              <a:t> et le village de Saint-</a:t>
            </a:r>
            <a:r>
              <a:rPr lang="fr-FR" sz="2400" dirty="0" err="1">
                <a:solidFill>
                  <a:srgbClr val="FFFF00"/>
                </a:solidFill>
              </a:rPr>
              <a:t>Chély</a:t>
            </a:r>
            <a:r>
              <a:rPr lang="fr-FR" sz="2400" dirty="0">
                <a:solidFill>
                  <a:srgbClr val="FFFF00"/>
                </a:solidFill>
              </a:rPr>
              <a:t>-du-Tarn, dans les Gorges du Tarn, depuis le cirque de </a:t>
            </a:r>
            <a:r>
              <a:rPr lang="fr-FR" sz="2400" dirty="0" err="1">
                <a:solidFill>
                  <a:srgbClr val="FFFF00"/>
                </a:solidFill>
              </a:rPr>
              <a:t>Saint-Chély</a:t>
            </a:r>
            <a:r>
              <a:rPr lang="fr-FR" sz="2400" dirty="0">
                <a:solidFill>
                  <a:srgbClr val="FFFF00"/>
                </a:solidFill>
              </a:rPr>
              <a:t>. Cette photo représente la route D 907bis qui longe le Tarn tout le long des gorges. Cette image est une mosaïque de 14 photos prises à 43 mm, f/8.0, 1/250s et ISO 100. L'assemblage a été réalisé avec </a:t>
            </a:r>
            <a:r>
              <a:rPr lang="fr-FR" sz="2400" dirty="0" err="1">
                <a:solidFill>
                  <a:srgbClr val="FFFF00"/>
                </a:solidFill>
              </a:rPr>
              <a:t>Hugin</a:t>
            </a:r>
            <a:r>
              <a:rPr lang="fr-FR" sz="2400" dirty="0">
                <a:solidFill>
                  <a:srgbClr val="FFFF00"/>
                </a:solidFill>
              </a:rPr>
              <a:t> et </a:t>
            </a:r>
            <a:r>
              <a:rPr lang="fr-FR" sz="2400" dirty="0" err="1">
                <a:solidFill>
                  <a:srgbClr val="FFFF00"/>
                </a:solidFill>
              </a:rPr>
              <a:t>Enblend</a:t>
            </a:r>
            <a:r>
              <a:rPr lang="fr-FR" sz="2400" dirty="0">
                <a:solidFill>
                  <a:srgbClr val="FFFF00"/>
                </a:solidFill>
              </a:rPr>
              <a:t>. Le champ de vision </a:t>
            </a:r>
            <a:r>
              <a:rPr lang="fr-FR" sz="2400" dirty="0" err="1">
                <a:solidFill>
                  <a:srgbClr val="FFFF00"/>
                </a:solidFill>
              </a:rPr>
              <a:t>hozirontal</a:t>
            </a:r>
            <a:r>
              <a:rPr lang="fr-FR" sz="2400" dirty="0">
                <a:solidFill>
                  <a:srgbClr val="FFFF00"/>
                </a:solidFill>
              </a:rPr>
              <a:t> résultant est de 118°.</a:t>
            </a:r>
          </a:p>
        </p:txBody>
      </p:sp>
    </p:spTree>
    <p:extLst>
      <p:ext uri="{BB962C8B-B14F-4D97-AF65-F5344CB8AC3E}">
        <p14:creationId xmlns:p14="http://schemas.microsoft.com/office/powerpoint/2010/main" val="391783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18D880-5372-3159-0514-CB269556F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eau, lac, bassin&#10;&#10;Description générée automatiquement">
            <a:extLst>
              <a:ext uri="{FF2B5EF4-FFF2-40B4-BE49-F238E27FC236}">
                <a16:creationId xmlns:a16="http://schemas.microsoft.com/office/drawing/2014/main" id="{96B4DDA7-70C6-93B2-A561-96BC265AF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823" y="391500"/>
            <a:ext cx="8100000" cy="607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3E833A1-71BB-D1F4-F2DF-17EBD0192DA6}"/>
              </a:ext>
            </a:extLst>
          </p:cNvPr>
          <p:cNvSpPr txBox="1"/>
          <p:nvPr/>
        </p:nvSpPr>
        <p:spPr>
          <a:xfrm>
            <a:off x="1985555" y="6235667"/>
            <a:ext cx="886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Castor nageant dans les eaux du Tarn.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EF25F84-421C-76B7-904F-9C688CE3537C}"/>
              </a:ext>
            </a:extLst>
          </p:cNvPr>
          <p:cNvSpPr txBox="1"/>
          <p:nvPr/>
        </p:nvSpPr>
        <p:spPr>
          <a:xfrm>
            <a:off x="705394" y="160668"/>
            <a:ext cx="81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 Les Gorges Du Tarn De Haut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0704688-8384-862B-B422-1CA5FA71DDAF}"/>
              </a:ext>
            </a:extLst>
          </p:cNvPr>
          <p:cNvSpPr txBox="1"/>
          <p:nvPr/>
        </p:nvSpPr>
        <p:spPr>
          <a:xfrm>
            <a:off x="8288383" y="2468880"/>
            <a:ext cx="3812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D7590A1-3B74-01A4-ABB4-32E2C2B4D7E1}"/>
              </a:ext>
            </a:extLst>
          </p:cNvPr>
          <p:cNvSpPr txBox="1"/>
          <p:nvPr/>
        </p:nvSpPr>
        <p:spPr>
          <a:xfrm>
            <a:off x="9487989" y="3324498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1337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202</Words>
  <Application>Microsoft Office PowerPoint</Application>
  <PresentationFormat>Grand écran</PresentationFormat>
  <Paragraphs>9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2024-02-15T10:29:47Z</dcterms:created>
  <dcterms:modified xsi:type="dcterms:W3CDTF">2024-02-15T12:39:32Z</dcterms:modified>
</cp:coreProperties>
</file>