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8" r:id="rId2"/>
    <p:sldId id="257" r:id="rId3"/>
    <p:sldId id="259" r:id="rId4"/>
    <p:sldId id="260" r:id="rId5"/>
    <p:sldId id="296" r:id="rId6"/>
    <p:sldId id="264" r:id="rId7"/>
    <p:sldId id="261" r:id="rId8"/>
    <p:sldId id="262" r:id="rId9"/>
    <p:sldId id="269" r:id="rId10"/>
    <p:sldId id="265" r:id="rId11"/>
    <p:sldId id="279" r:id="rId12"/>
    <p:sldId id="271" r:id="rId13"/>
    <p:sldId id="281" r:id="rId14"/>
    <p:sldId id="282" r:id="rId15"/>
    <p:sldId id="266" r:id="rId16"/>
    <p:sldId id="280" r:id="rId17"/>
    <p:sldId id="292" r:id="rId18"/>
    <p:sldId id="290" r:id="rId19"/>
    <p:sldId id="291" r:id="rId20"/>
    <p:sldId id="293" r:id="rId21"/>
    <p:sldId id="289" r:id="rId22"/>
    <p:sldId id="295" r:id="rId23"/>
    <p:sldId id="268" r:id="rId24"/>
    <p:sldId id="267" r:id="rId25"/>
    <p:sldId id="275" r:id="rId26"/>
    <p:sldId id="273" r:id="rId27"/>
    <p:sldId id="288" r:id="rId28"/>
    <p:sldId id="274" r:id="rId29"/>
    <p:sldId id="263" r:id="rId30"/>
    <p:sldId id="276" r:id="rId31"/>
    <p:sldId id="277" r:id="rId32"/>
    <p:sldId id="278" r:id="rId33"/>
    <p:sldId id="283" r:id="rId34"/>
    <p:sldId id="270" r:id="rId35"/>
    <p:sldId id="284" r:id="rId36"/>
    <p:sldId id="285" r:id="rId37"/>
    <p:sldId id="286" r:id="rId38"/>
    <p:sldId id="297" r:id="rId39"/>
    <p:sldId id="298" r:id="rId40"/>
    <p:sldId id="287"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71Tum9pq/yC9zHFOOjU2Q==" hashData="XnE2yVwxar1fg1N0mjR6YiFYe24mLuy/Xk3xwGFzggtu1GqfH+QI/8RtVVBbQTD9NFDlEu2BRLTe/jZvnSfT9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62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smtClean="0"/>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3896037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2827495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3328391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9FF5021-721A-4F05-B387-628A53296538}" type="datetimeFigureOut">
              <a:rPr lang="fr-FR" smtClean="0"/>
              <a:t>17/02/2024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1352188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9FF5021-721A-4F05-B387-628A53296538}" type="datetimeFigureOut">
              <a:rPr lang="fr-FR" smtClean="0"/>
              <a:t>17/02/2024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3193553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C9FF5021-721A-4F05-B387-628A53296538}" type="datetimeFigureOut">
              <a:rPr lang="fr-FR" smtClean="0"/>
              <a:t>17/02/2024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319791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F5021-721A-4F05-B387-628A53296538}" type="datetimeFigureOut">
              <a:rPr lang="fr-FR" smtClean="0"/>
              <a:t>17/02/2024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713380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smtClean="0"/>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C9FF5021-721A-4F05-B387-628A53296538}" type="datetimeFigureOut">
              <a:rPr lang="fr-FR" smtClean="0"/>
              <a:t>17/02/2024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1435665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C9FF5021-721A-4F05-B387-628A53296538}" type="datetimeFigureOut">
              <a:rPr lang="fr-FR" smtClean="0"/>
              <a:t>17/02/2024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1000348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1801085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smtClean="0"/>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776598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2229494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smtClean="0"/>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191590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smtClean="0"/>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27316516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38491269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9FF5021-721A-4F05-B387-628A53296538}" type="datetimeFigureOut">
              <a:rPr lang="fr-FR" smtClean="0"/>
              <a:t>17/02/2024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28DF351-4598-4FF2-9F4A-BA27D66E5088}" type="slidenum">
              <a:rPr lang="fr-FR" smtClean="0"/>
              <a:t>‹N°›</a:t>
            </a:fld>
            <a:endParaRPr lang="fr-FR"/>
          </a:p>
        </p:txBody>
      </p:sp>
    </p:spTree>
    <p:extLst>
      <p:ext uri="{BB962C8B-B14F-4D97-AF65-F5344CB8AC3E}">
        <p14:creationId xmlns:p14="http://schemas.microsoft.com/office/powerpoint/2010/main" val="2272736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9FF5021-721A-4F05-B387-628A53296538}" type="datetimeFigureOut">
              <a:rPr lang="fr-FR" smtClean="0"/>
              <a:t>17/02/2024</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28DF351-4598-4FF2-9F4A-BA27D66E5088}" type="slidenum">
              <a:rPr lang="fr-FR" smtClean="0"/>
              <a:t>‹N°›</a:t>
            </a:fld>
            <a:endParaRPr lang="fr-FR"/>
          </a:p>
        </p:txBody>
      </p:sp>
    </p:spTree>
    <p:extLst>
      <p:ext uri="{BB962C8B-B14F-4D97-AF65-F5344CB8AC3E}">
        <p14:creationId xmlns:p14="http://schemas.microsoft.com/office/powerpoint/2010/main" val="218394490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Canton_fran%C3%A7ais" TargetMode="External"/><Relationship Id="rId13" Type="http://schemas.openxmlformats.org/officeDocument/2006/relationships/hyperlink" Target="https://fr.wikipedia.org/wiki/Si%C3%A8ge_social" TargetMode="External"/><Relationship Id="rId18" Type="http://schemas.openxmlformats.org/officeDocument/2006/relationships/hyperlink" Target="https://fr.wikipedia.org/wiki/Code_officiel_g%C3%A9ographique#Code_commune" TargetMode="External"/><Relationship Id="rId3" Type="http://schemas.openxmlformats.org/officeDocument/2006/relationships/hyperlink" Target="https://fr.wikipedia.org/wiki/Nouvelle-Aquitaine" TargetMode="External"/><Relationship Id="rId21" Type="http://schemas.openxmlformats.org/officeDocument/2006/relationships/image" Target="../media/image4.png"/><Relationship Id="rId7" Type="http://schemas.openxmlformats.org/officeDocument/2006/relationships/hyperlink" Target="https://fr.wikipedia.org/wiki/Arrondissement_de_Sarlat-la-Can%C3%A9da" TargetMode="External"/><Relationship Id="rId12" Type="http://schemas.openxmlformats.org/officeDocument/2006/relationships/hyperlink" Target="https://fr.wikipedia.org/wiki/Communaut%C3%A9_de_communes_du_Terrassonnais_en_P%C3%A9rigord_noir_Thenon_Hautefort" TargetMode="External"/><Relationship Id="rId17" Type="http://schemas.openxmlformats.org/officeDocument/2006/relationships/hyperlink" Target="https://fr.wikipedia.org/wiki/Code_postal_en_France" TargetMode="External"/><Relationship Id="rId2" Type="http://schemas.openxmlformats.org/officeDocument/2006/relationships/hyperlink" Target="https://fr.wikipedia.org/wiki/R%C3%A9gion_fran%C3%A7aise" TargetMode="External"/><Relationship Id="rId16" Type="http://schemas.openxmlformats.org/officeDocument/2006/relationships/hyperlink" Target="https://fr.wikipedia.org/wiki/%C3%89lections_municipales_de_2014_en_Dordogne" TargetMode="External"/><Relationship Id="rId20" Type="http://schemas.openxmlformats.org/officeDocument/2006/relationships/hyperlink" Target="https://fr.wikipedia.org/wiki/Chiffres_de_population_de_la_France" TargetMode="External"/><Relationship Id="rId1" Type="http://schemas.openxmlformats.org/officeDocument/2006/relationships/slideLayout" Target="../slideLayouts/slideLayout7.xml"/><Relationship Id="rId6" Type="http://schemas.openxmlformats.org/officeDocument/2006/relationships/hyperlink" Target="https://fr.wikipedia.org/wiki/Arrondissement_fran%C3%A7ais" TargetMode="External"/><Relationship Id="rId11" Type="http://schemas.openxmlformats.org/officeDocument/2006/relationships/hyperlink" Target="https://fr.wikipedia.org/wiki/Intercommunalit%C3%A9_en_France" TargetMode="External"/><Relationship Id="rId5" Type="http://schemas.openxmlformats.org/officeDocument/2006/relationships/hyperlink" Target="https://fr.wikipedia.org/wiki/Dordogne_(d%C3%A9partement)" TargetMode="External"/><Relationship Id="rId15" Type="http://schemas.openxmlformats.org/officeDocument/2006/relationships/hyperlink" Target="https://fr.wikipedia.org/wiki/Mandat_politique" TargetMode="External"/><Relationship Id="rId23" Type="http://schemas.openxmlformats.org/officeDocument/2006/relationships/image" Target="../media/image6.jpeg"/><Relationship Id="rId10" Type="http://schemas.openxmlformats.org/officeDocument/2006/relationships/hyperlink" Target="https://fr.wikipedia.org/wiki/Bureau_centralisateur" TargetMode="External"/><Relationship Id="rId19" Type="http://schemas.openxmlformats.org/officeDocument/2006/relationships/hyperlink" Target="https://fr.wikipedia.org/wiki/Gentil%C3%A9" TargetMode="External"/><Relationship Id="rId4" Type="http://schemas.openxmlformats.org/officeDocument/2006/relationships/hyperlink" Target="https://fr.wikipedia.org/wiki/D%C3%A9partement_fran%C3%A7ais" TargetMode="External"/><Relationship Id="rId9" Type="http://schemas.openxmlformats.org/officeDocument/2006/relationships/hyperlink" Target="https://fr.wikipedia.org/wiki/Canton_de_Terrasson-Lavilledieu" TargetMode="External"/><Relationship Id="rId14" Type="http://schemas.openxmlformats.org/officeDocument/2006/relationships/hyperlink" Target="https://fr.wikipedia.org/wiki/Maire_(France)" TargetMode="External"/><Relationship Id="rId22" Type="http://schemas.openxmlformats.org/officeDocument/2006/relationships/image" Target="../media/image5.gif"/></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ndeau pasc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5293" y="5369363"/>
            <a:ext cx="1764932" cy="1129557"/>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262" y="4364220"/>
            <a:ext cx="1918528" cy="2134700"/>
          </a:xfrm>
          <a:prstGeom prst="rect">
            <a:avLst/>
          </a:prstGeom>
        </p:spPr>
      </p:pic>
    </p:spTree>
    <p:extLst>
      <p:ext uri="{BB962C8B-B14F-4D97-AF65-F5344CB8AC3E}">
        <p14:creationId xmlns:p14="http://schemas.microsoft.com/office/powerpoint/2010/main" val="226501606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Duo Meridian - Rond De Quercy.wav"/>
          </p:stSnd>
        </p:sndAc>
      </p:transition>
    </mc:Choice>
    <mc:Fallback xmlns="">
      <p:transition spd="slow">
        <p:sndAc>
          <p:stSnd loop="1">
            <p:snd r:embed="rId6" name="Duo Meridian - Rond De Quercy.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4130176596"/>
              </p:ext>
            </p:extLst>
          </p:nvPr>
        </p:nvGraphicFramePr>
        <p:xfrm>
          <a:off x="4252212" y="0"/>
          <a:ext cx="3837688" cy="6858002"/>
        </p:xfrm>
        <a:graphic>
          <a:graphicData uri="http://schemas.openxmlformats.org/drawingml/2006/table">
            <a:tbl>
              <a:tblPr/>
              <a:tblGrid>
                <a:gridCol w="1918844">
                  <a:extLst>
                    <a:ext uri="{9D8B030D-6E8A-4147-A177-3AD203B41FA5}">
                      <a16:colId xmlns:a16="http://schemas.microsoft.com/office/drawing/2014/main" val="3169586970"/>
                    </a:ext>
                  </a:extLst>
                </a:gridCol>
                <a:gridCol w="1918844">
                  <a:extLst>
                    <a:ext uri="{9D8B030D-6E8A-4147-A177-3AD203B41FA5}">
                      <a16:colId xmlns:a16="http://schemas.microsoft.com/office/drawing/2014/main" val="1695624335"/>
                    </a:ext>
                  </a:extLst>
                </a:gridCol>
              </a:tblGrid>
              <a:tr h="482012">
                <a:tc>
                  <a:txBody>
                    <a:bodyPr/>
                    <a:lstStyle/>
                    <a:p>
                      <a:pPr algn="l"/>
                      <a:r>
                        <a:rPr lang="fr-FR" sz="1600" u="sng" baseline="30000">
                          <a:solidFill>
                            <a:srgbClr val="0B0080"/>
                          </a:solidFill>
                          <a:effectLst/>
                          <a:hlinkClick r:id="rId2"/>
                        </a:rPr>
                        <a:t>Région</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3" tooltip="Nouvelle-Aquitaine"/>
                        </a:rPr>
                        <a:t>Nouvelle-Aquitaine</a:t>
                      </a:r>
                      <a:endParaRPr lang="fr-FR" sz="1600"/>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472323867"/>
                  </a:ext>
                </a:extLst>
              </a:tr>
              <a:tr h="328110">
                <a:tc>
                  <a:txBody>
                    <a:bodyPr/>
                    <a:lstStyle/>
                    <a:p>
                      <a:pPr algn="l"/>
                      <a:r>
                        <a:rPr lang="fr-FR" sz="1600" u="none" strike="noStrike" baseline="30000">
                          <a:solidFill>
                            <a:srgbClr val="0B0080"/>
                          </a:solidFill>
                          <a:effectLst/>
                          <a:hlinkClick r:id="rId4" tooltip="Département français"/>
                        </a:rPr>
                        <a:t>Département</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5" tooltip="Dordogne (département)"/>
                        </a:rPr>
                        <a:t>Dordogne</a:t>
                      </a:r>
                      <a:endParaRPr lang="fr-FR" sz="1600"/>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53060911"/>
                  </a:ext>
                </a:extLst>
              </a:tr>
              <a:tr h="482012">
                <a:tc>
                  <a:txBody>
                    <a:bodyPr/>
                    <a:lstStyle/>
                    <a:p>
                      <a:pPr algn="l"/>
                      <a:r>
                        <a:rPr lang="fr-FR" sz="1600" u="none" strike="noStrike" baseline="30000">
                          <a:solidFill>
                            <a:srgbClr val="0B0080"/>
                          </a:solidFill>
                          <a:effectLst/>
                          <a:hlinkClick r:id="rId6" tooltip="Arrondissement français"/>
                        </a:rPr>
                        <a:t>Arrondissement</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7" tooltip="Arrondissement de Sarlat-la-Canéda"/>
                        </a:rPr>
                        <a:t>Sarlat-la-Canéda</a:t>
                      </a:r>
                      <a:endParaRPr lang="fr-FR" sz="1600"/>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532866384"/>
                  </a:ext>
                </a:extLst>
              </a:tr>
              <a:tr h="1101741">
                <a:tc>
                  <a:txBody>
                    <a:bodyPr/>
                    <a:lstStyle/>
                    <a:p>
                      <a:pPr algn="l"/>
                      <a:r>
                        <a:rPr lang="fr-FR" sz="1600" u="none" strike="noStrike" baseline="30000">
                          <a:solidFill>
                            <a:srgbClr val="0B0080"/>
                          </a:solidFill>
                          <a:effectLst/>
                          <a:hlinkClick r:id="rId8" tooltip="Canton français"/>
                        </a:rPr>
                        <a:t>Canton</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a:solidFill>
                            <a:srgbClr val="0B0080"/>
                          </a:solidFill>
                          <a:effectLst/>
                          <a:hlinkClick r:id="rId9" tooltip="Canton de Terrasson-Lavilledieu"/>
                        </a:rPr>
                        <a:t>Terrasson-Lavilledieu</a:t>
                      </a:r>
                      <a:r>
                        <a:rPr lang="fr-FR" sz="1600"/>
                        <a:t/>
                      </a:r>
                      <a:br>
                        <a:rPr lang="fr-FR" sz="1600"/>
                      </a:br>
                      <a:r>
                        <a:rPr lang="fr-FR" sz="1600"/>
                        <a:t>(</a:t>
                      </a:r>
                      <a:r>
                        <a:rPr lang="fr-FR" sz="1600" u="none" strike="noStrike">
                          <a:solidFill>
                            <a:srgbClr val="0B0080"/>
                          </a:solidFill>
                          <a:effectLst/>
                          <a:hlinkClick r:id="rId10" tooltip="Bureau centralisateur"/>
                        </a:rPr>
                        <a:t>bureau centralisateur</a:t>
                      </a:r>
                      <a:r>
                        <a:rPr lang="fr-FR" sz="1600"/>
                        <a:t>)</a:t>
                      </a: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983766864"/>
                  </a:ext>
                </a:extLst>
              </a:tr>
              <a:tr h="1928046">
                <a:tc>
                  <a:txBody>
                    <a:bodyPr/>
                    <a:lstStyle/>
                    <a:p>
                      <a:pPr algn="l"/>
                      <a:r>
                        <a:rPr lang="fr-FR" sz="1600" u="none" strike="noStrike" baseline="30000" dirty="0">
                          <a:solidFill>
                            <a:srgbClr val="0B0080"/>
                          </a:solidFill>
                          <a:effectLst/>
                          <a:hlinkClick r:id="rId11" tooltip="Intercommunalité en France"/>
                        </a:rPr>
                        <a:t>Intercommunalité</a:t>
                      </a:r>
                      <a:endParaRPr lang="fr-FR" sz="1600" baseline="30000" dirty="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u="none" strike="noStrike" dirty="0">
                          <a:solidFill>
                            <a:srgbClr val="0B0080"/>
                          </a:solidFill>
                          <a:effectLst/>
                          <a:hlinkClick r:id="rId12" tooltip="Communauté de communes du Terrassonnais en Périgord noir Thenon Hautefort"/>
                        </a:rPr>
                        <a:t>Communauté de communes du Terrassonnais en Périgord noir Thenon Hautefort</a:t>
                      </a:r>
                      <a:r>
                        <a:rPr lang="fr-FR" sz="1600" dirty="0"/>
                        <a:t/>
                      </a:r>
                      <a:br>
                        <a:rPr lang="fr-FR" sz="1600" dirty="0"/>
                      </a:br>
                      <a:r>
                        <a:rPr lang="fr-FR" sz="1600" dirty="0"/>
                        <a:t>(</a:t>
                      </a:r>
                      <a:r>
                        <a:rPr lang="fr-FR" sz="1600" u="none" strike="noStrike" dirty="0">
                          <a:solidFill>
                            <a:srgbClr val="0B0080"/>
                          </a:solidFill>
                          <a:effectLst/>
                          <a:hlinkClick r:id="rId13" tooltip="Siège social"/>
                        </a:rPr>
                        <a:t>siège</a:t>
                      </a:r>
                      <a:r>
                        <a:rPr lang="fr-FR" sz="1600" dirty="0"/>
                        <a:t>)</a:t>
                      </a: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256031639"/>
                  </a:ext>
                </a:extLst>
              </a:tr>
              <a:tr h="688588">
                <a:tc>
                  <a:txBody>
                    <a:bodyPr/>
                    <a:lstStyle/>
                    <a:p>
                      <a:pPr algn="l"/>
                      <a:r>
                        <a:rPr lang="fr-FR" sz="1600" u="none" strike="noStrike" baseline="30000">
                          <a:solidFill>
                            <a:srgbClr val="0B0080"/>
                          </a:solidFill>
                          <a:effectLst/>
                          <a:hlinkClick r:id="rId14" tooltip="Maire (France)"/>
                        </a:rPr>
                        <a:t>Maire</a:t>
                      </a:r>
                      <a:r>
                        <a:rPr lang="fr-FR" sz="1600" baseline="30000">
                          <a:effectLst/>
                        </a:rPr>
                        <a:t> </a:t>
                      </a:r>
                      <a:br>
                        <a:rPr lang="fr-FR" sz="1600" baseline="30000">
                          <a:effectLst/>
                        </a:rPr>
                      </a:br>
                      <a:r>
                        <a:rPr lang="fr-FR" sz="1600" u="none" strike="noStrike" baseline="30000">
                          <a:solidFill>
                            <a:srgbClr val="0B0080"/>
                          </a:solidFill>
                          <a:effectLst/>
                          <a:hlinkClick r:id="rId15" tooltip="Mandat politique"/>
                        </a:rPr>
                        <a:t>Mandat</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Pierre Delmon </a:t>
                      </a:r>
                      <a:br>
                        <a:rPr lang="fr-FR" sz="1600"/>
                      </a:br>
                      <a:r>
                        <a:rPr lang="fr-FR" sz="1600" u="none" strike="noStrike">
                          <a:solidFill>
                            <a:srgbClr val="0B0080"/>
                          </a:solidFill>
                          <a:effectLst/>
                          <a:hlinkClick r:id="rId16" tooltip="Élections municipales de 2014 en Dordogne"/>
                        </a:rPr>
                        <a:t>2014</a:t>
                      </a:r>
                      <a:r>
                        <a:rPr lang="fr-FR" sz="1600"/>
                        <a:t>-2020</a:t>
                      </a: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587845754"/>
                  </a:ext>
                </a:extLst>
              </a:tr>
              <a:tr h="328110">
                <a:tc>
                  <a:txBody>
                    <a:bodyPr/>
                    <a:lstStyle/>
                    <a:p>
                      <a:pPr algn="l"/>
                      <a:r>
                        <a:rPr lang="fr-FR" sz="1600" u="none" strike="noStrike" baseline="30000">
                          <a:solidFill>
                            <a:srgbClr val="0B0080"/>
                          </a:solidFill>
                          <a:effectLst/>
                          <a:hlinkClick r:id="rId17" tooltip="Code postal en France"/>
                        </a:rPr>
                        <a:t>Code postal</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24120</a:t>
                      </a: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542159789"/>
                  </a:ext>
                </a:extLst>
              </a:tr>
              <a:tr h="328110">
                <a:tc>
                  <a:txBody>
                    <a:bodyPr/>
                    <a:lstStyle/>
                    <a:p>
                      <a:pPr algn="l"/>
                      <a:r>
                        <a:rPr lang="fr-FR" sz="1600" u="none" strike="noStrike" baseline="30000" dirty="0">
                          <a:solidFill>
                            <a:srgbClr val="0B0080"/>
                          </a:solidFill>
                          <a:effectLst/>
                          <a:hlinkClick r:id="rId18" tooltip="Code officiel géographique"/>
                        </a:rPr>
                        <a:t>Code commune</a:t>
                      </a:r>
                      <a:endParaRPr lang="fr-FR" sz="1600" baseline="30000" dirty="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24547</a:t>
                      </a: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884209061"/>
                  </a:ext>
                </a:extLst>
              </a:tr>
              <a:tr h="227249">
                <a:tc gridSpan="2">
                  <a:txBody>
                    <a:bodyPr/>
                    <a:lstStyle/>
                    <a:p>
                      <a:pPr algn="ctr"/>
                      <a:r>
                        <a:rPr lang="fr-FR" sz="1600" baseline="30000">
                          <a:solidFill>
                            <a:srgbClr val="000000"/>
                          </a:solidFill>
                          <a:effectLst/>
                        </a:rPr>
                        <a:t>Démographie</a:t>
                      </a:r>
                    </a:p>
                  </a:txBody>
                  <a:tcPr marL="18723" marR="18723" marT="18723" marB="18723"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3306334207"/>
                  </a:ext>
                </a:extLst>
              </a:tr>
              <a:tr h="482012">
                <a:tc>
                  <a:txBody>
                    <a:bodyPr/>
                    <a:lstStyle/>
                    <a:p>
                      <a:pPr algn="l"/>
                      <a:r>
                        <a:rPr lang="fr-FR" sz="1600" u="none" strike="noStrike" baseline="30000">
                          <a:solidFill>
                            <a:srgbClr val="0B0080"/>
                          </a:solidFill>
                          <a:effectLst/>
                          <a:hlinkClick r:id="rId19" tooltip="Gentilé"/>
                        </a:rPr>
                        <a:t>Gentilé</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a:t>Terrassonnais</a:t>
                      </a: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809935674"/>
                  </a:ext>
                </a:extLst>
              </a:tr>
              <a:tr h="482012">
                <a:tc>
                  <a:txBody>
                    <a:bodyPr/>
                    <a:lstStyle/>
                    <a:p>
                      <a:pPr algn="l"/>
                      <a:r>
                        <a:rPr lang="fr-FR" sz="1600" u="none" strike="noStrike" baseline="30000">
                          <a:solidFill>
                            <a:srgbClr val="0B0080"/>
                          </a:solidFill>
                          <a:effectLst/>
                          <a:hlinkClick r:id="rId20" tooltip="Chiffres de population de la France"/>
                        </a:rPr>
                        <a:t>Population</a:t>
                      </a:r>
                      <a:br>
                        <a:rPr lang="fr-FR" sz="1600" u="none" strike="noStrike" baseline="30000">
                          <a:solidFill>
                            <a:srgbClr val="0B0080"/>
                          </a:solidFill>
                          <a:effectLst/>
                          <a:hlinkClick r:id="rId20" tooltip="Chiffres de population de la France"/>
                        </a:rPr>
                      </a:br>
                      <a:r>
                        <a:rPr lang="fr-FR" sz="1600" u="none" strike="noStrike" baseline="30000">
                          <a:solidFill>
                            <a:srgbClr val="0B0080"/>
                          </a:solidFill>
                          <a:effectLst/>
                          <a:hlinkClick r:id="rId20" tooltip="Chiffres de population de la France"/>
                        </a:rPr>
                        <a:t>municipale</a:t>
                      </a:r>
                      <a:endParaRPr lang="fr-FR" sz="1600" baseline="30000">
                        <a:effectLst/>
                      </a:endParaRP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600" dirty="0"/>
                        <a:t>6 148 hab. (2016 )</a:t>
                      </a:r>
                    </a:p>
                  </a:txBody>
                  <a:tcPr marL="44936" marR="44936" marT="22468" marB="2246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682655034"/>
                  </a:ext>
                </a:extLst>
              </a:tr>
            </a:tbl>
          </a:graphicData>
        </a:graphic>
      </p:graphicFrame>
      <p:pic>
        <p:nvPicPr>
          <p:cNvPr id="2052" name="Picture 4" descr="Blason de Terrasson-Lavilledieu"/>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372866" y="688974"/>
            <a:ext cx="1495425" cy="18002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44170" y="207236"/>
            <a:ext cx="2552815" cy="369332"/>
          </a:xfrm>
          <a:prstGeom prst="rect">
            <a:avLst/>
          </a:prstGeom>
        </p:spPr>
        <p:txBody>
          <a:bodyPr wrap="none">
            <a:spAutoFit/>
          </a:bodyPr>
          <a:lstStyle/>
          <a:p>
            <a:r>
              <a:rPr lang="fr-FR" b="1" i="0" dirty="0" smtClean="0">
                <a:solidFill>
                  <a:srgbClr val="000000"/>
                </a:solidFill>
                <a:effectLst/>
                <a:latin typeface="Arial" panose="020B0604020202020204" pitchFamily="34" charset="0"/>
              </a:rPr>
              <a:t>Terrasson-Lavilledieu</a:t>
            </a:r>
            <a:endParaRPr lang="fr-FR" dirty="0"/>
          </a:p>
        </p:txBody>
      </p:sp>
      <p:sp>
        <p:nvSpPr>
          <p:cNvPr id="4" name="Rectangle 3"/>
          <p:cNvSpPr/>
          <p:nvPr/>
        </p:nvSpPr>
        <p:spPr>
          <a:xfrm>
            <a:off x="426979" y="2970937"/>
            <a:ext cx="3637021" cy="3139321"/>
          </a:xfrm>
          <a:prstGeom prst="rect">
            <a:avLst/>
          </a:prstGeom>
        </p:spPr>
        <p:txBody>
          <a:bodyPr wrap="square">
            <a:spAutoFit/>
          </a:bodyPr>
          <a:lstStyle/>
          <a:p>
            <a:r>
              <a:rPr lang="fr-FR" b="0" i="1" dirty="0" smtClean="0">
                <a:solidFill>
                  <a:srgbClr val="222222"/>
                </a:solidFill>
                <a:effectLst/>
                <a:latin typeface="Arial" panose="020B0604020202020204" pitchFamily="34" charset="0"/>
              </a:rPr>
              <a:t>Au premier de gueules au lion contourné d'or regardant, à la queue léopardée, sortant des débris de sa cage du même et brisant ses chaînes d'argent, au chef cousu d'azur semé de fleurs de lys aussi d'or, au second d'azur aux deux clefs affrontées d'or passées en sautoir, au chef du même chargé de trois épées basses de gueules</a:t>
            </a:r>
            <a:endParaRPr lang="fr-FR" dirty="0"/>
          </a:p>
        </p:txBody>
      </p:sp>
      <p:pic>
        <p:nvPicPr>
          <p:cNvPr id="2056" name="Picture 8" descr="RÃ©sultat de recherche d'images pour &quot;terrasson logo&quot;"/>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9096375" y="207236"/>
            <a:ext cx="2381250" cy="342900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Ã©sultat de recherche d'images pour &quot;terrasson logo&quot;"/>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9096375" y="4051300"/>
            <a:ext cx="2381250" cy="2649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289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0137" y="0"/>
            <a:ext cx="9144000" cy="6858000"/>
          </a:xfrm>
          <a:prstGeom prst="rect">
            <a:avLst/>
          </a:prstGeom>
        </p:spPr>
      </p:pic>
    </p:spTree>
    <p:extLst>
      <p:ext uri="{BB962C8B-B14F-4D97-AF65-F5344CB8AC3E}">
        <p14:creationId xmlns:p14="http://schemas.microsoft.com/office/powerpoint/2010/main" val="25507539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1852"/>
          <a:stretch/>
        </p:blipFill>
        <p:spPr>
          <a:xfrm>
            <a:off x="7838292" y="0"/>
            <a:ext cx="4353708" cy="6858000"/>
          </a:xfrm>
          <a:prstGeom prst="rect">
            <a:avLst/>
          </a:prstGeom>
        </p:spPr>
      </p:pic>
      <p:sp>
        <p:nvSpPr>
          <p:cNvPr id="6" name="Rectangle 5"/>
          <p:cNvSpPr/>
          <p:nvPr/>
        </p:nvSpPr>
        <p:spPr>
          <a:xfrm>
            <a:off x="868471" y="1373678"/>
            <a:ext cx="5482225" cy="4247317"/>
          </a:xfrm>
          <a:prstGeom prst="rect">
            <a:avLst/>
          </a:prstGeom>
        </p:spPr>
        <p:txBody>
          <a:bodyPr wrap="square">
            <a:spAutoFit/>
          </a:bodyPr>
          <a:lstStyle/>
          <a:p>
            <a:r>
              <a:rPr lang="fr-FR" b="0" i="0" dirty="0" smtClean="0">
                <a:effectLst/>
                <a:latin typeface="Open Sans"/>
              </a:rPr>
              <a:t>Son aspect monumental avec son architecture néo-classique associée au moderne faisait de l’Hôtel de Ville un des plus importants de la Dordogne. L’emplacement retenu, le long de la rivière et ouvert sur la ville contemporaine qui était en plein développement nécessita de descendre jusqu’au niveau de la Vézère pour obtenir de solides </a:t>
            </a:r>
            <a:r>
              <a:rPr lang="fr-FR" dirty="0" err="1">
                <a:latin typeface="Open Sans"/>
              </a:rPr>
              <a:t>fondationsC’est</a:t>
            </a:r>
            <a:r>
              <a:rPr lang="fr-FR" dirty="0">
                <a:latin typeface="Open Sans"/>
              </a:rPr>
              <a:t> sous la Troisième République et sous la municipalité du docteur </a:t>
            </a:r>
            <a:r>
              <a:rPr lang="fr-FR" dirty="0" err="1">
                <a:latin typeface="Open Sans"/>
              </a:rPr>
              <a:t>Feytaud</a:t>
            </a:r>
            <a:r>
              <a:rPr lang="fr-FR" dirty="0">
                <a:latin typeface="Open Sans"/>
              </a:rPr>
              <a:t> (1851-1921) qu’est érigé l’Hôtel de Ville de </a:t>
            </a:r>
            <a:r>
              <a:rPr lang="fr-FR" dirty="0" err="1">
                <a:latin typeface="Open Sans"/>
              </a:rPr>
              <a:t>Terrasson</a:t>
            </a:r>
            <a:r>
              <a:rPr lang="fr-FR" dirty="0">
                <a:latin typeface="Open Sans"/>
              </a:rPr>
              <a:t>. Les plans ont été réalisés par l’architecte Lagrange installé à Périgueux. L’Hôtel de Ville fut inauguré par Jules </a:t>
            </a:r>
            <a:r>
              <a:rPr lang="fr-FR" dirty="0" err="1">
                <a:latin typeface="Open Sans"/>
              </a:rPr>
              <a:t>Pams</a:t>
            </a:r>
            <a:r>
              <a:rPr lang="fr-FR" dirty="0">
                <a:latin typeface="Open Sans"/>
              </a:rPr>
              <a:t>, alors ministre de l’agriculture le 15 septembre 1912 lors de grandes fêtes populaires.</a:t>
            </a:r>
            <a:endParaRPr lang="fr-FR" dirty="0"/>
          </a:p>
          <a:p>
            <a:endParaRPr lang="fr-FR" dirty="0"/>
          </a:p>
        </p:txBody>
      </p:sp>
    </p:spTree>
    <p:extLst>
      <p:ext uri="{BB962C8B-B14F-4D97-AF65-F5344CB8AC3E}">
        <p14:creationId xmlns:p14="http://schemas.microsoft.com/office/powerpoint/2010/main" val="4252321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098" name="Picture 2" descr="VA 17 d1681"/>
          <p:cNvPicPr>
            <a:picLocks noChangeAspect="1" noChangeArrowheads="1"/>
          </p:cNvPicPr>
          <p:nvPr/>
        </p:nvPicPr>
        <p:blipFill rotWithShape="1">
          <a:blip r:embed="rId2">
            <a:extLst>
              <a:ext uri="{28A0092B-C50C-407E-A947-70E740481C1C}">
                <a14:useLocalDpi xmlns:a14="http://schemas.microsoft.com/office/drawing/2010/main" val="0"/>
              </a:ext>
            </a:extLst>
          </a:blip>
          <a:srcRect l="9350" r="5890"/>
          <a:stretch/>
        </p:blipFill>
        <p:spPr bwMode="auto">
          <a:xfrm>
            <a:off x="2054268" y="0"/>
            <a:ext cx="1013773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1858" y="751344"/>
            <a:ext cx="1962410" cy="5355312"/>
          </a:xfrm>
          <a:prstGeom prst="rect">
            <a:avLst/>
          </a:prstGeom>
        </p:spPr>
        <p:txBody>
          <a:bodyPr wrap="square">
            <a:spAutoFit/>
          </a:bodyPr>
          <a:lstStyle/>
          <a:p>
            <a:r>
              <a:rPr lang="fr-FR" dirty="0" smtClean="0">
                <a:latin typeface="Open Sans"/>
              </a:rPr>
              <a:t>Accrochée à la falaise du </a:t>
            </a:r>
            <a:r>
              <a:rPr lang="fr-FR" dirty="0" err="1" smtClean="0">
                <a:latin typeface="Open Sans"/>
              </a:rPr>
              <a:t>Malpas</a:t>
            </a:r>
            <a:r>
              <a:rPr lang="fr-FR" dirty="0" smtClean="0">
                <a:latin typeface="Open Sans"/>
              </a:rPr>
              <a:t>, la ville ancienne a retrouvé son rayonnement d'antan. Bâtisses rénovées, réhabilitation, aménagement et embellissement des rues, ruelles et placettes contribuent à son attractivité et son harmonie, tant pour les touristes que pour les résidents.</a:t>
            </a:r>
            <a:endParaRPr lang="fr-FR" dirty="0"/>
          </a:p>
        </p:txBody>
      </p:sp>
    </p:spTree>
    <p:extLst>
      <p:ext uri="{BB962C8B-B14F-4D97-AF65-F5344CB8AC3E}">
        <p14:creationId xmlns:p14="http://schemas.microsoft.com/office/powerpoint/2010/main" val="2557263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8940" y="0"/>
            <a:ext cx="6353060" cy="6858000"/>
          </a:xfrm>
          <a:prstGeom prst="rect">
            <a:avLst/>
          </a:prstGeom>
        </p:spPr>
      </p:pic>
      <p:sp>
        <p:nvSpPr>
          <p:cNvPr id="3" name="Rectangle 2"/>
          <p:cNvSpPr/>
          <p:nvPr/>
        </p:nvSpPr>
        <p:spPr>
          <a:xfrm>
            <a:off x="192066" y="1028343"/>
            <a:ext cx="5544855" cy="5078313"/>
          </a:xfrm>
          <a:prstGeom prst="rect">
            <a:avLst/>
          </a:prstGeom>
        </p:spPr>
        <p:txBody>
          <a:bodyPr wrap="square">
            <a:spAutoFit/>
          </a:bodyPr>
          <a:lstStyle/>
          <a:p>
            <a:r>
              <a:rPr lang="fr-FR" dirty="0">
                <a:solidFill>
                  <a:srgbClr val="000000"/>
                </a:solidFill>
                <a:latin typeface="Times New Roman" panose="02020603050405020304" pitchFamily="18" charset="0"/>
              </a:rPr>
              <a:t>Au cœur de la ville de </a:t>
            </a:r>
            <a:r>
              <a:rPr lang="fr-FR" dirty="0" err="1">
                <a:solidFill>
                  <a:srgbClr val="000000"/>
                </a:solidFill>
                <a:latin typeface="Times New Roman" panose="02020603050405020304" pitchFamily="18" charset="0"/>
              </a:rPr>
              <a:t>Terrasson</a:t>
            </a:r>
            <a:r>
              <a:rPr lang="fr-FR" dirty="0">
                <a:solidFill>
                  <a:srgbClr val="000000"/>
                </a:solidFill>
                <a:latin typeface="Times New Roman" panose="02020603050405020304" pitchFamily="18" charset="0"/>
              </a:rPr>
              <a:t>, en Dordogne, </a:t>
            </a:r>
            <a:r>
              <a:rPr lang="fr-FR" b="1" dirty="0">
                <a:solidFill>
                  <a:srgbClr val="000000"/>
                </a:solidFill>
                <a:latin typeface="Times New Roman" panose="02020603050405020304" pitchFamily="18" charset="0"/>
              </a:rPr>
              <a:t>la falaise du </a:t>
            </a:r>
            <a:r>
              <a:rPr lang="fr-FR" b="1" dirty="0" err="1">
                <a:solidFill>
                  <a:srgbClr val="000000"/>
                </a:solidFill>
                <a:latin typeface="Times New Roman" panose="02020603050405020304" pitchFamily="18" charset="0"/>
              </a:rPr>
              <a:t>Malpas</a:t>
            </a:r>
            <a:r>
              <a:rPr lang="fr-FR" b="1" dirty="0">
                <a:solidFill>
                  <a:srgbClr val="000000"/>
                </a:solidFill>
                <a:latin typeface="Times New Roman" panose="02020603050405020304" pitchFamily="18" charset="0"/>
              </a:rPr>
              <a:t> </a:t>
            </a:r>
            <a:r>
              <a:rPr lang="fr-FR" dirty="0">
                <a:solidFill>
                  <a:srgbClr val="000000"/>
                </a:solidFill>
                <a:latin typeface="Times New Roman" panose="02020603050405020304" pitchFamily="18" charset="0"/>
              </a:rPr>
              <a:t>est un espace naturel juché en surplomb de la Vézère. Longue de 350m et haute de 32m, elle constitue un promontoire naturel qui de part ses dimensions, a de tous temps marqué la cité de sa présence. Axe de passage hautement stratégique à certaines périodes de l'histoire, elle a dessiné la physionomie de la ville contemporaine, des remparts jusqu'aux axes majeurs de circulations actuels. En raison des risques majeurs d'effondrement qu'elle présentait, la nécessité de sécuriser et de conforter l’ensemble de ce site naturel a donné naissance à un projet de jardin en belvédère sur la vallée.</a:t>
            </a:r>
            <a:r>
              <a:rPr lang="fr-FR" dirty="0"/>
              <a:t/>
            </a:r>
            <a:br>
              <a:rPr lang="fr-FR" dirty="0"/>
            </a:br>
            <a:r>
              <a:rPr lang="fr-FR" dirty="0">
                <a:solidFill>
                  <a:srgbClr val="000000"/>
                </a:solidFill>
                <a:latin typeface="Times New Roman" panose="02020603050405020304" pitchFamily="18" charset="0"/>
              </a:rPr>
              <a:t>Le parti d’aménagement affirme la stratification naturelle du site et réintroduit une continuité de la trame végétale afin de reconstituer le lien entre ville haute et ville basse. Cette liaison entre les deux entités offre une promenade à flanc de falaise, déroulant en lacets fragmentés un platelage bois qui se soustrait à la contrainte du relief.</a:t>
            </a:r>
            <a:endParaRPr lang="fr-FR" dirty="0"/>
          </a:p>
        </p:txBody>
      </p:sp>
      <p:sp>
        <p:nvSpPr>
          <p:cNvPr id="4" name="Rectangle 3"/>
          <p:cNvSpPr/>
          <p:nvPr/>
        </p:nvSpPr>
        <p:spPr>
          <a:xfrm>
            <a:off x="1688620" y="263140"/>
            <a:ext cx="2326278" cy="369332"/>
          </a:xfrm>
          <a:prstGeom prst="rect">
            <a:avLst/>
          </a:prstGeom>
        </p:spPr>
        <p:txBody>
          <a:bodyPr wrap="none">
            <a:spAutoFit/>
          </a:bodyPr>
          <a:lstStyle/>
          <a:p>
            <a:r>
              <a:rPr lang="fr-FR" dirty="0" smtClean="0">
                <a:solidFill>
                  <a:srgbClr val="000000"/>
                </a:solidFill>
                <a:latin typeface="Times New Roman" panose="02020603050405020304" pitchFamily="18" charset="0"/>
              </a:rPr>
              <a:t> </a:t>
            </a:r>
            <a:r>
              <a:rPr lang="fr-FR" b="1" dirty="0">
                <a:solidFill>
                  <a:srgbClr val="000000"/>
                </a:solidFill>
                <a:latin typeface="Times New Roman" panose="02020603050405020304" pitchFamily="18" charset="0"/>
              </a:rPr>
              <a:t>la falaise du </a:t>
            </a:r>
            <a:r>
              <a:rPr lang="fr-FR" b="1" dirty="0" err="1">
                <a:solidFill>
                  <a:srgbClr val="000000"/>
                </a:solidFill>
                <a:latin typeface="Times New Roman" panose="02020603050405020304" pitchFamily="18" charset="0"/>
              </a:rPr>
              <a:t>Malpas</a:t>
            </a:r>
            <a:r>
              <a:rPr lang="fr-FR" b="1" dirty="0">
                <a:solidFill>
                  <a:srgbClr val="000000"/>
                </a:solidFill>
                <a:latin typeface="Times New Roman" panose="02020603050405020304" pitchFamily="18" charset="0"/>
              </a:rPr>
              <a:t> </a:t>
            </a:r>
            <a:endParaRPr lang="fr-FR" dirty="0"/>
          </a:p>
        </p:txBody>
      </p:sp>
    </p:spTree>
    <p:extLst>
      <p:ext uri="{BB962C8B-B14F-4D97-AF65-F5344CB8AC3E}">
        <p14:creationId xmlns:p14="http://schemas.microsoft.com/office/powerpoint/2010/main" val="13817146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3356" y="216337"/>
            <a:ext cx="10058400" cy="6475567"/>
          </a:xfrm>
          <a:prstGeom prst="rect">
            <a:avLst/>
          </a:prstGeom>
        </p:spPr>
      </p:pic>
      <p:sp>
        <p:nvSpPr>
          <p:cNvPr id="3" name="Rectangle 2"/>
          <p:cNvSpPr/>
          <p:nvPr/>
        </p:nvSpPr>
        <p:spPr>
          <a:xfrm>
            <a:off x="3066483" y="476082"/>
            <a:ext cx="2210862" cy="369332"/>
          </a:xfrm>
          <a:prstGeom prst="rect">
            <a:avLst/>
          </a:prstGeom>
        </p:spPr>
        <p:txBody>
          <a:bodyPr wrap="none">
            <a:spAutoFit/>
          </a:bodyPr>
          <a:lstStyle/>
          <a:p>
            <a:r>
              <a:rPr lang="fr-FR" b="1" dirty="0" smtClean="0">
                <a:solidFill>
                  <a:srgbClr val="000000"/>
                </a:solidFill>
                <a:latin typeface="Times New Roman" panose="02020603050405020304" pitchFamily="18" charset="0"/>
              </a:rPr>
              <a:t>la </a:t>
            </a:r>
            <a:r>
              <a:rPr lang="fr-FR" b="1" dirty="0">
                <a:solidFill>
                  <a:srgbClr val="000000"/>
                </a:solidFill>
                <a:latin typeface="Times New Roman" panose="02020603050405020304" pitchFamily="18" charset="0"/>
              </a:rPr>
              <a:t>falaise du </a:t>
            </a:r>
            <a:r>
              <a:rPr lang="fr-FR" b="1" dirty="0" err="1">
                <a:solidFill>
                  <a:srgbClr val="000000"/>
                </a:solidFill>
                <a:latin typeface="Times New Roman" panose="02020603050405020304" pitchFamily="18" charset="0"/>
              </a:rPr>
              <a:t>Malpas</a:t>
            </a:r>
            <a:r>
              <a:rPr lang="fr-FR" b="1" dirty="0">
                <a:solidFill>
                  <a:srgbClr val="000000"/>
                </a:solidFill>
                <a:latin typeface="Times New Roman" panose="02020603050405020304" pitchFamily="18" charset="0"/>
              </a:rPr>
              <a:t> </a:t>
            </a:r>
            <a:endParaRPr lang="fr-FR" dirty="0"/>
          </a:p>
        </p:txBody>
      </p:sp>
    </p:spTree>
    <p:extLst>
      <p:ext uri="{BB962C8B-B14F-4D97-AF65-F5344CB8AC3E}">
        <p14:creationId xmlns:p14="http://schemas.microsoft.com/office/powerpoint/2010/main" val="2520159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368"/>
          <a:stretch/>
        </p:blipFill>
        <p:spPr>
          <a:xfrm>
            <a:off x="900427" y="195943"/>
            <a:ext cx="10058400" cy="6538587"/>
          </a:xfrm>
          <a:prstGeom prst="rect">
            <a:avLst/>
          </a:prstGeom>
        </p:spPr>
      </p:pic>
    </p:spTree>
    <p:extLst>
      <p:ext uri="{BB962C8B-B14F-4D97-AF65-F5344CB8AC3E}">
        <p14:creationId xmlns:p14="http://schemas.microsoft.com/office/powerpoint/2010/main" val="34273070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2972234" y="350822"/>
            <a:ext cx="1813317" cy="369332"/>
          </a:xfrm>
          <a:prstGeom prst="rect">
            <a:avLst/>
          </a:prstGeom>
        </p:spPr>
        <p:txBody>
          <a:bodyPr wrap="none">
            <a:spAutoFit/>
          </a:bodyPr>
          <a:lstStyle/>
          <a:p>
            <a:r>
              <a:rPr lang="fr-FR" dirty="0">
                <a:latin typeface="Open Sans"/>
              </a:rPr>
              <a:t> place du Foirail</a:t>
            </a:r>
            <a:endParaRPr lang="fr-FR" dirty="0"/>
          </a:p>
        </p:txBody>
      </p:sp>
    </p:spTree>
    <p:extLst>
      <p:ext uri="{BB962C8B-B14F-4D97-AF65-F5344CB8AC3E}">
        <p14:creationId xmlns:p14="http://schemas.microsoft.com/office/powerpoint/2010/main" val="15924858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48131" y="0"/>
            <a:ext cx="6443869" cy="6858000"/>
          </a:xfrm>
          <a:prstGeom prst="rect">
            <a:avLst/>
          </a:prstGeom>
        </p:spPr>
      </p:pic>
      <p:sp>
        <p:nvSpPr>
          <p:cNvPr id="2" name="Rectangle 1"/>
          <p:cNvSpPr/>
          <p:nvPr/>
        </p:nvSpPr>
        <p:spPr>
          <a:xfrm>
            <a:off x="1604072" y="551238"/>
            <a:ext cx="2787943" cy="369332"/>
          </a:xfrm>
          <a:prstGeom prst="rect">
            <a:avLst/>
          </a:prstGeom>
        </p:spPr>
        <p:txBody>
          <a:bodyPr wrap="none">
            <a:spAutoFit/>
          </a:bodyPr>
          <a:lstStyle/>
          <a:p>
            <a:r>
              <a:rPr lang="fr-FR" b="1" dirty="0">
                <a:latin typeface="Open Sans"/>
              </a:rPr>
              <a:t>La fontaine Saint-Julien</a:t>
            </a:r>
            <a:endParaRPr lang="fr-FR" b="1" i="0" dirty="0">
              <a:effectLst/>
              <a:latin typeface="Open Sans"/>
            </a:endParaRPr>
          </a:p>
        </p:txBody>
      </p:sp>
      <p:sp>
        <p:nvSpPr>
          <p:cNvPr id="4" name="Rectangle 3"/>
          <p:cNvSpPr/>
          <p:nvPr/>
        </p:nvSpPr>
        <p:spPr>
          <a:xfrm>
            <a:off x="129435" y="2136338"/>
            <a:ext cx="5231705" cy="3139321"/>
          </a:xfrm>
          <a:prstGeom prst="rect">
            <a:avLst/>
          </a:prstGeom>
        </p:spPr>
        <p:txBody>
          <a:bodyPr wrap="square">
            <a:spAutoFit/>
          </a:bodyPr>
          <a:lstStyle/>
          <a:p>
            <a:r>
              <a:rPr lang="fr-FR" dirty="0">
                <a:latin typeface="Open Sans"/>
              </a:rPr>
              <a:t>C’est, ici, sur cette </a:t>
            </a:r>
            <a:r>
              <a:rPr lang="fr-FR" b="1" dirty="0">
                <a:latin typeface="Open Sans"/>
              </a:rPr>
              <a:t>place du Foirail</a:t>
            </a:r>
            <a:r>
              <a:rPr lang="fr-FR" dirty="0">
                <a:latin typeface="Open Sans"/>
              </a:rPr>
              <a:t>, que des moines, au </a:t>
            </a:r>
            <a:r>
              <a:rPr lang="fr-FR" dirty="0" smtClean="0">
                <a:latin typeface="Open Sans"/>
              </a:rPr>
              <a:t>VIe</a:t>
            </a:r>
            <a:r>
              <a:rPr lang="fr-FR" dirty="0">
                <a:latin typeface="Open Sans"/>
              </a:rPr>
              <a:t> siècle, bâtirent </a:t>
            </a:r>
            <a:r>
              <a:rPr lang="fr-FR" dirty="0" err="1">
                <a:latin typeface="Open Sans"/>
              </a:rPr>
              <a:t>un</a:t>
            </a:r>
            <a:r>
              <a:rPr lang="fr-FR" i="1" dirty="0" err="1">
                <a:latin typeface="Open Sans"/>
              </a:rPr>
              <a:t>xenodochium</a:t>
            </a:r>
            <a:r>
              <a:rPr lang="fr-FR" dirty="0">
                <a:latin typeface="Open Sans"/>
              </a:rPr>
              <a:t>, établissement hospitalier. La chronique nous révèle qu’il existait déjà, au début de notre ère, une fontaine consacrée aux dieux par les païens. On attribuait à celle-ci les vertus de l’oracle. C’est Saint-Sour qui lui donna son nom actuel : fontaine de Saint-Julien. Celle-ci continuera à être vénérée et sera un lieu de prières, notamment pour les foires de la Saint-Sour, de la Saint-Julien et de la Saint-Martin.</a:t>
            </a:r>
            <a:endParaRPr lang="fr-FR" dirty="0"/>
          </a:p>
        </p:txBody>
      </p:sp>
    </p:spTree>
    <p:extLst>
      <p:ext uri="{BB962C8B-B14F-4D97-AF65-F5344CB8AC3E}">
        <p14:creationId xmlns:p14="http://schemas.microsoft.com/office/powerpoint/2010/main" val="16353534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6191250" y="857250"/>
            <a:ext cx="6858000" cy="5143500"/>
          </a:xfrm>
          <a:prstGeom prst="rect">
            <a:avLst/>
          </a:prstGeom>
        </p:spPr>
      </p:pic>
      <p:sp>
        <p:nvSpPr>
          <p:cNvPr id="3" name="Rectangle 2"/>
          <p:cNvSpPr/>
          <p:nvPr/>
        </p:nvSpPr>
        <p:spPr>
          <a:xfrm>
            <a:off x="1563360" y="438504"/>
            <a:ext cx="2467342" cy="369332"/>
          </a:xfrm>
          <a:prstGeom prst="rect">
            <a:avLst/>
          </a:prstGeom>
        </p:spPr>
        <p:txBody>
          <a:bodyPr wrap="none">
            <a:spAutoFit/>
          </a:bodyPr>
          <a:lstStyle/>
          <a:p>
            <a:r>
              <a:rPr lang="fr-FR" b="1" dirty="0">
                <a:latin typeface="Open Sans"/>
              </a:rPr>
              <a:t>Fontaine de l’abbaye</a:t>
            </a:r>
            <a:endParaRPr lang="fr-FR" b="1" i="0" dirty="0">
              <a:effectLst/>
              <a:latin typeface="Open Sans"/>
            </a:endParaRPr>
          </a:p>
        </p:txBody>
      </p:sp>
      <p:sp>
        <p:nvSpPr>
          <p:cNvPr id="4" name="Rectangle 3"/>
          <p:cNvSpPr/>
          <p:nvPr/>
        </p:nvSpPr>
        <p:spPr>
          <a:xfrm>
            <a:off x="379956" y="2136337"/>
            <a:ext cx="6096000" cy="2585323"/>
          </a:xfrm>
          <a:prstGeom prst="rect">
            <a:avLst/>
          </a:prstGeom>
        </p:spPr>
        <p:txBody>
          <a:bodyPr>
            <a:spAutoFit/>
          </a:bodyPr>
          <a:lstStyle/>
          <a:p>
            <a:r>
              <a:rPr lang="fr-FR" dirty="0">
                <a:latin typeface="Open Sans"/>
              </a:rPr>
              <a:t>Contournant sur notre droite l’église Saint Sour, après avoir gravis les escaliers qui y mènent, entre l’église et le presbytère, dominant la vallée située en contrebas, une place a été retenue pour accueillir, dès 2005, une fontaine italienne, avec ses deux vasques et un bassin en pierre. La vue panoramique est majestueuse. De là, on peut observer l’Ile de la Vergne, le Pont vieux et l’encorbellement de toitures d’ardoises qui s’agrippent à la falaise du </a:t>
            </a:r>
            <a:r>
              <a:rPr lang="fr-FR" dirty="0" err="1">
                <a:latin typeface="Open Sans"/>
              </a:rPr>
              <a:t>Malpas</a:t>
            </a:r>
            <a:r>
              <a:rPr lang="fr-FR" dirty="0">
                <a:latin typeface="Open Sans"/>
              </a:rPr>
              <a:t>.</a:t>
            </a:r>
            <a:endParaRPr lang="fr-FR" dirty="0"/>
          </a:p>
        </p:txBody>
      </p:sp>
    </p:spTree>
    <p:extLst>
      <p:ext uri="{BB962C8B-B14F-4D97-AF65-F5344CB8AC3E}">
        <p14:creationId xmlns:p14="http://schemas.microsoft.com/office/powerpoint/2010/main" val="3949137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10913"/>
          <a:stretch/>
        </p:blipFill>
        <p:spPr>
          <a:xfrm>
            <a:off x="4045906" y="0"/>
            <a:ext cx="8146093" cy="6858000"/>
          </a:xfrm>
          <a:prstGeom prst="rect">
            <a:avLst/>
          </a:prstGeom>
        </p:spPr>
      </p:pic>
      <p:sp>
        <p:nvSpPr>
          <p:cNvPr id="4" name="Rectangle 3"/>
          <p:cNvSpPr/>
          <p:nvPr/>
        </p:nvSpPr>
        <p:spPr>
          <a:xfrm>
            <a:off x="238279" y="181674"/>
            <a:ext cx="3014608" cy="369332"/>
          </a:xfrm>
          <a:prstGeom prst="rect">
            <a:avLst/>
          </a:prstGeom>
        </p:spPr>
        <p:txBody>
          <a:bodyPr wrap="none">
            <a:spAutoFit/>
          </a:bodyPr>
          <a:lstStyle/>
          <a:p>
            <a:r>
              <a:rPr lang="fr-FR" b="1" dirty="0">
                <a:latin typeface="Open Sans"/>
              </a:rPr>
              <a:t>La fontaine du Pont Vieux</a:t>
            </a:r>
            <a:endParaRPr lang="fr-FR" b="1" i="0" dirty="0">
              <a:effectLst/>
              <a:latin typeface="Open Sans"/>
            </a:endParaRPr>
          </a:p>
        </p:txBody>
      </p:sp>
      <p:sp>
        <p:nvSpPr>
          <p:cNvPr id="5" name="Rectangle 4"/>
          <p:cNvSpPr/>
          <p:nvPr/>
        </p:nvSpPr>
        <p:spPr>
          <a:xfrm>
            <a:off x="104384" y="732680"/>
            <a:ext cx="3941522" cy="6186309"/>
          </a:xfrm>
          <a:prstGeom prst="rect">
            <a:avLst/>
          </a:prstGeom>
        </p:spPr>
        <p:txBody>
          <a:bodyPr wrap="square">
            <a:spAutoFit/>
          </a:bodyPr>
          <a:lstStyle/>
          <a:p>
            <a:r>
              <a:rPr lang="fr-FR" dirty="0">
                <a:latin typeface="Open Sans"/>
              </a:rPr>
              <a:t>La petite place qui, venant du Pont Vieux donne accès aux rues </a:t>
            </a:r>
            <a:r>
              <a:rPr lang="fr-FR" dirty="0" err="1">
                <a:latin typeface="Open Sans"/>
              </a:rPr>
              <a:t>Margontier</a:t>
            </a:r>
            <a:r>
              <a:rPr lang="fr-FR" dirty="0">
                <a:latin typeface="Open Sans"/>
              </a:rPr>
              <a:t> et Basse, et ainsi à la vieille cité de Saint Sour, sur la rive gauche de la Vézère, s’est embellie d’une première fontaine. Modeste élégance qui laisse au passant le soin d’habiller ses yeux, après avoir affronté l’avantageuse vue sur la falaise du </a:t>
            </a:r>
            <a:r>
              <a:rPr lang="fr-FR" dirty="0" err="1">
                <a:latin typeface="Open Sans"/>
              </a:rPr>
              <a:t>Malpas</a:t>
            </a:r>
            <a:r>
              <a:rPr lang="fr-FR" dirty="0">
                <a:latin typeface="Open Sans"/>
              </a:rPr>
              <a:t>, que procure la traversée de la rivière en ce passage millénaire. La fontaine regarde avec une romantique indolence l’antique rue Basse qui était, à l’origine, qu’un petit passage naturel entre la Vézère et la falaise. Tout proche, presque caché, un symbole de maréchal-ferrant rappelle que la rue possédait ses échoppes. Depuis quelques années, ce lieu reprend progressivement des couleurs et la vie s’y rétablit</a:t>
            </a:r>
            <a:r>
              <a:rPr lang="fr-FR" dirty="0">
                <a:solidFill>
                  <a:srgbClr val="FAFAFA"/>
                </a:solidFill>
                <a:latin typeface="Open Sans"/>
              </a:rPr>
              <a:t>.</a:t>
            </a:r>
            <a:endParaRPr lang="fr-FR" dirty="0"/>
          </a:p>
        </p:txBody>
      </p:sp>
    </p:spTree>
    <p:extLst>
      <p:ext uri="{BB962C8B-B14F-4D97-AF65-F5344CB8AC3E}">
        <p14:creationId xmlns:p14="http://schemas.microsoft.com/office/powerpoint/2010/main" val="22894322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6191250" y="857250"/>
            <a:ext cx="6858000" cy="5143500"/>
          </a:xfrm>
          <a:prstGeom prst="rect">
            <a:avLst/>
          </a:prstGeom>
        </p:spPr>
      </p:pic>
      <p:sp>
        <p:nvSpPr>
          <p:cNvPr id="3" name="Rectangle 2"/>
          <p:cNvSpPr/>
          <p:nvPr/>
        </p:nvSpPr>
        <p:spPr>
          <a:xfrm>
            <a:off x="1720084" y="137879"/>
            <a:ext cx="2492990" cy="369332"/>
          </a:xfrm>
          <a:prstGeom prst="rect">
            <a:avLst/>
          </a:prstGeom>
        </p:spPr>
        <p:txBody>
          <a:bodyPr wrap="none">
            <a:spAutoFit/>
          </a:bodyPr>
          <a:lstStyle/>
          <a:p>
            <a:r>
              <a:rPr lang="fr-FR" b="1" dirty="0">
                <a:latin typeface="Open Sans"/>
              </a:rPr>
              <a:t>La fontaine </a:t>
            </a:r>
            <a:r>
              <a:rPr lang="fr-FR" b="1" dirty="0" err="1">
                <a:latin typeface="Open Sans"/>
              </a:rPr>
              <a:t>Bouquier</a:t>
            </a:r>
            <a:endParaRPr lang="fr-FR" b="1" i="0" dirty="0">
              <a:effectLst/>
              <a:latin typeface="Open Sans"/>
            </a:endParaRPr>
          </a:p>
        </p:txBody>
      </p:sp>
      <p:sp>
        <p:nvSpPr>
          <p:cNvPr id="4" name="Rectangle 3"/>
          <p:cNvSpPr/>
          <p:nvPr/>
        </p:nvSpPr>
        <p:spPr>
          <a:xfrm>
            <a:off x="329852" y="671691"/>
            <a:ext cx="6096000" cy="6186309"/>
          </a:xfrm>
          <a:prstGeom prst="rect">
            <a:avLst/>
          </a:prstGeom>
        </p:spPr>
        <p:txBody>
          <a:bodyPr>
            <a:spAutoFit/>
          </a:bodyPr>
          <a:lstStyle/>
          <a:p>
            <a:r>
              <a:rPr lang="fr-FR" dirty="0">
                <a:latin typeface="Open Sans"/>
              </a:rPr>
              <a:t>nous arrivons sur la place du conventionnel </a:t>
            </a:r>
            <a:r>
              <a:rPr lang="fr-FR" dirty="0" err="1">
                <a:latin typeface="Open Sans"/>
              </a:rPr>
              <a:t>Bouquier</a:t>
            </a:r>
            <a:r>
              <a:rPr lang="fr-FR" dirty="0">
                <a:latin typeface="Open Sans"/>
              </a:rPr>
              <a:t> ; l’imposante église Saint Sour nous apparaît avec sa pierre claire récemment restaurée, presque enchâssée dans une abondance végétale ordonnée dans la grande tradition des jardins à la française, et qui illumine notre arrivée. Il fallait, en ce lieu presque envoûtant, qu’une fontaine nous cligne de l’œil.</a:t>
            </a:r>
            <a:r>
              <a:rPr lang="fr-FR" dirty="0"/>
              <a:t/>
            </a:r>
            <a:br>
              <a:rPr lang="fr-FR" dirty="0"/>
            </a:br>
            <a:r>
              <a:rPr lang="fr-FR" dirty="0">
                <a:latin typeface="Open Sans"/>
              </a:rPr>
              <a:t>Pour le concepteur de ce ballet d’eau, d’arbres, plantes et fleurs, célébration du minéral aussi, la chose était entendue. La quête fut à la hauteur du lieu. De l’acquisition à la rénovation, au transport puis à l’installation, Pierre </a:t>
            </a:r>
            <a:r>
              <a:rPr lang="fr-FR" dirty="0" err="1">
                <a:latin typeface="Open Sans"/>
              </a:rPr>
              <a:t>Delmon</a:t>
            </a:r>
            <a:r>
              <a:rPr lang="fr-FR" dirty="0">
                <a:latin typeface="Open Sans"/>
              </a:rPr>
              <a:t> a initié puis accompagné toutes les étapes. Cette ardeur semble couronnée de bienfaits. Il s’agit d’une fontaine acquise dans une vente, à Paris, à la fin du siècle dernier. Elle représenterait la tête d’un satyre. Une créature mi-homme et mi- bouc, avec des cornes sur la tête, une chevelure abondante et un nez épaté. Tout comme les faunes avec lesquels ils sont souvent confondus, ils portent souvent des peaux de bêtes. Ce satyre, accompagné de deux têtes de bouc figurant sur le bassin, serait un silène, vieux précepteur de Dionysos.</a:t>
            </a:r>
            <a:endParaRPr lang="fr-FR" dirty="0"/>
          </a:p>
        </p:txBody>
      </p:sp>
    </p:spTree>
    <p:extLst>
      <p:ext uri="{BB962C8B-B14F-4D97-AF65-F5344CB8AC3E}">
        <p14:creationId xmlns:p14="http://schemas.microsoft.com/office/powerpoint/2010/main" val="39398148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10274"/>
          <a:stretch/>
        </p:blipFill>
        <p:spPr>
          <a:xfrm>
            <a:off x="4317836" y="967552"/>
            <a:ext cx="7874164" cy="4932000"/>
          </a:xfrm>
          <a:prstGeom prst="rect">
            <a:avLst/>
          </a:prstGeom>
        </p:spPr>
      </p:pic>
      <p:sp>
        <p:nvSpPr>
          <p:cNvPr id="3" name="Rectangle 2"/>
          <p:cNvSpPr/>
          <p:nvPr/>
        </p:nvSpPr>
        <p:spPr>
          <a:xfrm>
            <a:off x="589166" y="463556"/>
            <a:ext cx="2813591" cy="369332"/>
          </a:xfrm>
          <a:prstGeom prst="rect">
            <a:avLst/>
          </a:prstGeom>
        </p:spPr>
        <p:txBody>
          <a:bodyPr wrap="none">
            <a:spAutoFit/>
          </a:bodyPr>
          <a:lstStyle/>
          <a:p>
            <a:r>
              <a:rPr lang="fr-FR" b="1" dirty="0">
                <a:latin typeface="Open Sans"/>
              </a:rPr>
              <a:t>La fontaine de Guingois</a:t>
            </a:r>
            <a:endParaRPr lang="fr-FR" b="1" i="0" dirty="0">
              <a:effectLst/>
              <a:latin typeface="Open Sans"/>
            </a:endParaRPr>
          </a:p>
        </p:txBody>
      </p:sp>
      <p:sp>
        <p:nvSpPr>
          <p:cNvPr id="4" name="Rectangle 3"/>
          <p:cNvSpPr/>
          <p:nvPr/>
        </p:nvSpPr>
        <p:spPr>
          <a:xfrm>
            <a:off x="217118" y="967552"/>
            <a:ext cx="3928997" cy="5909310"/>
          </a:xfrm>
          <a:prstGeom prst="rect">
            <a:avLst/>
          </a:prstGeom>
        </p:spPr>
        <p:txBody>
          <a:bodyPr wrap="square">
            <a:spAutoFit/>
          </a:bodyPr>
          <a:lstStyle/>
          <a:p>
            <a:r>
              <a:rPr lang="fr-FR" dirty="0">
                <a:latin typeface="Open Sans"/>
              </a:rPr>
              <a:t>Nous sommes légèrement au-dessus de l’emplacement des sarcophages mérovingiens qui jouxtent la place du Foirail ou de </a:t>
            </a:r>
            <a:r>
              <a:rPr lang="fr-FR" dirty="0" err="1">
                <a:latin typeface="Open Sans"/>
              </a:rPr>
              <a:t>Genouillac</a:t>
            </a:r>
            <a:r>
              <a:rPr lang="fr-FR" dirty="0">
                <a:latin typeface="Open Sans"/>
              </a:rPr>
              <a:t>. Dans la vieille ville. Toute proche du jardin suspendu, cette fontaine est une des dernières installées. Tout autour, de petits jardins à la française ont été créés, sur le thème des cartes à jouer. On y voit le pique, le cœur, le carreau, le trèfle, hommage végétal à une pratique apparue en </a:t>
            </a:r>
            <a:r>
              <a:rPr lang="fr-FR" dirty="0" smtClean="0">
                <a:latin typeface="Open Sans"/>
              </a:rPr>
              <a:t>Europe </a:t>
            </a:r>
            <a:r>
              <a:rPr lang="fr-FR" dirty="0">
                <a:latin typeface="Open Sans"/>
              </a:rPr>
              <a:t>qu’au XIV</a:t>
            </a:r>
            <a:r>
              <a:rPr lang="fr-FR" baseline="30000" dirty="0">
                <a:latin typeface="Open Sans"/>
              </a:rPr>
              <a:t>e</a:t>
            </a:r>
            <a:r>
              <a:rPr lang="fr-FR" dirty="0">
                <a:latin typeface="Open Sans"/>
              </a:rPr>
              <a:t> siècle. Tous ces jardins qui ornent la visite sont inspirés par les jardiniers du dix-septième et du dix-huitième siècle, en totale complémentarité d’ailleurs, avec les jardins de l’imaginaire, de conception rigoureusement moderne.</a:t>
            </a:r>
            <a:endParaRPr lang="fr-FR" dirty="0"/>
          </a:p>
        </p:txBody>
      </p:sp>
    </p:spTree>
    <p:extLst>
      <p:ext uri="{BB962C8B-B14F-4D97-AF65-F5344CB8AC3E}">
        <p14:creationId xmlns:p14="http://schemas.microsoft.com/office/powerpoint/2010/main" val="28051311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619" y="278685"/>
            <a:ext cx="10555012" cy="6159693"/>
          </a:xfrm>
          <a:prstGeom prst="rect">
            <a:avLst/>
          </a:prstGeom>
        </p:spPr>
      </p:pic>
    </p:spTree>
    <p:extLst>
      <p:ext uri="{BB962C8B-B14F-4D97-AF65-F5344CB8AC3E}">
        <p14:creationId xmlns:p14="http://schemas.microsoft.com/office/powerpoint/2010/main" val="32050887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5184000" cy="3960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12000" y="2898000"/>
            <a:ext cx="5280000" cy="3960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339" y="4194000"/>
            <a:ext cx="3552000" cy="2664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45742" y="0"/>
            <a:ext cx="3552000" cy="2664000"/>
          </a:xfrm>
          <a:prstGeom prst="rect">
            <a:avLst/>
          </a:prstGeom>
        </p:spPr>
      </p:pic>
      <p:sp>
        <p:nvSpPr>
          <p:cNvPr id="6" name="Rectangle 5"/>
          <p:cNvSpPr/>
          <p:nvPr/>
        </p:nvSpPr>
        <p:spPr>
          <a:xfrm>
            <a:off x="5407988" y="410339"/>
            <a:ext cx="3008023" cy="3139321"/>
          </a:xfrm>
          <a:prstGeom prst="rect">
            <a:avLst/>
          </a:prstGeom>
        </p:spPr>
        <p:txBody>
          <a:bodyPr wrap="square">
            <a:spAutoFit/>
          </a:bodyPr>
          <a:lstStyle/>
          <a:p>
            <a:r>
              <a:rPr lang="fr-FR" dirty="0">
                <a:latin typeface="Lucida Grande"/>
              </a:rPr>
              <a:t>En 2003, suite à des travaux de terrassement, ont été mis au jour ces anciennes sépultures daté de l’époque mérovingienne. Il est probable que ces sarcophages aient été disposés au sein d’un cimetière proche de l’ancienne église Saint Julien.</a:t>
            </a:r>
            <a:endParaRPr lang="fr-FR" dirty="0"/>
          </a:p>
        </p:txBody>
      </p:sp>
    </p:spTree>
    <p:extLst>
      <p:ext uri="{BB962C8B-B14F-4D97-AF65-F5344CB8AC3E}">
        <p14:creationId xmlns:p14="http://schemas.microsoft.com/office/powerpoint/2010/main" val="12439344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074" name="Picture 2" descr="RÃ©sultat de recherche d'images pour &quot;abbaye et eglise saint sou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5721" y="0"/>
            <a:ext cx="462628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5737" y="387687"/>
            <a:ext cx="6096000" cy="646331"/>
          </a:xfrm>
          <a:prstGeom prst="rect">
            <a:avLst/>
          </a:prstGeom>
        </p:spPr>
        <p:txBody>
          <a:bodyPr>
            <a:spAutoFit/>
          </a:bodyPr>
          <a:lstStyle/>
          <a:p>
            <a:r>
              <a:rPr lang="fr-FR" b="1" dirty="0">
                <a:latin typeface="Open Sans"/>
              </a:rPr>
              <a:t>Bâtie au VI</a:t>
            </a:r>
            <a:r>
              <a:rPr lang="fr-FR" b="1" baseline="30000" dirty="0">
                <a:latin typeface="Open Sans"/>
              </a:rPr>
              <a:t>e</a:t>
            </a:r>
            <a:r>
              <a:rPr lang="fr-FR" b="1" dirty="0">
                <a:latin typeface="Open Sans"/>
              </a:rPr>
              <a:t> siècle l’église abbatiale Saint-Sour, est un des joyaux de l'art religieux du Périgord</a:t>
            </a:r>
            <a:endParaRPr lang="fr-FR" b="1" dirty="0"/>
          </a:p>
        </p:txBody>
      </p:sp>
      <p:sp>
        <p:nvSpPr>
          <p:cNvPr id="3" name="Rectangle 2"/>
          <p:cNvSpPr/>
          <p:nvPr/>
        </p:nvSpPr>
        <p:spPr>
          <a:xfrm>
            <a:off x="755737" y="1083687"/>
            <a:ext cx="6421676" cy="1754326"/>
          </a:xfrm>
          <a:prstGeom prst="rect">
            <a:avLst/>
          </a:prstGeom>
        </p:spPr>
        <p:txBody>
          <a:bodyPr wrap="square">
            <a:spAutoFit/>
          </a:bodyPr>
          <a:lstStyle/>
          <a:p>
            <a:r>
              <a:rPr lang="fr-FR" dirty="0">
                <a:latin typeface="Open Sans"/>
              </a:rPr>
              <a:t>Après six années de travaux, en septembre 2012, l’église Saint-Sour retrouve toute sa splendeur. Il faut avoir vu, côte à côte, l’évêque de Périgueux et Sarlat, Michel </a:t>
            </a:r>
            <a:r>
              <a:rPr lang="fr-FR" dirty="0" err="1">
                <a:latin typeface="Open Sans"/>
              </a:rPr>
              <a:t>Mouisse</a:t>
            </a:r>
            <a:r>
              <a:rPr lang="fr-FR" dirty="0">
                <a:latin typeface="Open Sans"/>
              </a:rPr>
              <a:t>, et le premier magistrat de la commune, Pierre </a:t>
            </a:r>
            <a:r>
              <a:rPr lang="fr-FR" dirty="0" err="1">
                <a:latin typeface="Open Sans"/>
              </a:rPr>
              <a:t>Delmon</a:t>
            </a:r>
            <a:r>
              <a:rPr lang="fr-FR" dirty="0">
                <a:latin typeface="Open Sans"/>
              </a:rPr>
              <a:t>, le jour de l’inauguration, pour mesurer et comprendre l’attachement des habitants à ce lieu.</a:t>
            </a:r>
            <a:r>
              <a:rPr lang="fr-FR" dirty="0">
                <a:solidFill>
                  <a:srgbClr val="FAFAFA"/>
                </a:solidFill>
                <a:latin typeface="Open Sans"/>
              </a:rPr>
              <a:t> </a:t>
            </a:r>
            <a:endParaRPr lang="fr-FR" dirty="0"/>
          </a:p>
        </p:txBody>
      </p:sp>
      <p:sp>
        <p:nvSpPr>
          <p:cNvPr id="4" name="Rectangle 3"/>
          <p:cNvSpPr/>
          <p:nvPr/>
        </p:nvSpPr>
        <p:spPr>
          <a:xfrm>
            <a:off x="670142" y="2887682"/>
            <a:ext cx="6507271" cy="3693319"/>
          </a:xfrm>
          <a:prstGeom prst="rect">
            <a:avLst/>
          </a:prstGeom>
        </p:spPr>
        <p:txBody>
          <a:bodyPr wrap="square">
            <a:spAutoFit/>
          </a:bodyPr>
          <a:lstStyle/>
          <a:p>
            <a:pPr algn="just"/>
            <a:r>
              <a:rPr lang="fr-FR" dirty="0">
                <a:latin typeface="Open Sans"/>
              </a:rPr>
              <a:t>Il faut attendre le XIX</a:t>
            </a:r>
            <a:r>
              <a:rPr lang="fr-FR" baseline="30000" dirty="0">
                <a:latin typeface="Open Sans"/>
              </a:rPr>
              <a:t>e</a:t>
            </a:r>
            <a:r>
              <a:rPr lang="fr-FR" dirty="0">
                <a:latin typeface="Open Sans"/>
              </a:rPr>
              <a:t> siècle et l’arrivée d’un curé ardent dans son esprit et fécond dans ses entreprises, l’abbé </a:t>
            </a:r>
            <a:r>
              <a:rPr lang="fr-FR" dirty="0" err="1">
                <a:latin typeface="Open Sans"/>
              </a:rPr>
              <a:t>Pergot</a:t>
            </a:r>
            <a:r>
              <a:rPr lang="fr-FR" dirty="0">
                <a:latin typeface="Open Sans"/>
              </a:rPr>
              <a:t>, pour que soit entrepris une restauration totale de l’église vandalisée par les guerres et presque laissée à l’abandon. L’abbé </a:t>
            </a:r>
            <a:r>
              <a:rPr lang="fr-FR" dirty="0" err="1">
                <a:latin typeface="Open Sans"/>
              </a:rPr>
              <a:t>Pergot</a:t>
            </a:r>
            <a:r>
              <a:rPr lang="fr-FR" dirty="0">
                <a:latin typeface="Open Sans"/>
              </a:rPr>
              <a:t> sera aidé dans son projet par l’abbé </a:t>
            </a:r>
            <a:r>
              <a:rPr lang="fr-FR" dirty="0" err="1">
                <a:latin typeface="Open Sans"/>
              </a:rPr>
              <a:t>Chevals</a:t>
            </a:r>
            <a:r>
              <a:rPr lang="fr-FR" dirty="0">
                <a:latin typeface="Open Sans"/>
              </a:rPr>
              <a:t>, architecte aussi, auquel on doit la restauration de Rocamadour, dans le Lot. La nouvelle église Saint-Sour sera consacrée le 21 mai 1889.</a:t>
            </a:r>
          </a:p>
          <a:p>
            <a:pPr algn="just"/>
            <a:r>
              <a:rPr lang="fr-FR" dirty="0">
                <a:latin typeface="Open Sans"/>
              </a:rPr>
              <a:t>En 1906, les vestiges des bâtiments abbatiaux sont détruits. Au début des années 1950, les maisons encore situées à l’ouest sont à leur tour détruites et remplacées par les rampes d’escalier actuelles. On en profite pour dégager le portail gothique qui était masqué par un bâtiment, lui aussi démoli.</a:t>
            </a:r>
            <a:endParaRPr lang="fr-FR" b="0" i="0" dirty="0">
              <a:effectLst/>
              <a:latin typeface="Open Sans"/>
            </a:endParaRPr>
          </a:p>
        </p:txBody>
      </p:sp>
    </p:spTree>
    <p:extLst>
      <p:ext uri="{BB962C8B-B14F-4D97-AF65-F5344CB8AC3E}">
        <p14:creationId xmlns:p14="http://schemas.microsoft.com/office/powerpoint/2010/main" val="37162417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52811" y="804714"/>
            <a:ext cx="10058400" cy="5652820"/>
          </a:xfrm>
          <a:prstGeom prst="rect">
            <a:avLst/>
          </a:prstGeom>
        </p:spPr>
      </p:pic>
    </p:spTree>
    <p:extLst>
      <p:ext uri="{BB962C8B-B14F-4D97-AF65-F5344CB8AC3E}">
        <p14:creationId xmlns:p14="http://schemas.microsoft.com/office/powerpoint/2010/main" val="27746525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1677308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20797" r="19552"/>
          <a:stretch/>
        </p:blipFill>
        <p:spPr>
          <a:xfrm>
            <a:off x="6192033" y="779662"/>
            <a:ext cx="5999967" cy="565282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5479" r="8468"/>
          <a:stretch/>
        </p:blipFill>
        <p:spPr>
          <a:xfrm>
            <a:off x="0" y="779662"/>
            <a:ext cx="5999967" cy="5652820"/>
          </a:xfrm>
          <a:prstGeom prst="rect">
            <a:avLst/>
          </a:prstGeom>
        </p:spPr>
      </p:pic>
    </p:spTree>
    <p:extLst>
      <p:ext uri="{BB962C8B-B14F-4D97-AF65-F5344CB8AC3E}">
        <p14:creationId xmlns:p14="http://schemas.microsoft.com/office/powerpoint/2010/main" val="5319430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ZoneTexte 2"/>
          <p:cNvSpPr txBox="1"/>
          <p:nvPr/>
        </p:nvSpPr>
        <p:spPr>
          <a:xfrm>
            <a:off x="5248405" y="275573"/>
            <a:ext cx="2705622" cy="375780"/>
          </a:xfrm>
          <a:prstGeom prst="rect">
            <a:avLst/>
          </a:prstGeom>
          <a:noFill/>
        </p:spPr>
        <p:txBody>
          <a:bodyPr wrap="square" rtlCol="0">
            <a:spAutoFit/>
          </a:bodyPr>
          <a:lstStyle/>
          <a:p>
            <a:r>
              <a:rPr lang="fr-FR" dirty="0" smtClean="0"/>
              <a:t>Vue de la ville</a:t>
            </a:r>
            <a:endParaRPr lang="fr-FR" dirty="0"/>
          </a:p>
        </p:txBody>
      </p:sp>
    </p:spTree>
    <p:extLst>
      <p:ext uri="{BB962C8B-B14F-4D97-AF65-F5344CB8AC3E}">
        <p14:creationId xmlns:p14="http://schemas.microsoft.com/office/powerpoint/2010/main" val="20976977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9621018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4929"/>
          <a:stretch/>
        </p:blipFill>
        <p:spPr>
          <a:xfrm>
            <a:off x="1104327" y="375781"/>
            <a:ext cx="10058400" cy="6137753"/>
          </a:xfrm>
          <a:prstGeom prst="rect">
            <a:avLst/>
          </a:prstGeom>
        </p:spPr>
      </p:pic>
    </p:spTree>
    <p:extLst>
      <p:ext uri="{BB962C8B-B14F-4D97-AF65-F5344CB8AC3E}">
        <p14:creationId xmlns:p14="http://schemas.microsoft.com/office/powerpoint/2010/main" val="15893463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16960998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3379"/>
          <a:stretch/>
        </p:blipFill>
        <p:spPr>
          <a:xfrm>
            <a:off x="2638055" y="0"/>
            <a:ext cx="9553945"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77" y="164579"/>
            <a:ext cx="2604278" cy="1980000"/>
          </a:xfrm>
          <a:prstGeom prst="rect">
            <a:avLst/>
          </a:prstGeom>
        </p:spPr>
      </p:pic>
      <p:sp>
        <p:nvSpPr>
          <p:cNvPr id="4" name="Ellipse 3"/>
          <p:cNvSpPr/>
          <p:nvPr/>
        </p:nvSpPr>
        <p:spPr>
          <a:xfrm>
            <a:off x="7114784" y="4108537"/>
            <a:ext cx="425884" cy="32567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1962" y="2690336"/>
            <a:ext cx="2588712" cy="3416320"/>
          </a:xfrm>
          <a:prstGeom prst="rect">
            <a:avLst/>
          </a:prstGeom>
        </p:spPr>
        <p:txBody>
          <a:bodyPr wrap="square">
            <a:spAutoFit/>
          </a:bodyPr>
          <a:lstStyle/>
          <a:p>
            <a:r>
              <a:rPr lang="fr-FR" dirty="0">
                <a:latin typeface="Open Sans"/>
              </a:rPr>
              <a:t>La Maison </a:t>
            </a:r>
            <a:r>
              <a:rPr lang="fr-FR" dirty="0" err="1">
                <a:latin typeface="Open Sans"/>
              </a:rPr>
              <a:t>Bouquier</a:t>
            </a:r>
            <a:r>
              <a:rPr lang="fr-FR" dirty="0">
                <a:latin typeface="Open Sans"/>
              </a:rPr>
              <a:t> est un des fleurons architecturaux de la ville ancienne. Elle témoigne du rayonnement de </a:t>
            </a:r>
            <a:r>
              <a:rPr lang="fr-FR" dirty="0" err="1">
                <a:latin typeface="Open Sans"/>
              </a:rPr>
              <a:t>Terrasson</a:t>
            </a:r>
            <a:r>
              <a:rPr lang="fr-FR" dirty="0">
                <a:latin typeface="Open Sans"/>
              </a:rPr>
              <a:t> au XVIII</a:t>
            </a:r>
            <a:r>
              <a:rPr lang="fr-FR" baseline="30000" dirty="0">
                <a:latin typeface="Open Sans"/>
              </a:rPr>
              <a:t>e</a:t>
            </a:r>
            <a:r>
              <a:rPr lang="fr-FR" dirty="0">
                <a:latin typeface="Open Sans"/>
              </a:rPr>
              <a:t> siècle. Gabriel </a:t>
            </a:r>
            <a:r>
              <a:rPr lang="fr-FR" dirty="0" err="1">
                <a:latin typeface="Open Sans"/>
              </a:rPr>
              <a:t>Bouquier</a:t>
            </a:r>
            <a:r>
              <a:rPr lang="fr-FR" dirty="0">
                <a:latin typeface="Open Sans"/>
              </a:rPr>
              <a:t>, penseur et homme politique reste un des acteurs de la Révolution française.</a:t>
            </a:r>
            <a:endParaRPr lang="fr-FR" dirty="0"/>
          </a:p>
        </p:txBody>
      </p:sp>
    </p:spTree>
    <p:extLst>
      <p:ext uri="{BB962C8B-B14F-4D97-AF65-F5344CB8AC3E}">
        <p14:creationId xmlns:p14="http://schemas.microsoft.com/office/powerpoint/2010/main" val="34721673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104384" y="125756"/>
            <a:ext cx="12087616" cy="2862322"/>
          </a:xfrm>
          <a:prstGeom prst="rect">
            <a:avLst/>
          </a:prstGeom>
        </p:spPr>
        <p:txBody>
          <a:bodyPr wrap="square">
            <a:spAutoFit/>
          </a:bodyPr>
          <a:lstStyle/>
          <a:p>
            <a:pPr algn="just"/>
            <a:r>
              <a:rPr lang="fr-FR" dirty="0">
                <a:latin typeface="Open Sans"/>
              </a:rPr>
              <a:t>La Maison </a:t>
            </a:r>
            <a:r>
              <a:rPr lang="fr-FR" dirty="0" err="1">
                <a:latin typeface="Open Sans"/>
              </a:rPr>
              <a:t>Bouquier</a:t>
            </a:r>
            <a:r>
              <a:rPr lang="fr-FR" dirty="0">
                <a:latin typeface="Open Sans"/>
              </a:rPr>
              <a:t> est un des fleurons architecturaux de la ville ancienne. Elle témoigne du rayonnement de </a:t>
            </a:r>
            <a:r>
              <a:rPr lang="fr-FR" dirty="0" err="1">
                <a:latin typeface="Open Sans"/>
              </a:rPr>
              <a:t>Terrasson</a:t>
            </a:r>
            <a:r>
              <a:rPr lang="fr-FR" dirty="0">
                <a:latin typeface="Open Sans"/>
              </a:rPr>
              <a:t> au XVIII</a:t>
            </a:r>
            <a:r>
              <a:rPr lang="fr-FR" baseline="30000" dirty="0">
                <a:latin typeface="Open Sans"/>
              </a:rPr>
              <a:t>e</a:t>
            </a:r>
            <a:r>
              <a:rPr lang="fr-FR" dirty="0">
                <a:latin typeface="Open Sans"/>
              </a:rPr>
              <a:t> siècle. Gabriel </a:t>
            </a:r>
            <a:r>
              <a:rPr lang="fr-FR" dirty="0" err="1">
                <a:latin typeface="Open Sans"/>
              </a:rPr>
              <a:t>Bouquier</a:t>
            </a:r>
            <a:r>
              <a:rPr lang="fr-FR" dirty="0">
                <a:latin typeface="Open Sans"/>
              </a:rPr>
              <a:t>, penseur et homme politique reste un des acteurs de la Révolution française.</a:t>
            </a:r>
          </a:p>
          <a:p>
            <a:pPr algn="just"/>
            <a:r>
              <a:rPr lang="fr-FR" dirty="0">
                <a:latin typeface="Open Sans"/>
              </a:rPr>
              <a:t>C’est au sommet de la ville haute, sous l’œil bienfaiteur et protecteur des deux clochetons de l’église Saint-Sour toute proche, que l’on peut actionner la machine à remonter le temps vers la période éclatante et exaltée, mais aussi fondatrice d’une société qui se voulait toujours plus juste et parfaite : la Révolution. Nous sommes sur la place Gabriel </a:t>
            </a:r>
            <a:r>
              <a:rPr lang="fr-FR" dirty="0" err="1">
                <a:latin typeface="Open Sans"/>
              </a:rPr>
              <a:t>Bouquier</a:t>
            </a:r>
            <a:r>
              <a:rPr lang="fr-FR" dirty="0">
                <a:latin typeface="Open Sans"/>
              </a:rPr>
              <a:t>, ainsi nommée depuis 1989, à l’occasion du bicentenaire de la Révolution. Nous tournons le dos à Saint-Sour pour découvrir une demeure de style renaissance, construite entre le quinzième et le seizième siècle. En 1789, </a:t>
            </a:r>
            <a:r>
              <a:rPr lang="fr-FR" dirty="0" err="1">
                <a:latin typeface="Open Sans"/>
              </a:rPr>
              <a:t>Terrasson</a:t>
            </a:r>
            <a:r>
              <a:rPr lang="fr-FR" dirty="0">
                <a:latin typeface="Open Sans"/>
              </a:rPr>
              <a:t> est toujours un lieu de passage que justifie son seul pont ; ceux situés en amont et en aval sont hors d’état d’usage.</a:t>
            </a:r>
          </a:p>
        </p:txBody>
      </p:sp>
      <p:sp>
        <p:nvSpPr>
          <p:cNvPr id="4" name="Rectangle 3"/>
          <p:cNvSpPr/>
          <p:nvPr/>
        </p:nvSpPr>
        <p:spPr>
          <a:xfrm>
            <a:off x="104385" y="2988078"/>
            <a:ext cx="8225424" cy="3693319"/>
          </a:xfrm>
          <a:prstGeom prst="rect">
            <a:avLst/>
          </a:prstGeom>
        </p:spPr>
        <p:txBody>
          <a:bodyPr wrap="square">
            <a:spAutoFit/>
          </a:bodyPr>
          <a:lstStyle/>
          <a:p>
            <a:r>
              <a:rPr lang="fr-FR" dirty="0">
                <a:latin typeface="Open Sans"/>
              </a:rPr>
              <a:t>Juge de paix, peintre et poète</a:t>
            </a:r>
          </a:p>
          <a:p>
            <a:pPr algn="just"/>
            <a:r>
              <a:rPr lang="fr-FR" dirty="0">
                <a:latin typeface="Open Sans"/>
              </a:rPr>
              <a:t>Après avoir été élu secrétaire de la Convention, en 1794, il retourne définitivement à </a:t>
            </a:r>
            <a:r>
              <a:rPr lang="fr-FR" dirty="0" err="1">
                <a:latin typeface="Open Sans"/>
              </a:rPr>
              <a:t>Terrasson</a:t>
            </a:r>
            <a:r>
              <a:rPr lang="fr-FR" dirty="0">
                <a:latin typeface="Open Sans"/>
              </a:rPr>
              <a:t> où il exercera la charge de Juge de paix, privilégiant la peinture et la poésie tout en se consacrant à l’étude du christianisme, jusqu’à sa disparition, en 1810. C’est à la fin de l’année 1789 que Gabriel </a:t>
            </a:r>
            <a:r>
              <a:rPr lang="fr-FR" dirty="0" err="1">
                <a:latin typeface="Open Sans"/>
              </a:rPr>
              <a:t>Bouquier</a:t>
            </a:r>
            <a:r>
              <a:rPr lang="fr-FR" dirty="0">
                <a:latin typeface="Open Sans"/>
              </a:rPr>
              <a:t>, profitant de la vente des biens de l’Eglise comme biens nationaux, se porta acquéreur du château abbatial de </a:t>
            </a:r>
            <a:r>
              <a:rPr lang="fr-FR" dirty="0" err="1">
                <a:latin typeface="Open Sans"/>
              </a:rPr>
              <a:t>Terrasson</a:t>
            </a:r>
            <a:r>
              <a:rPr lang="fr-FR" dirty="0">
                <a:latin typeface="Open Sans"/>
              </a:rPr>
              <a:t> construit au XVII</a:t>
            </a:r>
            <a:r>
              <a:rPr lang="fr-FR" baseline="30000" dirty="0">
                <a:latin typeface="Open Sans"/>
              </a:rPr>
              <a:t>e</a:t>
            </a:r>
            <a:r>
              <a:rPr lang="fr-FR" dirty="0">
                <a:latin typeface="Open Sans"/>
              </a:rPr>
              <a:t> siècle ainsi que d’un jardin et trois des cinq maisons qui flanquaient le portail ouest de l’église Saint-Sour. C’est aussi, en 1790, que voient le jour deux communes : celle de </a:t>
            </a:r>
            <a:r>
              <a:rPr lang="fr-FR" dirty="0" err="1">
                <a:latin typeface="Open Sans"/>
              </a:rPr>
              <a:t>Terrasson</a:t>
            </a:r>
            <a:r>
              <a:rPr lang="fr-FR" dirty="0">
                <a:latin typeface="Open Sans"/>
              </a:rPr>
              <a:t>, sur la rive gauche, et celle de </a:t>
            </a:r>
            <a:r>
              <a:rPr lang="fr-FR" dirty="0" err="1">
                <a:latin typeface="Open Sans"/>
              </a:rPr>
              <a:t>Lavilledieu</a:t>
            </a:r>
            <a:r>
              <a:rPr lang="fr-FR" dirty="0">
                <a:latin typeface="Open Sans"/>
              </a:rPr>
              <a:t>, sur la rive droite. La splendide façade de la maison qui porte son nom, comme nous l’avons évoqué, de style renaissance, est un des joyaux de la ville, parfaitement restauré dès 1990.</a:t>
            </a:r>
            <a:endParaRPr lang="fr-FR" b="0" i="0" dirty="0">
              <a:effectLst/>
              <a:latin typeface="Open Sans"/>
            </a:endParaRPr>
          </a:p>
        </p:txBody>
      </p:sp>
      <p:pic>
        <p:nvPicPr>
          <p:cNvPr id="1026" name="Picture 2" descr="BOUQUIER 05 353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3117" y="2960285"/>
            <a:ext cx="2695575" cy="3648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7369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7590485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7227075" y="488608"/>
            <a:ext cx="3775393" cy="369332"/>
          </a:xfrm>
          <a:prstGeom prst="rect">
            <a:avLst/>
          </a:prstGeom>
        </p:spPr>
        <p:txBody>
          <a:bodyPr wrap="none">
            <a:spAutoFit/>
          </a:bodyPr>
          <a:lstStyle/>
          <a:p>
            <a:r>
              <a:rPr lang="fr-FR" dirty="0">
                <a:latin typeface="Open Sans"/>
              </a:rPr>
              <a:t>la place du conventionnel </a:t>
            </a:r>
            <a:r>
              <a:rPr lang="fr-FR" dirty="0" err="1">
                <a:latin typeface="Open Sans"/>
              </a:rPr>
              <a:t>Bouquier</a:t>
            </a:r>
            <a:endParaRPr lang="fr-FR" dirty="0"/>
          </a:p>
        </p:txBody>
      </p:sp>
    </p:spTree>
    <p:extLst>
      <p:ext uri="{BB962C8B-B14F-4D97-AF65-F5344CB8AC3E}">
        <p14:creationId xmlns:p14="http://schemas.microsoft.com/office/powerpoint/2010/main" val="12027641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838801" y="501134"/>
            <a:ext cx="3775393" cy="369332"/>
          </a:xfrm>
          <a:prstGeom prst="rect">
            <a:avLst/>
          </a:prstGeom>
        </p:spPr>
        <p:txBody>
          <a:bodyPr wrap="none">
            <a:spAutoFit/>
          </a:bodyPr>
          <a:lstStyle/>
          <a:p>
            <a:r>
              <a:rPr lang="fr-FR" dirty="0">
                <a:latin typeface="Open Sans"/>
              </a:rPr>
              <a:t>la place du conventionnel </a:t>
            </a:r>
            <a:r>
              <a:rPr lang="fr-FR" dirty="0" err="1">
                <a:latin typeface="Open Sans"/>
              </a:rPr>
              <a:t>Bouquier</a:t>
            </a:r>
            <a:endParaRPr lang="fr-FR" dirty="0"/>
          </a:p>
        </p:txBody>
      </p:sp>
    </p:spTree>
    <p:extLst>
      <p:ext uri="{BB962C8B-B14F-4D97-AF65-F5344CB8AC3E}">
        <p14:creationId xmlns:p14="http://schemas.microsoft.com/office/powerpoint/2010/main" val="15291544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050" name="Picture 2" descr="ECHOPP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91342"/>
            <a:ext cx="7620000" cy="57626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47806" y="975562"/>
            <a:ext cx="3791210" cy="5632311"/>
          </a:xfrm>
          <a:prstGeom prst="rect">
            <a:avLst/>
          </a:prstGeom>
        </p:spPr>
        <p:txBody>
          <a:bodyPr wrap="square">
            <a:spAutoFit/>
          </a:bodyPr>
          <a:lstStyle/>
          <a:p>
            <a:pPr algn="just"/>
            <a:r>
              <a:rPr lang="fr-FR" dirty="0">
                <a:latin typeface="Open Sans"/>
              </a:rPr>
              <a:t>La ville ancienne accueille une quinzaine de créateurs et d'artisans dans un décor rétro, des échoppes qui sont encore un attrait supplémentaire unique, et constituent une étonnante animation autour des places et dans les rues.</a:t>
            </a:r>
          </a:p>
          <a:p>
            <a:pPr algn="just"/>
            <a:r>
              <a:rPr lang="fr-FR" dirty="0">
                <a:latin typeface="Open Sans"/>
              </a:rPr>
              <a:t>Il fallait à la sensuelle géographie et histoire de </a:t>
            </a:r>
            <a:r>
              <a:rPr lang="fr-FR" dirty="0" err="1">
                <a:latin typeface="Open Sans"/>
              </a:rPr>
              <a:t>Terrasson</a:t>
            </a:r>
            <a:r>
              <a:rPr lang="fr-FR" dirty="0">
                <a:latin typeface="Open Sans"/>
              </a:rPr>
              <a:t> ajouter un supplément d’âme qui ne soit pas une banale nostalgie mais rende hommage au caractère entreprenant d’une population à la fois fertile dans son imagination et ardente dans son action. De même, le renouveau de la ville ancienne, entre le cheminement que constitue la muraille de la falaise du </a:t>
            </a:r>
            <a:r>
              <a:rPr lang="fr-FR" dirty="0" err="1">
                <a:latin typeface="Open Sans"/>
              </a:rPr>
              <a:t>Malpas</a:t>
            </a:r>
            <a:r>
              <a:rPr lang="fr-FR" dirty="0">
                <a:latin typeface="Open Sans"/>
              </a:rPr>
              <a:t> </a:t>
            </a:r>
            <a:endParaRPr lang="fr-FR" b="0" i="0" dirty="0">
              <a:effectLst/>
              <a:latin typeface="Open Sans"/>
            </a:endParaRPr>
          </a:p>
        </p:txBody>
      </p:sp>
      <p:sp>
        <p:nvSpPr>
          <p:cNvPr id="3" name="Rectangle 2"/>
          <p:cNvSpPr/>
          <p:nvPr/>
        </p:nvSpPr>
        <p:spPr>
          <a:xfrm>
            <a:off x="444673" y="212322"/>
            <a:ext cx="3461359" cy="369332"/>
          </a:xfrm>
          <a:prstGeom prst="rect">
            <a:avLst/>
          </a:prstGeom>
        </p:spPr>
        <p:txBody>
          <a:bodyPr wrap="square">
            <a:spAutoFit/>
          </a:bodyPr>
          <a:lstStyle/>
          <a:p>
            <a:r>
              <a:rPr lang="fr-FR" b="1" dirty="0">
                <a:latin typeface="Open Sans"/>
              </a:rPr>
              <a:t>Les échoppes du temps </a:t>
            </a:r>
            <a:r>
              <a:rPr lang="fr-FR" b="1" dirty="0" smtClean="0">
                <a:latin typeface="Open Sans"/>
              </a:rPr>
              <a:t>jadis</a:t>
            </a:r>
            <a:endParaRPr lang="fr-FR" b="1" dirty="0">
              <a:latin typeface="Open Sans"/>
            </a:endParaRPr>
          </a:p>
        </p:txBody>
      </p:sp>
    </p:spTree>
    <p:extLst>
      <p:ext uri="{BB962C8B-B14F-4D97-AF65-F5344CB8AC3E}">
        <p14:creationId xmlns:p14="http://schemas.microsoft.com/office/powerpoint/2010/main" val="23823755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7447" y="691978"/>
            <a:ext cx="10058400" cy="5652820"/>
          </a:xfrm>
          <a:prstGeom prst="rect">
            <a:avLst/>
          </a:prstGeom>
        </p:spPr>
      </p:pic>
    </p:spTree>
    <p:extLst>
      <p:ext uri="{BB962C8B-B14F-4D97-AF65-F5344CB8AC3E}">
        <p14:creationId xmlns:p14="http://schemas.microsoft.com/office/powerpoint/2010/main" val="30719680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4816" y="754610"/>
            <a:ext cx="10058400" cy="5652820"/>
          </a:xfrm>
          <a:prstGeom prst="rect">
            <a:avLst/>
          </a:prstGeom>
        </p:spPr>
      </p:pic>
    </p:spTree>
    <p:extLst>
      <p:ext uri="{BB962C8B-B14F-4D97-AF65-F5344CB8AC3E}">
        <p14:creationId xmlns:p14="http://schemas.microsoft.com/office/powerpoint/2010/main" val="5519188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330873" y="0"/>
            <a:ext cx="6456129" cy="6858000"/>
          </a:xfrm>
          <a:prstGeom prst="rect">
            <a:avLst/>
          </a:prstGeom>
        </p:spPr>
      </p:pic>
    </p:spTree>
    <p:extLst>
      <p:ext uri="{BB962C8B-B14F-4D97-AF65-F5344CB8AC3E}">
        <p14:creationId xmlns:p14="http://schemas.microsoft.com/office/powerpoint/2010/main" val="142446231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72306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275573" y="58845"/>
            <a:ext cx="2555310" cy="6740307"/>
          </a:xfrm>
          <a:prstGeom prst="rect">
            <a:avLst/>
          </a:prstGeom>
        </p:spPr>
        <p:txBody>
          <a:bodyPr wrap="square">
            <a:spAutoFit/>
          </a:bodyPr>
          <a:lstStyle/>
          <a:p>
            <a:r>
              <a:rPr lang="fr-FR" dirty="0">
                <a:latin typeface="Open Sans"/>
              </a:rPr>
              <a:t>on arrive place </a:t>
            </a:r>
            <a:r>
              <a:rPr lang="fr-FR" dirty="0" err="1">
                <a:latin typeface="Open Sans"/>
              </a:rPr>
              <a:t>Bouquier</a:t>
            </a:r>
            <a:r>
              <a:rPr lang="fr-FR" dirty="0">
                <a:latin typeface="Open Sans"/>
              </a:rPr>
              <a:t> à </a:t>
            </a:r>
            <a:r>
              <a:rPr lang="fr-FR" b="1" dirty="0">
                <a:latin typeface="Open Sans"/>
              </a:rPr>
              <a:t>l’échoppe « Au P’tit Bonheur </a:t>
            </a:r>
            <a:r>
              <a:rPr lang="fr-FR" dirty="0">
                <a:latin typeface="Open Sans"/>
              </a:rPr>
              <a:t>» qui est une invitation à prolonger la douce nostalgie en bavardant avec, là aussi, des artistes. Et c’est ainsi un chapelet de rencontres, qui entretiennent le visiteur.</a:t>
            </a:r>
            <a:r>
              <a:rPr lang="fr-FR" dirty="0"/>
              <a:t/>
            </a:r>
            <a:br>
              <a:rPr lang="fr-FR" dirty="0"/>
            </a:br>
            <a:r>
              <a:rPr lang="fr-FR" dirty="0">
                <a:latin typeface="Open Sans"/>
              </a:rPr>
              <a:t>Il y la bucolique devanture </a:t>
            </a:r>
            <a:r>
              <a:rPr lang="fr-FR" b="1" dirty="0">
                <a:latin typeface="Open Sans"/>
              </a:rPr>
              <a:t>« Chez Madame Paulin </a:t>
            </a:r>
            <a:r>
              <a:rPr lang="fr-FR" dirty="0">
                <a:latin typeface="Open Sans"/>
              </a:rPr>
              <a:t>» avec sa célèbre carotte de tabac ainsi nommée car elle référence au fait qu’autrefois, le tabac était vendu en petits rouleaux, que l’on devait râper aux extrémités un peu comme des carottes.</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0883" y="0"/>
            <a:ext cx="9361118" cy="6857999"/>
          </a:xfrm>
          <a:prstGeom prst="rect">
            <a:avLst/>
          </a:prstGeom>
        </p:spPr>
      </p:pic>
    </p:spTree>
    <p:extLst>
      <p:ext uri="{BB962C8B-B14F-4D97-AF65-F5344CB8AC3E}">
        <p14:creationId xmlns:p14="http://schemas.microsoft.com/office/powerpoint/2010/main" val="35787774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3048000" y="2136339"/>
            <a:ext cx="6096000" cy="369332"/>
          </a:xfrm>
          <a:prstGeom prst="rect">
            <a:avLst/>
          </a:prstGeom>
        </p:spPr>
        <p:txBody>
          <a:bodyPr>
            <a:spAutoFit/>
          </a:bodyPr>
          <a:lstStyle/>
          <a:p>
            <a:r>
              <a:rPr lang="fr-FR" dirty="0" smtClean="0">
                <a:solidFill>
                  <a:srgbClr val="FAFAFA"/>
                </a:solidFill>
                <a:latin typeface="Open Sans"/>
              </a:rPr>
              <a:t>.</a:t>
            </a:r>
            <a:endParaRPr lang="fr-FR" dirty="0"/>
          </a:p>
        </p:txBody>
      </p:sp>
      <p:sp>
        <p:nvSpPr>
          <p:cNvPr id="4" name="Rectangle 3"/>
          <p:cNvSpPr/>
          <p:nvPr/>
        </p:nvSpPr>
        <p:spPr>
          <a:xfrm>
            <a:off x="119933" y="547708"/>
            <a:ext cx="2823684" cy="5632311"/>
          </a:xfrm>
          <a:prstGeom prst="rect">
            <a:avLst/>
          </a:prstGeom>
        </p:spPr>
        <p:txBody>
          <a:bodyPr wrap="square">
            <a:spAutoFit/>
          </a:bodyPr>
          <a:lstStyle/>
          <a:p>
            <a:r>
              <a:rPr lang="fr-FR" b="1" dirty="0">
                <a:latin typeface="Open Sans"/>
              </a:rPr>
              <a:t>C'est en 1963</a:t>
            </a:r>
            <a:r>
              <a:rPr lang="fr-FR" dirty="0">
                <a:latin typeface="Open Sans"/>
              </a:rPr>
              <a:t> que les communes de </a:t>
            </a:r>
            <a:r>
              <a:rPr lang="fr-FR" b="1" dirty="0" err="1">
                <a:latin typeface="Open Sans"/>
              </a:rPr>
              <a:t>Terrasson</a:t>
            </a:r>
            <a:r>
              <a:rPr lang="fr-FR" b="1" dirty="0">
                <a:latin typeface="Open Sans"/>
              </a:rPr>
              <a:t> et </a:t>
            </a:r>
            <a:r>
              <a:rPr lang="fr-FR" b="1" dirty="0" err="1">
                <a:latin typeface="Open Sans"/>
              </a:rPr>
              <a:t>Lavilledieu</a:t>
            </a:r>
            <a:r>
              <a:rPr lang="fr-FR" b="1" dirty="0">
                <a:latin typeface="Open Sans"/>
              </a:rPr>
              <a:t> fusionnent</a:t>
            </a:r>
            <a:r>
              <a:rPr lang="fr-FR" dirty="0">
                <a:latin typeface="Open Sans"/>
              </a:rPr>
              <a:t> pour donner naissance à Terrasson-Lavilledieu. </a:t>
            </a:r>
            <a:r>
              <a:rPr lang="fr-FR" b="1" dirty="0">
                <a:latin typeface="Open Sans"/>
              </a:rPr>
              <a:t>En 1978, le pont de l'Europe,</a:t>
            </a:r>
            <a:r>
              <a:rPr lang="fr-FR" dirty="0">
                <a:latin typeface="Open Sans"/>
              </a:rPr>
              <a:t> troisième pont de Terrasson-Lavilledieu apporte de l'oxygène à la ville ancienne. </a:t>
            </a:r>
            <a:r>
              <a:rPr lang="fr-FR" dirty="0" smtClean="0">
                <a:latin typeface="Open Sans"/>
              </a:rPr>
              <a:t>Jusqu’en </a:t>
            </a:r>
            <a:r>
              <a:rPr lang="fr-FR" dirty="0">
                <a:latin typeface="Open Sans"/>
              </a:rPr>
              <a:t>1833, seul le Vieux Pont permettait de passer la rivière, mais comme il était en triste état, la municipalité, avec l'appui de Charles X décida de se doter d'un nouveau pont sur la Vézère: le pont neuf.</a:t>
            </a: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7" name="Rectangle 6"/>
          <p:cNvSpPr/>
          <p:nvPr/>
        </p:nvSpPr>
        <p:spPr>
          <a:xfrm>
            <a:off x="6383764" y="5298602"/>
            <a:ext cx="1236236" cy="369332"/>
          </a:xfrm>
          <a:prstGeom prst="rect">
            <a:avLst/>
          </a:prstGeom>
        </p:spPr>
        <p:txBody>
          <a:bodyPr wrap="none">
            <a:spAutoFit/>
          </a:bodyPr>
          <a:lstStyle/>
          <a:p>
            <a:r>
              <a:rPr lang="fr-FR">
                <a:solidFill>
                  <a:srgbClr val="FAFAFA"/>
                </a:solidFill>
                <a:latin typeface="Open Sans"/>
              </a:rPr>
              <a:t>La Vézère</a:t>
            </a:r>
            <a:endParaRPr lang="fr-FR"/>
          </a:p>
        </p:txBody>
      </p:sp>
    </p:spTree>
    <p:extLst>
      <p:ext uri="{BB962C8B-B14F-4D97-AF65-F5344CB8AC3E}">
        <p14:creationId xmlns:p14="http://schemas.microsoft.com/office/powerpoint/2010/main" val="30396717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91856" y="140793"/>
            <a:ext cx="2956143" cy="4247317"/>
          </a:xfrm>
          <a:prstGeom prst="rect">
            <a:avLst/>
          </a:prstGeom>
        </p:spPr>
        <p:txBody>
          <a:bodyPr wrap="square">
            <a:spAutoFit/>
          </a:bodyPr>
          <a:lstStyle/>
          <a:p>
            <a:r>
              <a:rPr lang="fr-FR" dirty="0">
                <a:latin typeface="Open Sans"/>
              </a:rPr>
              <a:t>Avec </a:t>
            </a:r>
            <a:r>
              <a:rPr lang="fr-FR" b="1" dirty="0">
                <a:latin typeface="Open Sans"/>
              </a:rPr>
              <a:t>la construction du premier pont en dur au XII</a:t>
            </a:r>
            <a:r>
              <a:rPr lang="fr-FR" b="1" baseline="30000" dirty="0">
                <a:latin typeface="Open Sans"/>
              </a:rPr>
              <a:t>e</a:t>
            </a:r>
            <a:r>
              <a:rPr lang="fr-FR" b="1" dirty="0">
                <a:latin typeface="Open Sans"/>
              </a:rPr>
              <a:t> </a:t>
            </a:r>
            <a:r>
              <a:rPr lang="fr-FR" b="1" dirty="0" smtClean="0">
                <a:latin typeface="Open Sans"/>
              </a:rPr>
              <a:t>siècle(dit pont vieux)</a:t>
            </a:r>
            <a:r>
              <a:rPr lang="fr-FR" dirty="0">
                <a:latin typeface="Open Sans"/>
              </a:rPr>
              <a:t> sur la Vézère, la ville devient un lieu de passage et de franchissement incontournable. Du XIV</a:t>
            </a:r>
            <a:r>
              <a:rPr lang="fr-FR" baseline="30000" dirty="0">
                <a:latin typeface="Open Sans"/>
              </a:rPr>
              <a:t>e</a:t>
            </a:r>
            <a:r>
              <a:rPr lang="fr-FR" dirty="0">
                <a:latin typeface="Open Sans"/>
              </a:rPr>
              <a:t> au XV</a:t>
            </a:r>
            <a:r>
              <a:rPr lang="fr-FR" baseline="30000" dirty="0">
                <a:latin typeface="Open Sans"/>
              </a:rPr>
              <a:t>e</a:t>
            </a:r>
            <a:r>
              <a:rPr lang="fr-FR" dirty="0">
                <a:latin typeface="Open Sans"/>
              </a:rPr>
              <a:t> siècle, la guerre de Cent ans mettra à mal l'église Saint Sour qui renaîtra sur les ruines d'un édifice roman. </a:t>
            </a:r>
            <a:r>
              <a:rPr lang="fr-FR" b="1" dirty="0">
                <a:latin typeface="Open Sans"/>
              </a:rPr>
              <a:t>A la Renaissance,</a:t>
            </a:r>
            <a:r>
              <a:rPr lang="fr-FR" dirty="0">
                <a:latin typeface="Open Sans"/>
              </a:rPr>
              <a:t> au XVI</a:t>
            </a:r>
            <a:r>
              <a:rPr lang="fr-FR" baseline="30000" dirty="0">
                <a:latin typeface="Open Sans"/>
              </a:rPr>
              <a:t>e</a:t>
            </a:r>
            <a:r>
              <a:rPr lang="fr-FR" dirty="0">
                <a:latin typeface="Open Sans"/>
              </a:rPr>
              <a:t> siècle</a:t>
            </a:r>
            <a:r>
              <a:rPr lang="fr-FR" dirty="0" smtClean="0">
                <a:latin typeface="Open Sans"/>
              </a:rPr>
              <a:t>,</a:t>
            </a:r>
            <a:endParaRPr lang="fr-FR" dirty="0"/>
          </a:p>
        </p:txBody>
      </p:sp>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l="7808" t="1826" b="3745"/>
          <a:stretch/>
        </p:blipFill>
        <p:spPr>
          <a:xfrm>
            <a:off x="91856" y="4525055"/>
            <a:ext cx="2776714" cy="2196000"/>
          </a:xfrm>
          <a:prstGeom prst="rect">
            <a:avLst/>
          </a:prstGeom>
        </p:spPr>
      </p:pic>
    </p:spTree>
    <p:extLst>
      <p:ext uri="{BB962C8B-B14F-4D97-AF65-F5344CB8AC3E}">
        <p14:creationId xmlns:p14="http://schemas.microsoft.com/office/powerpoint/2010/main" val="628018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4271" y="0"/>
            <a:ext cx="9144000" cy="6858000"/>
          </a:xfrm>
          <a:prstGeom prst="rect">
            <a:avLst/>
          </a:prstGeom>
        </p:spPr>
      </p:pic>
      <p:sp>
        <p:nvSpPr>
          <p:cNvPr id="3" name="Rectangle 2"/>
          <p:cNvSpPr/>
          <p:nvPr/>
        </p:nvSpPr>
        <p:spPr>
          <a:xfrm>
            <a:off x="3294267" y="541475"/>
            <a:ext cx="3236784" cy="369332"/>
          </a:xfrm>
          <a:prstGeom prst="rect">
            <a:avLst/>
          </a:prstGeom>
        </p:spPr>
        <p:txBody>
          <a:bodyPr wrap="none">
            <a:spAutoFit/>
          </a:bodyPr>
          <a:lstStyle/>
          <a:p>
            <a:r>
              <a:rPr lang="fr-FR" dirty="0">
                <a:latin typeface="Proza Libre"/>
              </a:rPr>
              <a:t> moulin à eau du XVIIIe siècle</a:t>
            </a:r>
            <a:endParaRPr lang="fr-FR" dirty="0"/>
          </a:p>
        </p:txBody>
      </p:sp>
    </p:spTree>
    <p:extLst>
      <p:ext uri="{BB962C8B-B14F-4D97-AF65-F5344CB8AC3E}">
        <p14:creationId xmlns:p14="http://schemas.microsoft.com/office/powerpoint/2010/main" val="3343201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srcRect l="14485"/>
          <a:stretch/>
        </p:blipFill>
        <p:spPr>
          <a:xfrm>
            <a:off x="4092000" y="0"/>
            <a:ext cx="8100000" cy="6858000"/>
          </a:xfrm>
          <a:prstGeom prst="rect">
            <a:avLst/>
          </a:prstGeom>
        </p:spPr>
      </p:pic>
      <p:sp>
        <p:nvSpPr>
          <p:cNvPr id="3" name="Rectangle 2"/>
          <p:cNvSpPr/>
          <p:nvPr/>
        </p:nvSpPr>
        <p:spPr>
          <a:xfrm>
            <a:off x="116541" y="335845"/>
            <a:ext cx="3975459" cy="6186309"/>
          </a:xfrm>
          <a:prstGeom prst="rect">
            <a:avLst/>
          </a:prstGeom>
        </p:spPr>
        <p:txBody>
          <a:bodyPr wrap="square">
            <a:spAutoFit/>
          </a:bodyPr>
          <a:lstStyle/>
          <a:p>
            <a:pPr fontAlgn="base"/>
            <a:r>
              <a:rPr lang="fr-FR" b="1" dirty="0">
                <a:solidFill>
                  <a:srgbClr val="4A4A4A"/>
                </a:solidFill>
                <a:latin typeface="Open Sans"/>
              </a:rPr>
              <a:t>L'octroi de </a:t>
            </a:r>
            <a:r>
              <a:rPr lang="fr-FR" b="1" dirty="0" err="1">
                <a:solidFill>
                  <a:srgbClr val="4A4A4A"/>
                </a:solidFill>
                <a:latin typeface="Open Sans"/>
              </a:rPr>
              <a:t>Terrasson</a:t>
            </a:r>
            <a:endParaRPr lang="fr-FR" b="1" dirty="0">
              <a:solidFill>
                <a:srgbClr val="4A4A4A"/>
              </a:solidFill>
              <a:latin typeface="Open Sans"/>
            </a:endParaRPr>
          </a:p>
          <a:p>
            <a:pPr fontAlgn="base"/>
            <a:r>
              <a:rPr lang="fr-FR" dirty="0">
                <a:solidFill>
                  <a:srgbClr val="4A4A4A"/>
                </a:solidFill>
                <a:latin typeface="Open Sans"/>
              </a:rPr>
              <a:t>Véritable système de douane locale, l'octroi fut une structure particulièrement importante pour les revenus communaux. Il servait notamment à financer l'entretien des fortifications et les travaux d'utilité publique.</a:t>
            </a:r>
            <a:br>
              <a:rPr lang="fr-FR" dirty="0">
                <a:solidFill>
                  <a:srgbClr val="4A4A4A"/>
                </a:solidFill>
                <a:latin typeface="Open Sans"/>
              </a:rPr>
            </a:br>
            <a:r>
              <a:rPr lang="fr-FR" dirty="0">
                <a:solidFill>
                  <a:srgbClr val="4A4A4A"/>
                </a:solidFill>
                <a:latin typeface="Open Sans"/>
              </a:rPr>
              <a:t>Le terme "octroi" vient du verbe octroyer qui signifie accorder: la ville octroie l'entrée des marchandises en échange d'une taxe. Ces taxes, toujours mal acceptées furent supprimées définitivement à la fin de la seconde guerre mondiale. Ce bureau d'octroi servit par la suite de balance officielle à la commune. Elle permettait aux éleveurs et aux agriculteurs de peser et d'officialiser le poids de leur marchandise avant la vente.</a:t>
            </a:r>
          </a:p>
          <a:p>
            <a:pPr fontAlgn="base"/>
            <a:r>
              <a:rPr lang="fr-FR" dirty="0">
                <a:solidFill>
                  <a:srgbClr val="4A4A4A"/>
                </a:solidFill>
                <a:latin typeface="Open Sans"/>
              </a:rPr>
              <a:t>Situé près du vieux </a:t>
            </a:r>
            <a:r>
              <a:rPr lang="fr-FR" dirty="0" smtClean="0">
                <a:solidFill>
                  <a:srgbClr val="4A4A4A"/>
                </a:solidFill>
                <a:latin typeface="Open Sans"/>
              </a:rPr>
              <a:t>pont.</a:t>
            </a:r>
            <a:endParaRPr lang="fr-FR" b="0" i="0" dirty="0">
              <a:solidFill>
                <a:srgbClr val="4A4A4A"/>
              </a:solidFill>
              <a:effectLst/>
              <a:latin typeface="Open Sans"/>
            </a:endParaRPr>
          </a:p>
        </p:txBody>
      </p:sp>
    </p:spTree>
    <p:extLst>
      <p:ext uri="{BB962C8B-B14F-4D97-AF65-F5344CB8AC3E}">
        <p14:creationId xmlns:p14="http://schemas.microsoft.com/office/powerpoint/2010/main" val="162024848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4897" y="4221257"/>
            <a:ext cx="1918528" cy="2134700"/>
          </a:xfrm>
          <a:prstGeom prst="rect">
            <a:avLst/>
          </a:prstGeom>
        </p:spPr>
      </p:pic>
      <p:sp>
        <p:nvSpPr>
          <p:cNvPr id="5" name="Rectangle 4"/>
          <p:cNvSpPr/>
          <p:nvPr/>
        </p:nvSpPr>
        <p:spPr>
          <a:xfrm>
            <a:off x="1000442" y="2378612"/>
            <a:ext cx="4049185" cy="923330"/>
          </a:xfrm>
          <a:prstGeom prst="rect">
            <a:avLst/>
          </a:prstGeom>
          <a:noFill/>
        </p:spPr>
        <p:txBody>
          <a:bodyPr wrap="none" lIns="91440" tIns="45720" rIns="91440" bIns="45720">
            <a:spAutoFit/>
          </a:bodyPr>
          <a:lstStyle/>
          <a:p>
            <a:pPr algn="ctr"/>
            <a:r>
              <a:rPr lang="fr-FR" sz="5400" b="1" cap="none" spc="0" dirty="0" smtClean="0">
                <a:ln w="22225">
                  <a:solidFill>
                    <a:schemeClr val="accent2"/>
                  </a:solidFill>
                  <a:prstDash val="solid"/>
                </a:ln>
                <a:solidFill>
                  <a:schemeClr val="accent2">
                    <a:lumMod val="40000"/>
                    <a:lumOff val="60000"/>
                  </a:schemeClr>
                </a:solidFill>
                <a:effectLst/>
              </a:rPr>
              <a:t>A Bientôt…!!!</a:t>
            </a:r>
            <a:endParaRPr lang="fr-FR" sz="5400" b="1" cap="none" spc="0" dirty="0">
              <a:ln w="22225">
                <a:solidFill>
                  <a:schemeClr val="accent2"/>
                </a:solidFill>
                <a:prstDash val="solid"/>
              </a:ln>
              <a:solidFill>
                <a:schemeClr val="accent2">
                  <a:lumMod val="40000"/>
                  <a:lumOff val="60000"/>
                </a:schemeClr>
              </a:solidFill>
              <a:effectLst/>
            </a:endParaRPr>
          </a:p>
        </p:txBody>
      </p:sp>
      <p:pic>
        <p:nvPicPr>
          <p:cNvPr id="5122" name="Picture 2" descr="EMOTICON oies-canard 14"/>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64296" y="1711137"/>
            <a:ext cx="4321479" cy="975914"/>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1240077" y="4221257"/>
            <a:ext cx="4359057"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413015629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522</TotalTime>
  <Words>2311</Words>
  <Application>Microsoft Office PowerPoint</Application>
  <PresentationFormat>Grand écran</PresentationFormat>
  <Paragraphs>66</Paragraphs>
  <Slides>40</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40</vt:i4>
      </vt:variant>
    </vt:vector>
  </HeadingPairs>
  <TitlesOfParts>
    <vt:vector size="48" baseType="lpstr">
      <vt:lpstr>Arial</vt:lpstr>
      <vt:lpstr>Lucida Grande</vt:lpstr>
      <vt:lpstr>Open Sans</vt:lpstr>
      <vt:lpstr>Proza Libre</vt:lpstr>
      <vt:lpstr>Times New Roman</vt:lpstr>
      <vt:lpstr>Trebuchet MS</vt:lpstr>
      <vt:lpstr>Wingdings 3</vt:lpstr>
      <vt:lpstr>Facette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7</cp:revision>
  <dcterms:created xsi:type="dcterms:W3CDTF">2019-06-24T09:12:14Z</dcterms:created>
  <dcterms:modified xsi:type="dcterms:W3CDTF">2024-02-17T11:43:33Z</dcterms:modified>
</cp:coreProperties>
</file>