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56" r:id="rId3"/>
    <p:sldId id="270" r:id="rId4"/>
    <p:sldId id="269" r:id="rId5"/>
    <p:sldId id="275" r:id="rId6"/>
    <p:sldId id="272" r:id="rId7"/>
    <p:sldId id="261" r:id="rId8"/>
    <p:sldId id="279" r:id="rId9"/>
    <p:sldId id="264" r:id="rId10"/>
    <p:sldId id="278" r:id="rId11"/>
    <p:sldId id="262" r:id="rId12"/>
    <p:sldId id="277" r:id="rId13"/>
    <p:sldId id="273" r:id="rId14"/>
    <p:sldId id="258" r:id="rId15"/>
    <p:sldId id="280" r:id="rId16"/>
    <p:sldId id="282" r:id="rId17"/>
    <p:sldId id="281" r:id="rId18"/>
    <p:sldId id="285" r:id="rId19"/>
    <p:sldId id="268" r:id="rId20"/>
    <p:sldId id="266" r:id="rId21"/>
    <p:sldId id="265" r:id="rId22"/>
    <p:sldId id="257" r:id="rId23"/>
    <p:sldId id="267" r:id="rId24"/>
    <p:sldId id="286" r:id="rId25"/>
    <p:sldId id="271" r:id="rId26"/>
    <p:sldId id="284" r:id="rId27"/>
    <p:sldId id="287" r:id="rId28"/>
    <p:sldId id="288" r:id="rId29"/>
    <p:sldId id="289" r:id="rId30"/>
    <p:sldId id="290" r:id="rId31"/>
    <p:sldId id="274" r:id="rId32"/>
    <p:sldId id="283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0" autoAdjust="0"/>
    <p:restoredTop sz="94660"/>
  </p:normalViewPr>
  <p:slideViewPr>
    <p:cSldViewPr snapToGrid="0">
      <p:cViewPr varScale="1">
        <p:scale>
          <a:sx n="90" d="100"/>
          <a:sy n="90" d="100"/>
        </p:scale>
        <p:origin x="35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16A6A9-B362-D555-DE20-E0E16B3052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E37C4CE-258B-C6B3-E9D3-EE68E2153F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0226B41-85CE-3B51-6E88-8A1580AF95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FCD86-32C5-4017-AED2-36F12C1910FE}" type="datetimeFigureOut">
              <a:rPr lang="fr-FR" smtClean="0"/>
              <a:t>14/02/2024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BEAF431-4382-E90D-9041-194BBDB3CE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3CB24E1-6581-41A9-310E-48A66CF84C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97086-0952-47F2-B4AC-38A6064089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6382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00FF93-1EA1-5A15-2841-F160182B8C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AF46171-07EE-81A9-7DA3-A361B65806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BAAE408-7EE3-AA0E-7B64-51E83CB516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FCD86-32C5-4017-AED2-36F12C1910FE}" type="datetimeFigureOut">
              <a:rPr lang="fr-FR" smtClean="0"/>
              <a:t>14/02/2024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45F6439-B4EA-52C8-9772-D7BDED25CD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B68E112-FD3B-33BD-540A-F646E1C62C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97086-0952-47F2-B4AC-38A6064089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9472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3FE6AC-2546-B694-9ACD-746F53D2EA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52C221D-A707-EDBE-F0F1-6C23168A2D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2650B8F-3F46-C2EE-6F0D-3657F78F41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FCD86-32C5-4017-AED2-36F12C1910FE}" type="datetimeFigureOut">
              <a:rPr lang="fr-FR" smtClean="0"/>
              <a:t>14/02/2024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5574F8B-AA49-4E7B-E13C-081FC8AD74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222744E-2C34-660C-992D-C9BD50476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97086-0952-47F2-B4AC-38A6064089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5219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C7A23A-5E77-DA1A-EEB4-8E541EC57F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17A7498-539A-7A85-D4E5-FB9E1AA725D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984040D-D6AE-8FD9-71D4-421C737D49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A7FD5FB-4BDD-9438-FB60-D2FB36BCB8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FCD86-32C5-4017-AED2-36F12C1910FE}" type="datetimeFigureOut">
              <a:rPr lang="fr-FR" smtClean="0"/>
              <a:t>14/02/2024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B33EEF7-7FD6-25D8-501D-E62D7AA80D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0A676FE-C35E-E625-BF3B-8D9C30002E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97086-0952-47F2-B4AC-38A6064089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085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99C365-732B-946E-C04C-80C67A7296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A970946-0601-1B15-9A8C-FB081A229C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E3C87F1-6179-EB13-4F45-C403A8E8A9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B565F84-9E47-B594-AFDC-A738CDA6625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E2485849-C4FA-309E-D0B3-FF197737FB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5FF5DF86-A1EB-78A9-B4E4-CD20B815CC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FCD86-32C5-4017-AED2-36F12C1910FE}" type="datetimeFigureOut">
              <a:rPr lang="fr-FR" smtClean="0"/>
              <a:t>14/02/2024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1A1C7AE5-75F2-69D6-3179-2C684BAEB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213A6E8-9E45-4836-B394-C09EC7EC25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97086-0952-47F2-B4AC-38A6064089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3911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4E19C5-8DB6-DE23-1967-7499DA9B65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151D53A2-22BD-B066-455A-AD570F9C08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FCD86-32C5-4017-AED2-36F12C1910FE}" type="datetimeFigureOut">
              <a:rPr lang="fr-FR" smtClean="0"/>
              <a:t>14/02/2024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58AB541-30A1-B8D8-1DED-F03C83588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5A2CC95-3BC2-B8A2-8CC3-4AE8C74D6F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97086-0952-47F2-B4AC-38A6064089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4832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E56B0A7-2F94-32D0-B3FC-22FC291F63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FCD86-32C5-4017-AED2-36F12C1910FE}" type="datetimeFigureOut">
              <a:rPr lang="fr-FR" smtClean="0"/>
              <a:t>14/02/2024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B26CC33-5CF7-5664-0856-BEC0A5E7A8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25FE28C-ECD1-A309-C65B-77CD95333A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97086-0952-47F2-B4AC-38A6064089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7896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5136BB-2C09-253F-0728-3DE6329E1F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49DD13B-E9B0-1AF7-0575-CE3C8092B0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126F577-DA88-CA94-7ABC-A9AB040737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3181F2B-0E26-B521-D841-360C218BAA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FCD86-32C5-4017-AED2-36F12C1910FE}" type="datetimeFigureOut">
              <a:rPr lang="fr-FR" smtClean="0"/>
              <a:t>14/02/2024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B83F110-BB97-B16B-E6E3-7A8571B1A4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56E8B9B-3A4F-3252-4656-E158A81273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97086-0952-47F2-B4AC-38A6064089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1505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D0C1AB-54DB-3D00-B323-65FE8F8DC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13D79F5-DDFC-B593-561B-5C31B1B256D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8B7E442-46DE-5AA9-CE67-BD1F9FC9E4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E31F7AA-D0C8-3F0E-FBB2-FF3166738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FCD86-32C5-4017-AED2-36F12C1910FE}" type="datetimeFigureOut">
              <a:rPr lang="fr-FR" smtClean="0"/>
              <a:t>14/02/2024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8188BFF-4B5D-57EF-4E42-F9DFE6677F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99FBFD5-54D4-9B7A-2131-3116B4573A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97086-0952-47F2-B4AC-38A6064089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0997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979F6A-4C5B-15B3-3E43-257F30E591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FFB0F20-F228-606A-9A40-2484470C1B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4148F88-B51C-E431-A39B-E533E683EB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FCD86-32C5-4017-AED2-36F12C1910FE}" type="datetimeFigureOut">
              <a:rPr lang="fr-FR" smtClean="0"/>
              <a:t>14/02/2024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4CCDC5E-536A-FFD5-B203-F8111D87E5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0031D5B-0C85-0E91-283F-02033D2127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97086-0952-47F2-B4AC-38A6064089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4714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9AAB540-EBFF-630B-92C9-8FFF84DD1A4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31B0DC5-5E20-712E-24EB-2A785A6C43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9F6794A-A970-1DFB-3D42-BF6EFE4BBF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FCD86-32C5-4017-AED2-36F12C1910FE}" type="datetimeFigureOut">
              <a:rPr lang="fr-FR" smtClean="0"/>
              <a:t>14/02/2024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5062CF7-2149-3A9C-B11B-9F1791A5AF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6D88EDA-6155-87D5-2AC4-834300B314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97086-0952-47F2-B4AC-38A6064089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0506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696BE7F-ABF0-B9E6-9F14-27963516F4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9BA3AB7-4D6E-3A2B-D502-C06AE4A077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F7BC3D5-4FD0-E265-2EC9-679CA1D3FF5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5FCD86-32C5-4017-AED2-36F12C1910FE}" type="datetimeFigureOut">
              <a:rPr lang="fr-FR" smtClean="0"/>
              <a:t>14/02/2024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77CA999-0A0D-6302-687B-C5FEFA04AD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FFC44F4-5DDA-506D-D364-03BEDFE962C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A97086-0952-47F2-B4AC-38A6064089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04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2DE39B8-F2EC-ED5F-B0FA-787586351F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7186" y="2546324"/>
            <a:ext cx="6850251" cy="3984329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E7474C9-1FA9-D488-C022-0032192D8348}"/>
              </a:ext>
            </a:extLst>
          </p:cNvPr>
          <p:cNvSpPr/>
          <p:nvPr/>
        </p:nvSpPr>
        <p:spPr>
          <a:xfrm>
            <a:off x="1751309" y="0"/>
            <a:ext cx="8834034" cy="2585323"/>
          </a:xfrm>
          <a:prstGeom prst="rect">
            <a:avLst/>
          </a:prstGeom>
          <a:noFill/>
          <a:scene3d>
            <a:camera prst="perspectiveRelaxedModerately"/>
            <a:lightRig rig="threePt" dir="t"/>
          </a:scene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Amours Historiques</a:t>
            </a:r>
          </a:p>
          <a:p>
            <a:pPr algn="ctr"/>
            <a:r>
              <a:rPr lang="fr-FR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Saint Louis et Marguerite de Provence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70A35C9-F713-48A9-DB50-A0C6932469E3}"/>
              </a:ext>
            </a:extLst>
          </p:cNvPr>
          <p:cNvSpPr txBox="1"/>
          <p:nvPr/>
        </p:nvSpPr>
        <p:spPr>
          <a:xfrm>
            <a:off x="4078528" y="-102018"/>
            <a:ext cx="63621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/>
              <a:t>Lorient Vous Présente </a:t>
            </a:r>
          </a:p>
        </p:txBody>
      </p:sp>
    </p:spTree>
    <p:extLst>
      <p:ext uri="{BB962C8B-B14F-4D97-AF65-F5344CB8AC3E}">
        <p14:creationId xmlns:p14="http://schemas.microsoft.com/office/powerpoint/2010/main" val="3865191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ndAc>
          <p:stSnd>
            <p:snd r:embed="rId2" name="Medieval Music – Cobblestone Village.wav"/>
          </p:stSnd>
        </p:sndAc>
      </p:transition>
    </mc:Choice>
    <mc:Fallback>
      <p:transition spd="slow" advClick="0" advTm="8000">
        <p:sndAc>
          <p:stSnd>
            <p:snd r:embed="rId2" name="Medieval Music – Cobblestone Villag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E12CA077-EAE8-740D-AE61-BFF1B2A6D0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6431" y="686799"/>
            <a:ext cx="3094891" cy="5219195"/>
          </a:xfrm>
          <a:prstGeom prst="rect">
            <a:avLst/>
          </a:prstGeom>
          <a:ln w="50800">
            <a:solidFill>
              <a:srgbClr val="FFFF00"/>
            </a:solidFill>
            <a:prstDash val="sysDot"/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FE668B05-EA4B-7202-0803-B61F3BA9FD1D}"/>
              </a:ext>
            </a:extLst>
          </p:cNvPr>
          <p:cNvSpPr txBox="1"/>
          <p:nvPr/>
        </p:nvSpPr>
        <p:spPr>
          <a:xfrm>
            <a:off x="5176434" y="945397"/>
            <a:ext cx="604433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amour intense qui a balayé l’animosité de la Reine mère</a:t>
            </a:r>
          </a:p>
          <a:p>
            <a:endParaRPr lang="fr-FR" sz="28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8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Blanche de Castille.</a:t>
            </a:r>
          </a:p>
          <a:p>
            <a:endParaRPr lang="fr-FR" sz="28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8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Couple inséparable, très dévots,  partant ensemble en croisade</a:t>
            </a:r>
          </a:p>
          <a:p>
            <a:endParaRPr lang="fr-FR" sz="28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8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Historique de cet Amour</a:t>
            </a:r>
            <a:endParaRPr lang="fr-FR" sz="24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8068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FC66463-0F32-E99C-34AC-B714B1A785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8280" y="495831"/>
            <a:ext cx="7707645" cy="5470469"/>
          </a:xfrm>
          <a:prstGeom prst="rect">
            <a:avLst/>
          </a:prstGeom>
          <a:ln w="508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B1B8905-1C53-1207-A663-868AA070511C}"/>
              </a:ext>
            </a:extLst>
          </p:cNvPr>
          <p:cNvSpPr txBox="1"/>
          <p:nvPr/>
        </p:nvSpPr>
        <p:spPr>
          <a:xfrm>
            <a:off x="2366075" y="5966300"/>
            <a:ext cx="7839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Blanche de Castille et son fils Louis IX futur Saint Louis</a:t>
            </a:r>
          </a:p>
        </p:txBody>
      </p:sp>
    </p:spTree>
    <p:extLst>
      <p:ext uri="{BB962C8B-B14F-4D97-AF65-F5344CB8AC3E}">
        <p14:creationId xmlns:p14="http://schemas.microsoft.com/office/powerpoint/2010/main" val="66801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CB317D5-E806-CE7C-3A8E-A952FA544346}"/>
              </a:ext>
            </a:extLst>
          </p:cNvPr>
          <p:cNvSpPr txBox="1"/>
          <p:nvPr/>
        </p:nvSpPr>
        <p:spPr>
          <a:xfrm>
            <a:off x="3884070" y="318320"/>
            <a:ext cx="39754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Portrait Blanche de Castille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57F19968-A676-9341-9018-13313E8BCAB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8129" y="794458"/>
            <a:ext cx="3193366" cy="4860388"/>
          </a:xfrm>
          <a:prstGeom prst="rect">
            <a:avLst/>
          </a:prstGeom>
          <a:ln w="50800">
            <a:solidFill>
              <a:srgbClr val="FFC000"/>
            </a:solidFill>
            <a:prstDash val="sysDot"/>
          </a:ln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A80D49C6-9488-81DB-F4F7-874331C88A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55738" y="896676"/>
            <a:ext cx="3878133" cy="4758170"/>
          </a:xfrm>
          <a:prstGeom prst="rect">
            <a:avLst/>
          </a:prstGeom>
          <a:ln w="50800">
            <a:solidFill>
              <a:srgbClr val="FFC000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1131051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3E075B6-6BC8-61FE-9902-93825EE4ED8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0488" y="864891"/>
            <a:ext cx="5092505" cy="5128217"/>
          </a:xfrm>
          <a:prstGeom prst="rect">
            <a:avLst/>
          </a:prstGeom>
          <a:ln w="508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8BB258E-45B4-D078-5397-C62BA043DB9F}"/>
              </a:ext>
            </a:extLst>
          </p:cNvPr>
          <p:cNvSpPr txBox="1"/>
          <p:nvPr/>
        </p:nvSpPr>
        <p:spPr>
          <a:xfrm>
            <a:off x="8619733" y="2177747"/>
            <a:ext cx="316443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Gravure d’Eugène Dévéria (1839) représentant le couple Louis IX et Marguerite, à gauche Blanche de Castille, reine mère</a:t>
            </a:r>
          </a:p>
        </p:txBody>
      </p:sp>
    </p:spTree>
    <p:extLst>
      <p:ext uri="{BB962C8B-B14F-4D97-AF65-F5344CB8AC3E}">
        <p14:creationId xmlns:p14="http://schemas.microsoft.com/office/powerpoint/2010/main" val="1855583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EB27C94A-AA5D-1D46-1562-4BC373010E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8426" y="681788"/>
            <a:ext cx="3672000" cy="5035882"/>
          </a:xfrm>
          <a:prstGeom prst="rect">
            <a:avLst/>
          </a:prstGeom>
          <a:ln w="50800">
            <a:solidFill>
              <a:srgbClr val="7030A0"/>
            </a:solidFill>
            <a:prstDash val="sysDot"/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605494D-14BD-F60F-FC60-32DEA8425CA7}"/>
              </a:ext>
            </a:extLst>
          </p:cNvPr>
          <p:cNvSpPr txBox="1"/>
          <p:nvPr/>
        </p:nvSpPr>
        <p:spPr>
          <a:xfrm>
            <a:off x="1403798" y="5789296"/>
            <a:ext cx="107882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Enluminure représentant Louis Et son mariage avec Marguerite de </a:t>
            </a:r>
            <a:r>
              <a:rPr lang="fr-FR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ProvenceIX</a:t>
            </a:r>
            <a:endParaRPr lang="fr-FR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E59F7CDA-F00A-A9EF-FD91-D62D5708AB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97899" y="710070"/>
            <a:ext cx="3852000" cy="5007600"/>
          </a:xfrm>
          <a:prstGeom prst="rect">
            <a:avLst/>
          </a:prstGeom>
          <a:ln w="50800">
            <a:solidFill>
              <a:srgbClr val="7030A0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3145466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oneTexte 5">
            <a:extLst>
              <a:ext uri="{FF2B5EF4-FFF2-40B4-BE49-F238E27FC236}">
                <a16:creationId xmlns:a16="http://schemas.microsoft.com/office/drawing/2014/main" id="{17DFA815-6A7D-4A0C-F028-C9B043C3FBEE}"/>
              </a:ext>
            </a:extLst>
          </p:cNvPr>
          <p:cNvSpPr txBox="1"/>
          <p:nvPr/>
        </p:nvSpPr>
        <p:spPr>
          <a:xfrm>
            <a:off x="2382871" y="5867163"/>
            <a:ext cx="74262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Mariage de Saint louis et Marguerite de Provence et Abstinence conjugale de la Nuit de noces  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A987ECA3-AA83-38EE-6B75-CB78A5FEFE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5407" y="369222"/>
            <a:ext cx="8088925" cy="5497941"/>
          </a:xfrm>
          <a:prstGeom prst="rect">
            <a:avLst/>
          </a:prstGeom>
          <a:ln w="50800">
            <a:solidFill>
              <a:srgbClr val="FFFF00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3424437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A8B186D-404A-2523-AEC8-C913764104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7308" y="227094"/>
            <a:ext cx="8997383" cy="5003892"/>
          </a:xfrm>
          <a:prstGeom prst="rect">
            <a:avLst/>
          </a:prstGeom>
          <a:ln w="50800">
            <a:solidFill>
              <a:srgbClr val="FFFF00"/>
            </a:solidFill>
            <a:prstDash val="sysDot"/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0C237549-8CD0-78D0-686F-08814DE86ACE}"/>
              </a:ext>
            </a:extLst>
          </p:cNvPr>
          <p:cNvSpPr txBox="1"/>
          <p:nvPr/>
        </p:nvSpPr>
        <p:spPr>
          <a:xfrm>
            <a:off x="1500058" y="5230986"/>
            <a:ext cx="991891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LOUIS IX, futur Saint LOUIS monte sur le trône à l’âge de 12ans en 1226, sa mère Blanche de CASTILLE est Régente.  Il se marie en Mai 1234 avec la fille ainée de Raymond </a:t>
            </a:r>
            <a:r>
              <a:rPr lang="fr-FR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Beranger</a:t>
            </a:r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V, Comte de Provence, </a:t>
            </a:r>
            <a:r>
              <a:rPr lang="fr-FR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agée</a:t>
            </a:r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13ans, lui en ayant 20 seulement</a:t>
            </a:r>
          </a:p>
        </p:txBody>
      </p:sp>
    </p:spTree>
    <p:extLst>
      <p:ext uri="{BB962C8B-B14F-4D97-AF65-F5344CB8AC3E}">
        <p14:creationId xmlns:p14="http://schemas.microsoft.com/office/powerpoint/2010/main" val="188570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C823054-DE16-D818-B7A0-355C5797C3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7428" y="809952"/>
            <a:ext cx="10857143" cy="5238095"/>
          </a:xfrm>
          <a:prstGeom prst="rect">
            <a:avLst/>
          </a:prstGeom>
          <a:ln w="508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C387C24-AB89-63F3-1B17-527EDD79AF22}"/>
              </a:ext>
            </a:extLst>
          </p:cNvPr>
          <p:cNvSpPr txBox="1"/>
          <p:nvPr/>
        </p:nvSpPr>
        <p:spPr>
          <a:xfrm>
            <a:off x="5106572" y="6048047"/>
            <a:ext cx="31933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Scène du mariage</a:t>
            </a:r>
          </a:p>
        </p:txBody>
      </p:sp>
    </p:spTree>
    <p:extLst>
      <p:ext uri="{BB962C8B-B14F-4D97-AF65-F5344CB8AC3E}">
        <p14:creationId xmlns:p14="http://schemas.microsoft.com/office/powerpoint/2010/main" val="4072583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oneTexte 5">
            <a:extLst>
              <a:ext uri="{FF2B5EF4-FFF2-40B4-BE49-F238E27FC236}">
                <a16:creationId xmlns:a16="http://schemas.microsoft.com/office/drawing/2014/main" id="{445B33FF-756F-DDF4-1355-3EBC3CF3C490}"/>
              </a:ext>
            </a:extLst>
          </p:cNvPr>
          <p:cNvSpPr txBox="1"/>
          <p:nvPr/>
        </p:nvSpPr>
        <p:spPr>
          <a:xfrm>
            <a:off x="6615157" y="3197235"/>
            <a:ext cx="49472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Miniature représentant Marguerite de Provence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50CE4A8E-230A-7170-655B-E95257FDCF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4245" y="309259"/>
            <a:ext cx="3948059" cy="6239481"/>
          </a:xfrm>
          <a:prstGeom prst="rect">
            <a:avLst/>
          </a:prstGeom>
          <a:ln w="50800">
            <a:solidFill>
              <a:srgbClr val="FFFF00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3699742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66BE377-E3EF-F598-61C0-96AF658132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8921" y="445843"/>
            <a:ext cx="3438525" cy="4981575"/>
          </a:xfrm>
          <a:prstGeom prst="ellipse">
            <a:avLst/>
          </a:prstGeom>
          <a:ln w="69850" cap="rnd">
            <a:solidFill>
              <a:schemeClr val="bg1"/>
            </a:solidFill>
            <a:prstDash val="sysDot"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476729-EA9A-8E83-88D2-90630625960C}"/>
              </a:ext>
            </a:extLst>
          </p:cNvPr>
          <p:cNvSpPr txBox="1"/>
          <p:nvPr/>
        </p:nvSpPr>
        <p:spPr>
          <a:xfrm>
            <a:off x="6206395" y="5427418"/>
            <a:ext cx="49040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Sceau  de Marguerite de Provence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5727DD7D-9A3A-38C1-1ED7-22659A822FE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4554" y="379883"/>
            <a:ext cx="3066757" cy="5458265"/>
          </a:xfrm>
          <a:prstGeom prst="rect">
            <a:avLst/>
          </a:prstGeom>
          <a:ln w="50800">
            <a:solidFill>
              <a:schemeClr val="bg1"/>
            </a:solidFill>
            <a:prstDash val="sysDot"/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B9C87B4-6332-36B2-FB05-33C6B21894AD}"/>
              </a:ext>
            </a:extLst>
          </p:cNvPr>
          <p:cNvSpPr txBox="1"/>
          <p:nvPr/>
        </p:nvSpPr>
        <p:spPr>
          <a:xfrm>
            <a:off x="1081529" y="5799555"/>
            <a:ext cx="56568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Statue – Jardin du Luxembourg de</a:t>
            </a:r>
          </a:p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Marguerite  - Reine de France</a:t>
            </a:r>
          </a:p>
        </p:txBody>
      </p:sp>
    </p:spTree>
    <p:extLst>
      <p:ext uri="{BB962C8B-B14F-4D97-AF65-F5344CB8AC3E}">
        <p14:creationId xmlns:p14="http://schemas.microsoft.com/office/powerpoint/2010/main" val="2419409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64139372-6C57-8A9B-5746-7FC62E5C0615}"/>
              </a:ext>
            </a:extLst>
          </p:cNvPr>
          <p:cNvSpPr txBox="1"/>
          <p:nvPr/>
        </p:nvSpPr>
        <p:spPr>
          <a:xfrm>
            <a:off x="180304" y="6089733"/>
            <a:ext cx="123250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Les 2 sœurs :  Marguerite    et  Eléonore  de Provence qui épousera Henri III d’Angleterre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BC22D4E0-8DA4-76FA-6ADD-385A441DBC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1852" y="439184"/>
            <a:ext cx="8576892" cy="5708398"/>
          </a:xfrm>
          <a:prstGeom prst="rect">
            <a:avLst/>
          </a:prstGeom>
          <a:ln w="50800">
            <a:solidFill>
              <a:srgbClr val="FFFF00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4240801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>
            <a:extLst>
              <a:ext uri="{FF2B5EF4-FFF2-40B4-BE49-F238E27FC236}">
                <a16:creationId xmlns:a16="http://schemas.microsoft.com/office/drawing/2014/main" id="{2C8875A5-91CF-91C2-F920-ACFC8A814E0A}"/>
              </a:ext>
            </a:extLst>
          </p:cNvPr>
          <p:cNvSpPr txBox="1"/>
          <p:nvPr/>
        </p:nvSpPr>
        <p:spPr>
          <a:xfrm>
            <a:off x="551704" y="5758583"/>
            <a:ext cx="113436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Embarquement Croisade de Saint Louis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en 1248, Marguerite accompagne son époux au départ d’Aigues-Mortes pour Chypre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478403B1-62C7-E3DA-F02F-0CF9914FAE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297" y="275103"/>
            <a:ext cx="4035014" cy="5483481"/>
          </a:xfrm>
          <a:prstGeom prst="rect">
            <a:avLst/>
          </a:prstGeom>
          <a:ln w="50800">
            <a:solidFill>
              <a:srgbClr val="FFFF00"/>
            </a:solidFill>
            <a:prstDash val="sysDot"/>
          </a:ln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5BC25621-6E64-89CF-AAFA-81D5DFED15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5946" y="275103"/>
            <a:ext cx="6854350" cy="5483480"/>
          </a:xfrm>
          <a:prstGeom prst="rect">
            <a:avLst/>
          </a:prstGeom>
          <a:ln w="50800">
            <a:solidFill>
              <a:srgbClr val="FFFF00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3596565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0D30A95-F93D-7992-0925-11DF6AD0EA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3046" y="875814"/>
            <a:ext cx="4722837" cy="4132482"/>
          </a:xfrm>
          <a:prstGeom prst="rect">
            <a:avLst/>
          </a:prstGeom>
          <a:ln w="50800">
            <a:solidFill>
              <a:schemeClr val="tx1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593E6F8-5F20-6264-9EB0-5D4417E74D27}"/>
              </a:ext>
            </a:extLst>
          </p:cNvPr>
          <p:cNvSpPr txBox="1"/>
          <p:nvPr/>
        </p:nvSpPr>
        <p:spPr>
          <a:xfrm>
            <a:off x="205545" y="5008296"/>
            <a:ext cx="54629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Arrivée de Saint Louis à Damiette, lors de la croisade   </a:t>
            </a:r>
          </a:p>
          <a:p>
            <a:r>
              <a:rPr lang="fr-FR" sz="2400" b="1" i="1" dirty="0"/>
              <a:t>   et  Embarquement de la croisade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DA595187-1C8A-103E-9F56-CF128669EC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68499" y="835133"/>
            <a:ext cx="5890455" cy="5187734"/>
          </a:xfrm>
          <a:prstGeom prst="rect">
            <a:avLst/>
          </a:prstGeom>
          <a:ln w="50800">
            <a:solidFill>
              <a:schemeClr val="tx1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2838703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1B3F2C5-5AAF-449B-CA78-C429F8AA6E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4061" y="678297"/>
            <a:ext cx="10503877" cy="5501406"/>
          </a:xfrm>
          <a:prstGeom prst="rect">
            <a:avLst/>
          </a:prstGeom>
          <a:ln w="50800">
            <a:solidFill>
              <a:srgbClr val="7030A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981052C-57B9-F326-ECF9-7B0A194E7DB1}"/>
              </a:ext>
            </a:extLst>
          </p:cNvPr>
          <p:cNvSpPr txBox="1"/>
          <p:nvPr/>
        </p:nvSpPr>
        <p:spPr>
          <a:xfrm>
            <a:off x="4341370" y="6179703"/>
            <a:ext cx="45157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Prise de Damiette par les Croisés</a:t>
            </a:r>
          </a:p>
        </p:txBody>
      </p:sp>
    </p:spTree>
    <p:extLst>
      <p:ext uri="{BB962C8B-B14F-4D97-AF65-F5344CB8AC3E}">
        <p14:creationId xmlns:p14="http://schemas.microsoft.com/office/powerpoint/2010/main" val="2259335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AF6C346D-0721-5EF9-A511-A8183BB2F3B5}"/>
              </a:ext>
            </a:extLst>
          </p:cNvPr>
          <p:cNvSpPr txBox="1"/>
          <p:nvPr/>
        </p:nvSpPr>
        <p:spPr>
          <a:xfrm>
            <a:off x="8815023" y="3668299"/>
            <a:ext cx="23633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Roi Saint Louis à</a:t>
            </a:r>
          </a:p>
          <a:p>
            <a:r>
              <a:rPr lang="fr-FR" sz="2400" b="1" i="1" dirty="0"/>
              <a:t>   Damiette</a:t>
            </a:r>
          </a:p>
        </p:txBody>
      </p:sp>
      <p:pic>
        <p:nvPicPr>
          <p:cNvPr id="19" name="Image 18">
            <a:extLst>
              <a:ext uri="{FF2B5EF4-FFF2-40B4-BE49-F238E27FC236}">
                <a16:creationId xmlns:a16="http://schemas.microsoft.com/office/drawing/2014/main" id="{7CF09793-013C-557F-EE10-0E0CAC71ED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3605" y="443098"/>
            <a:ext cx="7539551" cy="5971803"/>
          </a:xfrm>
          <a:prstGeom prst="rect">
            <a:avLst/>
          </a:prstGeom>
          <a:ln w="50800">
            <a:solidFill>
              <a:srgbClr val="7030A0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1371259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0EEC6FCF-CE3F-67FD-34AE-7DB0DFE070FC}"/>
              </a:ext>
            </a:extLst>
          </p:cNvPr>
          <p:cNvSpPr txBox="1"/>
          <p:nvPr/>
        </p:nvSpPr>
        <p:spPr>
          <a:xfrm>
            <a:off x="7746544" y="3654033"/>
            <a:ext cx="27009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Retour de la 1ere Croisade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71E7FB82-779A-29AE-FB8F-9E16D52D4E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5242" y="191429"/>
            <a:ext cx="6027345" cy="6475142"/>
          </a:xfrm>
          <a:prstGeom prst="rect">
            <a:avLst/>
          </a:prstGeom>
          <a:ln w="50800">
            <a:solidFill>
              <a:srgbClr val="FFFF00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4149851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D82DF5F0-7DDA-6101-02F3-D18ED2177CE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0166" y="1181252"/>
            <a:ext cx="11291668" cy="4495495"/>
          </a:xfrm>
          <a:prstGeom prst="rect">
            <a:avLst/>
          </a:prstGeom>
          <a:ln w="50800">
            <a:solidFill>
              <a:srgbClr val="FFFF00"/>
            </a:solidFill>
            <a:prstDash val="sysDot"/>
          </a:ln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0BE909CB-093E-76C6-2892-E922AB81BAE6}"/>
              </a:ext>
            </a:extLst>
          </p:cNvPr>
          <p:cNvSpPr txBox="1"/>
          <p:nvPr/>
        </p:nvSpPr>
        <p:spPr>
          <a:xfrm>
            <a:off x="793999" y="5676747"/>
            <a:ext cx="106040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Vœu de Saint Louis, malade , de réaliser une nouvelle croisade en cas de guérison</a:t>
            </a:r>
          </a:p>
        </p:txBody>
      </p:sp>
    </p:spTree>
    <p:extLst>
      <p:ext uri="{BB962C8B-B14F-4D97-AF65-F5344CB8AC3E}">
        <p14:creationId xmlns:p14="http://schemas.microsoft.com/office/powerpoint/2010/main" val="3594696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45FCCB95-2954-EBFE-05BE-818FDB4CCE90}"/>
              </a:ext>
            </a:extLst>
          </p:cNvPr>
          <p:cNvSpPr txBox="1"/>
          <p:nvPr/>
        </p:nvSpPr>
        <p:spPr>
          <a:xfrm>
            <a:off x="69908" y="959476"/>
            <a:ext cx="245689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Bataille de Mansourah, le Roi Louis sera fait prisonnier, l’intervention et le courage de la Reine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Permettront de le sauver, le couple se replie à Saint Jean d’Acre, jusqu’à 1254- retour au pays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BEE57AC1-3A78-6757-0E65-D898097BD4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6800" y="895244"/>
            <a:ext cx="9443287" cy="5182004"/>
          </a:xfrm>
          <a:prstGeom prst="rect">
            <a:avLst/>
          </a:prstGeom>
          <a:ln w="50800">
            <a:solidFill>
              <a:srgbClr val="FFFF00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1317398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0D675DE-9B0B-4B17-463C-84DB54C4EB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07956" y="477788"/>
            <a:ext cx="4610100" cy="5705475"/>
          </a:xfrm>
          <a:prstGeom prst="rect">
            <a:avLst/>
          </a:prstGeom>
          <a:ln w="508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9D3226-891C-C9EC-ED05-74F82266AB69}"/>
              </a:ext>
            </a:extLst>
          </p:cNvPr>
          <p:cNvSpPr txBox="1"/>
          <p:nvPr/>
        </p:nvSpPr>
        <p:spPr>
          <a:xfrm>
            <a:off x="900332" y="5162843"/>
            <a:ext cx="50837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Saint Louis rend la Justice sous un chêne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           forêt de Vincennes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E699445C-8FD8-622F-245E-C662FA4091C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6918" y="1810395"/>
            <a:ext cx="3152722" cy="3237210"/>
          </a:xfrm>
          <a:prstGeom prst="rect">
            <a:avLst/>
          </a:prstGeom>
          <a:ln w="50800">
            <a:solidFill>
              <a:srgbClr val="FFFF00"/>
            </a:solidFill>
            <a:prstDash val="sysDot"/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BBB64C11-E67F-D6B8-10C8-9607F884491E}"/>
              </a:ext>
            </a:extLst>
          </p:cNvPr>
          <p:cNvSpPr txBox="1"/>
          <p:nvPr/>
        </p:nvSpPr>
        <p:spPr>
          <a:xfrm>
            <a:off x="1191357" y="125497"/>
            <a:ext cx="450166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de retour de Croisades – Le Roi Louis IX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réformateur, épris de Justice, aide ses concitoyens</a:t>
            </a:r>
          </a:p>
        </p:txBody>
      </p:sp>
    </p:spTree>
    <p:extLst>
      <p:ext uri="{BB962C8B-B14F-4D97-AF65-F5344CB8AC3E}">
        <p14:creationId xmlns:p14="http://schemas.microsoft.com/office/powerpoint/2010/main" val="3948383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1E24C36-DEA8-F7E6-076D-D2951920AC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6154" y="351692"/>
            <a:ext cx="7865322" cy="6154615"/>
          </a:xfrm>
          <a:prstGeom prst="rect">
            <a:avLst/>
          </a:prstGeom>
          <a:ln w="508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D03F372-8D57-A2A2-163F-3B47443EC417}"/>
              </a:ext>
            </a:extLst>
          </p:cNvPr>
          <p:cNvSpPr txBox="1"/>
          <p:nvPr/>
        </p:nvSpPr>
        <p:spPr>
          <a:xfrm>
            <a:off x="8677389" y="2233395"/>
            <a:ext cx="330590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Nouvelle croisade</a:t>
            </a:r>
          </a:p>
          <a:p>
            <a:r>
              <a:rPr lang="fr-FR" sz="2400" b="1" dirty="0"/>
              <a:t>  et mort de St Louis</a:t>
            </a:r>
          </a:p>
          <a:p>
            <a:endParaRPr lang="fr-FR" sz="2400" b="1" dirty="0"/>
          </a:p>
          <a:p>
            <a:r>
              <a:rPr lang="fr-FR" sz="2400" b="1" dirty="0"/>
              <a:t>Siège de Tunis   août 1270</a:t>
            </a:r>
          </a:p>
          <a:p>
            <a:endParaRPr lang="fr-FR" sz="2400" b="1" dirty="0"/>
          </a:p>
          <a:p>
            <a:r>
              <a:rPr lang="fr-FR" sz="2400" b="1" dirty="0"/>
              <a:t>Il sera canonisé en 1297</a:t>
            </a:r>
          </a:p>
        </p:txBody>
      </p:sp>
    </p:spTree>
    <p:extLst>
      <p:ext uri="{BB962C8B-B14F-4D97-AF65-F5344CB8AC3E}">
        <p14:creationId xmlns:p14="http://schemas.microsoft.com/office/powerpoint/2010/main" val="2303236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70F27C3-0E94-9E72-9E7A-C6A13B2EE8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8295" y="514855"/>
            <a:ext cx="4358347" cy="5546987"/>
          </a:xfrm>
          <a:prstGeom prst="rect">
            <a:avLst/>
          </a:prstGeom>
          <a:ln w="508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70C4D0F-EF53-76C6-DE3E-D665E301BAD4}"/>
              </a:ext>
            </a:extLst>
          </p:cNvPr>
          <p:cNvSpPr txBox="1"/>
          <p:nvPr/>
        </p:nvSpPr>
        <p:spPr>
          <a:xfrm>
            <a:off x="6096000" y="2984581"/>
            <a:ext cx="49940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25ans après -   Décès de Marguerite (74ans) 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veillée par un vieux garde</a:t>
            </a:r>
          </a:p>
        </p:txBody>
      </p:sp>
    </p:spTree>
    <p:extLst>
      <p:ext uri="{BB962C8B-B14F-4D97-AF65-F5344CB8AC3E}">
        <p14:creationId xmlns:p14="http://schemas.microsoft.com/office/powerpoint/2010/main" val="1427488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D3EBB4F-E608-00BA-3E01-9F15BAB5C8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960" y="351692"/>
            <a:ext cx="6109396" cy="4009291"/>
          </a:xfrm>
          <a:prstGeom prst="rect">
            <a:avLst/>
          </a:prstGeom>
          <a:ln w="50800">
            <a:solidFill>
              <a:srgbClr val="7030A0"/>
            </a:solidFill>
            <a:prstDash val="sysDot"/>
          </a:ln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F7FECA72-6BA0-6183-54E5-95798936C47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0750" y="2554653"/>
            <a:ext cx="5148462" cy="3874282"/>
          </a:xfrm>
          <a:prstGeom prst="rect">
            <a:avLst/>
          </a:prstGeom>
          <a:ln w="50800">
            <a:solidFill>
              <a:srgbClr val="7030A0"/>
            </a:solidFill>
            <a:prstDash val="sysDot"/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F058386-AE8F-354A-C669-2AC59602FCAB}"/>
              </a:ext>
            </a:extLst>
          </p:cNvPr>
          <p:cNvSpPr txBox="1"/>
          <p:nvPr/>
        </p:nvSpPr>
        <p:spPr>
          <a:xfrm>
            <a:off x="882500" y="4491794"/>
            <a:ext cx="54066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Château de Champigny sur Veude et Chapelle aux vitraux relatant la vie de Saint Louis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9A378DBE-A5AD-A09F-CCD1-E7B4CC28CC97}"/>
              </a:ext>
            </a:extLst>
          </p:cNvPr>
          <p:cNvSpPr txBox="1"/>
          <p:nvPr/>
        </p:nvSpPr>
        <p:spPr>
          <a:xfrm>
            <a:off x="7035298" y="1723656"/>
            <a:ext cx="49319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Quelques lieux gardant la mémoire de ce Roi</a:t>
            </a:r>
          </a:p>
        </p:txBody>
      </p:sp>
    </p:spTree>
    <p:extLst>
      <p:ext uri="{BB962C8B-B14F-4D97-AF65-F5344CB8AC3E}">
        <p14:creationId xmlns:p14="http://schemas.microsoft.com/office/powerpoint/2010/main" val="2501840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1A319E3-B0FC-AB8D-8177-77922268F515}"/>
              </a:ext>
            </a:extLst>
          </p:cNvPr>
          <p:cNvSpPr txBox="1"/>
          <p:nvPr/>
        </p:nvSpPr>
        <p:spPr>
          <a:xfrm>
            <a:off x="181681" y="6076647"/>
            <a:ext cx="5914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Vitrail départ de croisade de Saint louis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01664EC8-AF32-D1A7-B86B-32045EA69098}"/>
              </a:ext>
            </a:extLst>
          </p:cNvPr>
          <p:cNvSpPr txBox="1"/>
          <p:nvPr/>
        </p:nvSpPr>
        <p:spPr>
          <a:xfrm>
            <a:off x="5496641" y="319688"/>
            <a:ext cx="62033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Chapelle du château de Champigny sur Veude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BC9A1370-8AAC-49F0-BEE3-A05DD00C1B5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6537" y="464233"/>
            <a:ext cx="4443245" cy="5542671"/>
          </a:xfrm>
          <a:prstGeom prst="rect">
            <a:avLst/>
          </a:prstGeom>
          <a:ln w="50800">
            <a:solidFill>
              <a:srgbClr val="7030A0"/>
            </a:solidFill>
            <a:prstDash val="sysDot"/>
          </a:ln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81A1E8C4-FAC4-CA59-A1F1-E39F171DAF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41144" y="851096"/>
            <a:ext cx="5914319" cy="4734418"/>
          </a:xfrm>
          <a:prstGeom prst="rect">
            <a:avLst/>
          </a:prstGeom>
          <a:ln w="50800">
            <a:solidFill>
              <a:srgbClr val="7030A0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3788949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A3CE72D2-3902-26D1-8173-C684351944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253" y="457200"/>
            <a:ext cx="5143500" cy="2971800"/>
          </a:xfrm>
          <a:prstGeom prst="rect">
            <a:avLst/>
          </a:prstGeom>
          <a:ln w="50800">
            <a:solidFill>
              <a:srgbClr val="7030A0"/>
            </a:solidFill>
            <a:prstDash val="sysDot"/>
          </a:ln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7D972136-62A6-C236-9D39-A3BE5EA4A603}"/>
              </a:ext>
            </a:extLst>
          </p:cNvPr>
          <p:cNvSpPr txBox="1"/>
          <p:nvPr/>
        </p:nvSpPr>
        <p:spPr>
          <a:xfrm>
            <a:off x="1551676" y="3530946"/>
            <a:ext cx="4415077" cy="3046988"/>
          </a:xfrm>
          <a:prstGeom prst="rect">
            <a:avLst/>
          </a:prstGeom>
          <a:pattFill prst="pct90">
            <a:fgClr>
              <a:schemeClr val="accent2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fr-FR" sz="2400" b="1" dirty="0"/>
              <a:t>Cathédrale de SENS</a:t>
            </a:r>
          </a:p>
          <a:p>
            <a:endParaRPr lang="fr-FR" sz="2400" b="1" dirty="0"/>
          </a:p>
          <a:p>
            <a:r>
              <a:rPr lang="fr-FR" sz="2400" b="1" dirty="0"/>
              <a:t> lieu du mariage de Louis IX et de Marguerite de Provence en mai 1234</a:t>
            </a:r>
          </a:p>
          <a:p>
            <a:endParaRPr lang="fr-FR" sz="2400" b="1" dirty="0"/>
          </a:p>
          <a:p>
            <a:r>
              <a:rPr lang="fr-FR" sz="2400" b="1" dirty="0"/>
              <a:t> célébré par l’évêque Gauthier Cornut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3E1AFB8B-864A-5104-0766-06C29981C6C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12038" y="323557"/>
            <a:ext cx="4656709" cy="6210886"/>
          </a:xfrm>
          <a:prstGeom prst="rect">
            <a:avLst/>
          </a:prstGeom>
          <a:ln w="50800">
            <a:solidFill>
              <a:srgbClr val="7030A0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2221447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F60FF03-189E-8C44-B514-738C21D947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926" y="237687"/>
            <a:ext cx="5299652" cy="6382625"/>
          </a:xfrm>
          <a:prstGeom prst="rect">
            <a:avLst/>
          </a:prstGeom>
          <a:ln w="50800">
            <a:solidFill>
              <a:srgbClr val="FFFF00"/>
            </a:solidFill>
            <a:prstDash val="sysDot"/>
          </a:ln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A96445EB-C115-8AAD-7D6C-139B9B1D6C7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35988" y="1589648"/>
            <a:ext cx="5555086" cy="3678702"/>
          </a:xfrm>
          <a:prstGeom prst="rect">
            <a:avLst/>
          </a:prstGeom>
          <a:ln w="50800">
            <a:solidFill>
              <a:srgbClr val="FFFF00"/>
            </a:solidFill>
            <a:prstDash val="sysDot"/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7186BD4-9254-8F91-8AFF-7C732840320C}"/>
              </a:ext>
            </a:extLst>
          </p:cNvPr>
          <p:cNvSpPr txBox="1"/>
          <p:nvPr/>
        </p:nvSpPr>
        <p:spPr>
          <a:xfrm>
            <a:off x="6391424" y="5359791"/>
            <a:ext cx="5800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Cathédrale de SENS  - le Parvis et la Nef</a:t>
            </a:r>
          </a:p>
        </p:txBody>
      </p:sp>
    </p:spTree>
    <p:extLst>
      <p:ext uri="{BB962C8B-B14F-4D97-AF65-F5344CB8AC3E}">
        <p14:creationId xmlns:p14="http://schemas.microsoft.com/office/powerpoint/2010/main" val="292345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3DA9098-BDB8-8B88-3727-51F025D2219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7268" y="613996"/>
            <a:ext cx="9008012" cy="5630008"/>
          </a:xfrm>
          <a:prstGeom prst="rect">
            <a:avLst/>
          </a:prstGeom>
          <a:ln w="508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E7573E-5154-EF61-0F3F-D2159A2F3523}"/>
              </a:ext>
            </a:extLst>
          </p:cNvPr>
          <p:cNvSpPr txBox="1"/>
          <p:nvPr/>
        </p:nvSpPr>
        <p:spPr>
          <a:xfrm>
            <a:off x="323557" y="2254002"/>
            <a:ext cx="243371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Vitrail église Nantes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Blanche de Castille et, son fils Louis IX, futur Saint Louis</a:t>
            </a:r>
          </a:p>
        </p:txBody>
      </p:sp>
    </p:spTree>
    <p:extLst>
      <p:ext uri="{BB962C8B-B14F-4D97-AF65-F5344CB8AC3E}">
        <p14:creationId xmlns:p14="http://schemas.microsoft.com/office/powerpoint/2010/main" val="2696756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035C25F-0E77-A838-F59B-025C5B917FC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1682" y="365760"/>
            <a:ext cx="4593424" cy="6126480"/>
          </a:xfrm>
          <a:prstGeom prst="rect">
            <a:avLst/>
          </a:prstGeom>
          <a:ln w="508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1A64A1-7A6D-0C8C-3EC1-F73D2B424ADA}"/>
              </a:ext>
            </a:extLst>
          </p:cNvPr>
          <p:cNvSpPr txBox="1"/>
          <p:nvPr/>
        </p:nvSpPr>
        <p:spPr>
          <a:xfrm>
            <a:off x="5670700" y="4763301"/>
            <a:ext cx="5739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Aigues-Mortes – statue de Saint Louis, église des Sablons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E8BA1D5E-8F2A-31D3-DF6A-CB6E6F40F7C3}"/>
              </a:ext>
            </a:extLst>
          </p:cNvPr>
          <p:cNvSpPr txBox="1"/>
          <p:nvPr/>
        </p:nvSpPr>
        <p:spPr>
          <a:xfrm>
            <a:off x="5670700" y="1666322"/>
            <a:ext cx="523318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AIGUES-MORTES  localité du Gard, entourée de remparts est le port utilisé par Saint LOUIS pour l’embarquement de ses croisades</a:t>
            </a:r>
          </a:p>
        </p:txBody>
      </p:sp>
    </p:spTree>
    <p:extLst>
      <p:ext uri="{BB962C8B-B14F-4D97-AF65-F5344CB8AC3E}">
        <p14:creationId xmlns:p14="http://schemas.microsoft.com/office/powerpoint/2010/main" val="216007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7D9BABF-197C-B407-08BB-E53EBBB097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176212"/>
            <a:ext cx="9753600" cy="6505575"/>
          </a:xfrm>
          <a:prstGeom prst="rect">
            <a:avLst/>
          </a:prstGeom>
          <a:ln w="508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34EF0D-61E3-9DC6-ACC8-F5847A7C0DE0}"/>
              </a:ext>
            </a:extLst>
          </p:cNvPr>
          <p:cNvSpPr txBox="1"/>
          <p:nvPr/>
        </p:nvSpPr>
        <p:spPr>
          <a:xfrm>
            <a:off x="4176122" y="176212"/>
            <a:ext cx="46845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Les remparts d’Aigues-Mortes</a:t>
            </a:r>
          </a:p>
        </p:txBody>
      </p:sp>
    </p:spTree>
    <p:extLst>
      <p:ext uri="{BB962C8B-B14F-4D97-AF65-F5344CB8AC3E}">
        <p14:creationId xmlns:p14="http://schemas.microsoft.com/office/powerpoint/2010/main" val="2657911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FC010AC-0CDF-3377-D49E-43155BA71D2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3538" y="401121"/>
            <a:ext cx="8961120" cy="6055757"/>
          </a:xfrm>
          <a:prstGeom prst="rect">
            <a:avLst/>
          </a:prstGeom>
          <a:ln w="50800">
            <a:solidFill>
              <a:srgbClr val="7030A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3492716-5681-A1AB-74F8-F1E154950CA8}"/>
              </a:ext>
            </a:extLst>
          </p:cNvPr>
          <p:cNvSpPr txBox="1"/>
          <p:nvPr/>
        </p:nvSpPr>
        <p:spPr>
          <a:xfrm>
            <a:off x="283534" y="3105790"/>
            <a:ext cx="26587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Louis IX sur une Nef</a:t>
            </a:r>
          </a:p>
          <a:p>
            <a:r>
              <a:rPr lang="fr-FR" sz="2400" b="1" dirty="0"/>
              <a:t> à Aigues-Mortes</a:t>
            </a:r>
          </a:p>
          <a:p>
            <a:r>
              <a:rPr lang="fr-FR" sz="2400" b="1" dirty="0"/>
              <a:t>Au départ d’une croisade</a:t>
            </a:r>
          </a:p>
        </p:txBody>
      </p:sp>
    </p:spTree>
    <p:extLst>
      <p:ext uri="{BB962C8B-B14F-4D97-AF65-F5344CB8AC3E}">
        <p14:creationId xmlns:p14="http://schemas.microsoft.com/office/powerpoint/2010/main" val="323700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159FF28C-B968-9684-E1B5-9A720D358B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9106" y="1149000"/>
            <a:ext cx="5472000" cy="2280000"/>
          </a:xfrm>
          <a:prstGeom prst="rect">
            <a:avLst/>
          </a:prstGeom>
          <a:ln w="50800">
            <a:solidFill>
              <a:srgbClr val="7030A0"/>
            </a:solidFill>
            <a:prstDash val="sysDot"/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1AB95A6-1CD9-8B02-5EEB-3D170D9755F4}"/>
              </a:ext>
            </a:extLst>
          </p:cNvPr>
          <p:cNvSpPr txBox="1"/>
          <p:nvPr/>
        </p:nvSpPr>
        <p:spPr>
          <a:xfrm>
            <a:off x="1522084" y="3675630"/>
            <a:ext cx="472674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Défilé des fêtes de Saint louis à Aigues-Mortes</a:t>
            </a:r>
          </a:p>
          <a:p>
            <a:endParaRPr lang="fr-FR" sz="2400" b="1" dirty="0"/>
          </a:p>
          <a:p>
            <a:r>
              <a:rPr lang="fr-FR" sz="2400" b="1" dirty="0"/>
              <a:t> et statue de Saint Louis sur la place centrale</a:t>
            </a:r>
          </a:p>
          <a:p>
            <a:r>
              <a:rPr lang="fr-FR" sz="2400" b="1" dirty="0"/>
              <a:t>      de la localité Gardoise</a:t>
            </a:r>
            <a:endParaRPr lang="fr-FR" b="1" dirty="0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86CA4F67-5EA6-4AF2-067B-CF808624161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16796" y="722142"/>
            <a:ext cx="3716098" cy="5625914"/>
          </a:xfrm>
          <a:prstGeom prst="rect">
            <a:avLst/>
          </a:prstGeom>
          <a:ln w="50800">
            <a:solidFill>
              <a:srgbClr val="7030A0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707542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90DC8DD-7113-18BE-06F2-2B570DB078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8467" y="353202"/>
            <a:ext cx="6113388" cy="6151596"/>
          </a:xfrm>
          <a:prstGeom prst="rect">
            <a:avLst/>
          </a:prstGeom>
          <a:ln w="508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08122A8-BE0E-5D7F-329F-F0F5103C0F47}"/>
              </a:ext>
            </a:extLst>
          </p:cNvPr>
          <p:cNvSpPr txBox="1"/>
          <p:nvPr/>
        </p:nvSpPr>
        <p:spPr>
          <a:xfrm>
            <a:off x="7575882" y="4258029"/>
            <a:ext cx="377014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Ronde du manuscrit du Roman de la Rose 1430 par Guillaume de Lorris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(inspiré par l’Amour de Marguerite)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671CD47D-BFE2-76C3-9679-A105A36E5CF8}"/>
              </a:ext>
            </a:extLst>
          </p:cNvPr>
          <p:cNvSpPr txBox="1"/>
          <p:nvPr/>
        </p:nvSpPr>
        <p:spPr>
          <a:xfrm>
            <a:off x="7313053" y="353202"/>
            <a:ext cx="46235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27A277A-7FAC-5E62-6D04-7C0E7A0219FF}"/>
              </a:ext>
            </a:extLst>
          </p:cNvPr>
          <p:cNvSpPr txBox="1"/>
          <p:nvPr/>
        </p:nvSpPr>
        <p:spPr>
          <a:xfrm>
            <a:off x="7568484" y="705392"/>
            <a:ext cx="41126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Amours Historiques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380E1850-805E-686F-5EFB-9705756A2FA6}"/>
              </a:ext>
            </a:extLst>
          </p:cNvPr>
          <p:cNvSpPr txBox="1"/>
          <p:nvPr/>
        </p:nvSpPr>
        <p:spPr>
          <a:xfrm>
            <a:off x="7313053" y="1172871"/>
            <a:ext cx="48038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Saint-Louis  -Margueritte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424BB0FE-875A-B352-C182-448E675579CA}"/>
              </a:ext>
            </a:extLst>
          </p:cNvPr>
          <p:cNvSpPr txBox="1"/>
          <p:nvPr/>
        </p:nvSpPr>
        <p:spPr>
          <a:xfrm>
            <a:off x="8195255" y="1730930"/>
            <a:ext cx="39216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De Provence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156F3C13-E133-FADB-4936-6BDFF54E8D1A}"/>
              </a:ext>
            </a:extLst>
          </p:cNvPr>
          <p:cNvSpPr txBox="1"/>
          <p:nvPr/>
        </p:nvSpPr>
        <p:spPr>
          <a:xfrm>
            <a:off x="8670587" y="2509769"/>
            <a:ext cx="39216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669706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</TotalTime>
  <Words>550</Words>
  <Application>Microsoft Office PowerPoint</Application>
  <PresentationFormat>Grand écran</PresentationFormat>
  <Paragraphs>75</Paragraphs>
  <Slides>32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7" baseType="lpstr">
      <vt:lpstr>Arial</vt:lpstr>
      <vt:lpstr>Calibri</vt:lpstr>
      <vt:lpstr>Calibri Light</vt:lpstr>
      <vt:lpstr>Times New Roman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micro</dc:creator>
  <cp:lastModifiedBy>Daniel Moulac</cp:lastModifiedBy>
  <cp:revision>12</cp:revision>
  <dcterms:created xsi:type="dcterms:W3CDTF">2024-02-13T10:59:27Z</dcterms:created>
  <dcterms:modified xsi:type="dcterms:W3CDTF">2024-02-14T09:17:33Z</dcterms:modified>
</cp:coreProperties>
</file>