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84" r:id="rId3"/>
    <p:sldId id="256"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82" r:id="rId22"/>
    <p:sldId id="264" r:id="rId23"/>
    <p:sldId id="263" r:id="rId24"/>
    <p:sldId id="262" r:id="rId25"/>
    <p:sldId id="261" r:id="rId26"/>
    <p:sldId id="260" r:id="rId27"/>
    <p:sldId id="259" r:id="rId28"/>
    <p:sldId id="258" r:id="rId29"/>
    <p:sldId id="257"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49" autoAdjust="0"/>
    <p:restoredTop sz="94660"/>
  </p:normalViewPr>
  <p:slideViewPr>
    <p:cSldViewPr snapToGrid="0">
      <p:cViewPr varScale="1">
        <p:scale>
          <a:sx n="94" d="100"/>
          <a:sy n="94" d="100"/>
        </p:scale>
        <p:origin x="13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D83C40-E094-C6EF-0101-474BBAEFE3D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2EE2C84-7BAB-C7FC-5BBF-DAF30D95F9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660BE68-9E97-7F44-1F24-57A6E29D295C}"/>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A416C51C-239A-BF25-B838-A0FF114F91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26332C-603C-486F-AD8C-C07764C0A533}"/>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1795742693"/>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379C1D-DB69-EC49-474C-97D4187C85D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3B3D192-38FE-8238-F089-0BC1BFF6D97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68A71AB-E6F4-A7AB-66DA-340D365166C5}"/>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DB752EB0-6AC2-F5CC-A0A2-4A0FD1FE2A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5D1B82-C87B-0641-4D04-9A88A700BE39}"/>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292393101"/>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FF95F0-15D0-1E69-41B6-127B2C5406A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0D2B223-9953-1520-BF69-D11171AACB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5DBB643-8037-48C6-BD0A-A3F258C164AB}"/>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21715963-47C1-8006-30C4-75A40A065C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702E04-8595-0EB7-ECFD-0C42DB549F4F}"/>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70875310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ABE615-EA84-6D73-AADE-D535049FB8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F3C4981-6881-7FE4-BA0C-92E064BA676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231E9BA-F985-1B70-71FA-A387BE0DFF8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CFF4C14-CAD4-A20A-5B58-8E7172E46DA9}"/>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6" name="Espace réservé du pied de page 5">
            <a:extLst>
              <a:ext uri="{FF2B5EF4-FFF2-40B4-BE49-F238E27FC236}">
                <a16:creationId xmlns:a16="http://schemas.microsoft.com/office/drawing/2014/main" id="{C03E40B5-78C7-7B49-6CC4-AD6D6C4E376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07C28D2-E8C2-A829-5F7E-B787C88B1CF1}"/>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779342442"/>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4E9A37-9F2D-F24D-40CE-89A2BA9A39B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614CFCF-BEC0-B0BC-D486-D0B22B7948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1DB6795-26FC-11F3-2FCA-2EDA1620A50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7DD1C9A-D364-685F-C713-1CAA74516D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579A27-0EE7-A939-49D8-58E263303AF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879BF39-8F95-8DD6-F880-48446316E5AE}"/>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8" name="Espace réservé du pied de page 7">
            <a:extLst>
              <a:ext uri="{FF2B5EF4-FFF2-40B4-BE49-F238E27FC236}">
                <a16:creationId xmlns:a16="http://schemas.microsoft.com/office/drawing/2014/main" id="{B65B7385-07DA-24B0-E321-20F1155C879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28776A4-C352-3821-0B2A-B01A1E0A55F7}"/>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456470922"/>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5E7479-06DC-EACC-75A9-FA9405AA488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C409EEF-9C75-9633-42CB-E5EAB9D0DEAD}"/>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4" name="Espace réservé du pied de page 3">
            <a:extLst>
              <a:ext uri="{FF2B5EF4-FFF2-40B4-BE49-F238E27FC236}">
                <a16:creationId xmlns:a16="http://schemas.microsoft.com/office/drawing/2014/main" id="{D5889AA2-1318-AA0F-0F54-BA77B7D6AD2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A0EEE8-B2FF-B8AF-444B-3636E145CFBA}"/>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1137865549"/>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29F7777-D499-CDB1-239C-7FF2DE124F07}"/>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3" name="Espace réservé du pied de page 2">
            <a:extLst>
              <a:ext uri="{FF2B5EF4-FFF2-40B4-BE49-F238E27FC236}">
                <a16:creationId xmlns:a16="http://schemas.microsoft.com/office/drawing/2014/main" id="{7981865C-76CF-A3FC-0F1E-C75FB084645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34FF514-990C-33AB-1DFE-9C138FFCEC54}"/>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516581917"/>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0AE9D9-72BE-4FAE-057C-EC71180329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BF180C-2FC6-F7C3-36B2-64E4D58EAA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D8D6410-9B17-C6AB-3856-2CA039B5AF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6A66515-1558-25EC-7E45-3CF1C3FC2059}"/>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6" name="Espace réservé du pied de page 5">
            <a:extLst>
              <a:ext uri="{FF2B5EF4-FFF2-40B4-BE49-F238E27FC236}">
                <a16:creationId xmlns:a16="http://schemas.microsoft.com/office/drawing/2014/main" id="{EE2B4BF6-4F6A-496D-3B1F-67296D6439D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D46AD6-1F29-64B6-8DA1-AAA46CBAA361}"/>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1730623486"/>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A5A720-234B-29C1-9E8A-47831D6F163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31E1133-2E89-30F4-A416-FB726058CF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EC2D404-1E06-4849-58AE-1A3EF737E3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5FED640-F23E-3266-10BB-F67237D1A592}"/>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6" name="Espace réservé du pied de page 5">
            <a:extLst>
              <a:ext uri="{FF2B5EF4-FFF2-40B4-BE49-F238E27FC236}">
                <a16:creationId xmlns:a16="http://schemas.microsoft.com/office/drawing/2014/main" id="{1BAF73A9-1D51-2CB6-D0B0-E003AFA60FE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02AA57-45F0-4A90-1443-8CDDBAC6DB94}"/>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785584639"/>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743B76-F700-BDC0-8588-01CF06D2CA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6F1B246-2212-0378-3A0E-A91B3D0ECD3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724B1D-6BC4-B1F6-ABF3-40B1FB4A5ADB}"/>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4FA203F6-4E2A-717D-9F4E-515D77E4E8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B4FAF0-C326-0B15-8871-8BAB017FD948}"/>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260766949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D39861D-FFBB-9632-1C00-4147D91104E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1B9F3F3-1ADD-65FC-14DB-70BC6E3A793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824C30-C4F9-D6BD-58CC-78C6BE918DF4}"/>
              </a:ext>
            </a:extLst>
          </p:cNvPr>
          <p:cNvSpPr>
            <a:spLocks noGrp="1"/>
          </p:cNvSpPr>
          <p:nvPr>
            <p:ph type="dt" sz="half" idx="10"/>
          </p:nvPr>
        </p:nvSpPr>
        <p:spPr/>
        <p:txBody>
          <a:body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2A1104FA-D622-9328-B74E-B1EAB53B19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732FFF-A6D5-1A8E-C603-125D2177649B}"/>
              </a:ext>
            </a:extLst>
          </p:cNvPr>
          <p:cNvSpPr>
            <a:spLocks noGrp="1"/>
          </p:cNvSpPr>
          <p:nvPr>
            <p:ph type="sldNum" sz="quarter" idx="12"/>
          </p:nvPr>
        </p:nvSpPr>
        <p:spPr/>
        <p:txBody>
          <a:bodyPr/>
          <a:lstStyle/>
          <a:p>
            <a:fld id="{67AE847B-6A78-48E7-ADBD-4E4524907B81}" type="slidenum">
              <a:rPr lang="fr-FR" smtClean="0"/>
              <a:t>‹N°›</a:t>
            </a:fld>
            <a:endParaRPr lang="fr-FR"/>
          </a:p>
        </p:txBody>
      </p:sp>
    </p:spTree>
    <p:extLst>
      <p:ext uri="{BB962C8B-B14F-4D97-AF65-F5344CB8AC3E}">
        <p14:creationId xmlns:p14="http://schemas.microsoft.com/office/powerpoint/2010/main" val="2713909674"/>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4F20894-FE12-6654-E896-2875BB7364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54C87E3-26B2-704B-7878-BA018BABDE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99FBA8-F539-1274-F1B4-80B5EF5474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F0C923-EB83-40BB-AE4F-46A8CB22A16C}" type="datetimeFigureOut">
              <a:rPr lang="fr-FR" smtClean="0"/>
              <a:t>14/02/2024</a:t>
            </a:fld>
            <a:endParaRPr lang="fr-FR"/>
          </a:p>
        </p:txBody>
      </p:sp>
      <p:sp>
        <p:nvSpPr>
          <p:cNvPr id="5" name="Espace réservé du pied de page 4">
            <a:extLst>
              <a:ext uri="{FF2B5EF4-FFF2-40B4-BE49-F238E27FC236}">
                <a16:creationId xmlns:a16="http://schemas.microsoft.com/office/drawing/2014/main" id="{A6A1AD80-9EEE-5D9A-0C7B-C3E22ED85E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A988FA3-68E2-1224-DB94-5D87A65D6D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AE847B-6A78-48E7-ADBD-4E4524907B81}" type="slidenum">
              <a:rPr lang="fr-FR" smtClean="0"/>
              <a:t>‹N°›</a:t>
            </a:fld>
            <a:endParaRPr lang="fr-FR"/>
          </a:p>
        </p:txBody>
      </p:sp>
    </p:spTree>
    <p:extLst>
      <p:ext uri="{BB962C8B-B14F-4D97-AF65-F5344CB8AC3E}">
        <p14:creationId xmlns:p14="http://schemas.microsoft.com/office/powerpoint/2010/main" val="1346241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C15A942B-8047-1067-CCDE-7FA631B2FE17}"/>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EA1279B-0D36-1C39-D5E8-313C86A21E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7430" y="189000"/>
            <a:ext cx="8777140" cy="6480000"/>
          </a:xfrm>
          <a:prstGeom prst="rect">
            <a:avLst/>
          </a:prstGeom>
          <a:effectLst>
            <a:glow rad="228600">
              <a:schemeClr val="accent5">
                <a:lumMod val="50000"/>
                <a:alpha val="40000"/>
              </a:schemeClr>
            </a:glow>
            <a:softEdge rad="635000"/>
          </a:effectLst>
        </p:spPr>
      </p:pic>
      <p:sp>
        <p:nvSpPr>
          <p:cNvPr id="4" name="ZoneTexte 3">
            <a:extLst>
              <a:ext uri="{FF2B5EF4-FFF2-40B4-BE49-F238E27FC236}">
                <a16:creationId xmlns:a16="http://schemas.microsoft.com/office/drawing/2014/main" id="{A74CA214-CEF9-8336-0439-966B0DF8F636}"/>
              </a:ext>
            </a:extLst>
          </p:cNvPr>
          <p:cNvSpPr txBox="1"/>
          <p:nvPr/>
        </p:nvSpPr>
        <p:spPr>
          <a:xfrm>
            <a:off x="386981" y="0"/>
            <a:ext cx="11670036" cy="523220"/>
          </a:xfrm>
          <a:prstGeom prst="rect">
            <a:avLst/>
          </a:prstGeom>
          <a:noFill/>
        </p:spPr>
        <p:txBody>
          <a:bodyPr wrap="square" rtlCol="0">
            <a:spAutoFit/>
          </a:bodyPr>
          <a:lstStyle/>
          <a:p>
            <a:r>
              <a:rPr lang="fr-FR" sz="2800" b="1" dirty="0">
                <a:solidFill>
                  <a:srgbClr val="FFFF00"/>
                </a:solidFill>
              </a:rPr>
              <a:t>Lorient Vous Présente La Cathédrale De Notre Dame D’Evreux (Normandie)</a:t>
            </a:r>
          </a:p>
        </p:txBody>
      </p:sp>
      <p:sp>
        <p:nvSpPr>
          <p:cNvPr id="5" name="ZoneTexte 4">
            <a:extLst>
              <a:ext uri="{FF2B5EF4-FFF2-40B4-BE49-F238E27FC236}">
                <a16:creationId xmlns:a16="http://schemas.microsoft.com/office/drawing/2014/main" id="{FD557D91-4A8B-C984-E7C7-820796002194}"/>
              </a:ext>
            </a:extLst>
          </p:cNvPr>
          <p:cNvSpPr txBox="1"/>
          <p:nvPr/>
        </p:nvSpPr>
        <p:spPr>
          <a:xfrm>
            <a:off x="1707430" y="6309360"/>
            <a:ext cx="8777140" cy="461665"/>
          </a:xfrm>
          <a:prstGeom prst="rect">
            <a:avLst/>
          </a:prstGeom>
          <a:noFill/>
        </p:spPr>
        <p:txBody>
          <a:bodyPr wrap="square" rtlCol="0">
            <a:spAutoFit/>
          </a:bodyPr>
          <a:lstStyle/>
          <a:p>
            <a:r>
              <a:rPr lang="fr-FR" sz="2400" b="1">
                <a:solidFill>
                  <a:srgbClr val="FFFF00"/>
                </a:solidFill>
              </a:rPr>
              <a:t>: Évreux (département de l'Eure, France) : cathédrale Notre-Dame</a:t>
            </a:r>
            <a:endParaRPr lang="fr-FR" sz="2400" b="1" dirty="0">
              <a:solidFill>
                <a:srgbClr val="FFFF00"/>
              </a:solidFill>
            </a:endParaRPr>
          </a:p>
        </p:txBody>
      </p:sp>
      <p:sp>
        <p:nvSpPr>
          <p:cNvPr id="6" name="ZoneTexte 5">
            <a:extLst>
              <a:ext uri="{FF2B5EF4-FFF2-40B4-BE49-F238E27FC236}">
                <a16:creationId xmlns:a16="http://schemas.microsoft.com/office/drawing/2014/main" id="{3B14914E-AD07-F9E6-4FD9-749DAA05B9E4}"/>
              </a:ext>
            </a:extLst>
          </p:cNvPr>
          <p:cNvSpPr txBox="1"/>
          <p:nvPr/>
        </p:nvSpPr>
        <p:spPr>
          <a:xfrm>
            <a:off x="3820827" y="334220"/>
            <a:ext cx="7394713" cy="523220"/>
          </a:xfrm>
          <a:prstGeom prst="rect">
            <a:avLst/>
          </a:prstGeom>
          <a:noFill/>
        </p:spPr>
        <p:txBody>
          <a:bodyPr wrap="square" rtlCol="0">
            <a:spAutoFit/>
          </a:bodyPr>
          <a:lstStyle/>
          <a:p>
            <a:r>
              <a:rPr lang="fr-FR" sz="2800" b="1" dirty="0">
                <a:solidFill>
                  <a:srgbClr val="FFFF00"/>
                </a:solidFill>
              </a:rPr>
              <a:t>Et Son Musée D’Archéologie</a:t>
            </a:r>
          </a:p>
        </p:txBody>
      </p:sp>
    </p:spTree>
    <p:extLst>
      <p:ext uri="{BB962C8B-B14F-4D97-AF65-F5344CB8AC3E}">
        <p14:creationId xmlns:p14="http://schemas.microsoft.com/office/powerpoint/2010/main" val="3312365246"/>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sndAc>
          <p:stSnd loop="1">
            <p:snd r:embed="rId2" name="Aurora  -  Ernesto Cortázar.wav"/>
          </p:stSnd>
        </p:sndAc>
      </p:transition>
    </mc:Choice>
    <mc:Fallback xmlns="">
      <p:transition spd="slow" advClick="0" advTm="8000">
        <p:fade/>
        <p:sndAc>
          <p:stSnd loop="1">
            <p:snd r:embed="rId4" name="Aurora  -  Ernesto Cortá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7978031-2C57-BC59-AF41-5A959A2D6FF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8E3A2AC-E8E6-760B-7394-5DE7039E755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La cathédrale Notre-Dame d'Évreux est l'un des bâtiments les plus remarquables de la ville. Dès 912, l'archevêque Francon de Rouen la présente au duc Rollon comme l'une des plus vénérables églises de Normandie1. L'édifice actuel est une synthèse de styles successifs : l'architecture gothique rayonnante puis flamboyante et l'architecture de la Seconde Renaissance française. Elle est classée au titre des monuments historiques depuis 18622.</a:t>
            </a:r>
          </a:p>
          <a:p>
            <a:pPr algn="ctr"/>
            <a:endParaRPr lang="fr-FR" sz="3600" b="1" dirty="0"/>
          </a:p>
          <a:p>
            <a:pPr algn="ctr"/>
            <a:r>
              <a:rPr lang="fr-FR" sz="3600" b="1" dirty="0"/>
              <a:t>Elle est célèbre pour conserver une série de verrières au jaune d'argent du </a:t>
            </a:r>
            <a:r>
              <a:rPr lang="fr-FR" sz="3600" b="1" dirty="0" err="1"/>
              <a:t>xive</a:t>
            </a:r>
            <a:r>
              <a:rPr lang="fr-FR" sz="3600" b="1" dirty="0"/>
              <a:t> siècle, dont l'équivalent ne se trouve qu'en l'église Saint-Ouen de Rouen3.</a:t>
            </a:r>
          </a:p>
        </p:txBody>
      </p:sp>
    </p:spTree>
    <p:extLst>
      <p:ext uri="{BB962C8B-B14F-4D97-AF65-F5344CB8AC3E}">
        <p14:creationId xmlns:p14="http://schemas.microsoft.com/office/powerpoint/2010/main" val="3608704403"/>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âtiment, Architecture médiévale&#10;&#10;Description générée automatiquement">
            <a:extLst>
              <a:ext uri="{FF2B5EF4-FFF2-40B4-BE49-F238E27FC236}">
                <a16:creationId xmlns:a16="http://schemas.microsoft.com/office/drawing/2014/main" id="{CB11AAB7-6A17-164C-4FDB-CFEF53409A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4" y="189000"/>
            <a:ext cx="4858481" cy="6480000"/>
          </a:xfrm>
          <a:prstGeom prst="rect">
            <a:avLst/>
          </a:prstGeom>
          <a:effectLst>
            <a:glow rad="228600">
              <a:schemeClr val="accent5">
                <a:lumMod val="75000"/>
                <a:alpha val="40000"/>
              </a:schemeClr>
            </a:glow>
            <a:softEdge rad="635000"/>
          </a:effectLst>
        </p:spPr>
      </p:pic>
      <p:sp>
        <p:nvSpPr>
          <p:cNvPr id="6" name="ZoneTexte 5">
            <a:extLst>
              <a:ext uri="{FF2B5EF4-FFF2-40B4-BE49-F238E27FC236}">
                <a16:creationId xmlns:a16="http://schemas.microsoft.com/office/drawing/2014/main" id="{958F14A6-A1EA-9BE2-1789-FC3AAF8E6D0A}"/>
              </a:ext>
            </a:extLst>
          </p:cNvPr>
          <p:cNvSpPr txBox="1"/>
          <p:nvPr/>
        </p:nvSpPr>
        <p:spPr>
          <a:xfrm>
            <a:off x="863600" y="2788920"/>
            <a:ext cx="2418080" cy="1938992"/>
          </a:xfrm>
          <a:prstGeom prst="rect">
            <a:avLst/>
          </a:prstGeom>
          <a:noFill/>
        </p:spPr>
        <p:txBody>
          <a:bodyPr wrap="square" rtlCol="0">
            <a:spAutoFit/>
          </a:bodyPr>
          <a:lstStyle/>
          <a:p>
            <a:r>
              <a:rPr lang="fr-FR" sz="2400" b="1" dirty="0">
                <a:solidFill>
                  <a:srgbClr val="FFFF00"/>
                </a:solidFill>
              </a:rPr>
              <a:t>Tour-lanterne et façade du transept, avant la récente restauration.</a:t>
            </a:r>
          </a:p>
        </p:txBody>
      </p:sp>
    </p:spTree>
    <p:extLst>
      <p:ext uri="{BB962C8B-B14F-4D97-AF65-F5344CB8AC3E}">
        <p14:creationId xmlns:p14="http://schemas.microsoft.com/office/powerpoint/2010/main" val="2646810107"/>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BD2CC410-173F-EDD4-58D4-B55A040D34E2}"/>
            </a:ext>
          </a:extLst>
        </p:cNvPr>
        <p:cNvGrpSpPr/>
        <p:nvPr/>
      </p:nvGrpSpPr>
      <p:grpSpPr>
        <a:xfrm>
          <a:off x="0" y="0"/>
          <a:ext cx="0" cy="0"/>
          <a:chOff x="0" y="0"/>
          <a:chExt cx="0" cy="0"/>
        </a:xfrm>
      </p:grpSpPr>
      <p:pic>
        <p:nvPicPr>
          <p:cNvPr id="3" name="Image 2" descr="Une image contenant plein air, ciel, église, lieu de culte&#10;&#10;Description générée automatiquement">
            <a:extLst>
              <a:ext uri="{FF2B5EF4-FFF2-40B4-BE49-F238E27FC236}">
                <a16:creationId xmlns:a16="http://schemas.microsoft.com/office/drawing/2014/main" id="{69DD8554-2E27-3A1E-6870-2D6C539D2B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279" y="380048"/>
            <a:ext cx="4572000" cy="6097904"/>
          </a:xfrm>
          <a:prstGeom prst="rect">
            <a:avLst/>
          </a:prstGeom>
          <a:effectLst>
            <a:glow rad="228600">
              <a:schemeClr val="accent6">
                <a:satMod val="175000"/>
                <a:alpha val="40000"/>
              </a:schemeClr>
            </a:glow>
            <a:softEdge rad="635000"/>
          </a:effectLst>
        </p:spPr>
      </p:pic>
      <p:sp>
        <p:nvSpPr>
          <p:cNvPr id="4" name="ZoneTexte 3">
            <a:extLst>
              <a:ext uri="{FF2B5EF4-FFF2-40B4-BE49-F238E27FC236}">
                <a16:creationId xmlns:a16="http://schemas.microsoft.com/office/drawing/2014/main" id="{4B848532-8B26-B65B-3A09-923B84C9BA08}"/>
              </a:ext>
            </a:extLst>
          </p:cNvPr>
          <p:cNvSpPr txBox="1"/>
          <p:nvPr/>
        </p:nvSpPr>
        <p:spPr>
          <a:xfrm>
            <a:off x="9910354" y="2194675"/>
            <a:ext cx="2185851" cy="2677656"/>
          </a:xfrm>
          <a:prstGeom prst="rect">
            <a:avLst/>
          </a:prstGeom>
          <a:noFill/>
        </p:spPr>
        <p:txBody>
          <a:bodyPr wrap="square" rtlCol="0">
            <a:spAutoFit/>
          </a:bodyPr>
          <a:lstStyle/>
          <a:p>
            <a:r>
              <a:rPr lang="fr-FR" sz="2400" b="1" dirty="0"/>
              <a:t>Plus de détails</a:t>
            </a:r>
          </a:p>
          <a:p>
            <a:r>
              <a:rPr lang="fr-FR" sz="2400" b="1" dirty="0"/>
              <a:t>La cathédrale restaurée révèle la blancheur de la craie dont elle est construite</a:t>
            </a:r>
            <a:r>
              <a:rPr lang="fr-FR" dirty="0"/>
              <a:t>.</a:t>
            </a:r>
          </a:p>
        </p:txBody>
      </p:sp>
      <p:pic>
        <p:nvPicPr>
          <p:cNvPr id="6" name="Image 5" descr="Une image contenant bâtiment, plein air, Architecture médiévale, Architecture gothique&#10;&#10;Description générée automatiquement">
            <a:extLst>
              <a:ext uri="{FF2B5EF4-FFF2-40B4-BE49-F238E27FC236}">
                <a16:creationId xmlns:a16="http://schemas.microsoft.com/office/drawing/2014/main" id="{444FDF48-92FB-7AF7-8504-8A998E6DB9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8456" y="380048"/>
            <a:ext cx="4064000" cy="5420360"/>
          </a:xfrm>
          <a:prstGeom prst="rect">
            <a:avLst/>
          </a:prstGeom>
          <a:effectLst>
            <a:glow rad="228600">
              <a:schemeClr val="accent6">
                <a:satMod val="175000"/>
                <a:alpha val="40000"/>
              </a:schemeClr>
            </a:glow>
            <a:softEdge rad="635000"/>
          </a:effectLst>
        </p:spPr>
      </p:pic>
      <p:sp>
        <p:nvSpPr>
          <p:cNvPr id="7" name="ZoneTexte 6">
            <a:extLst>
              <a:ext uri="{FF2B5EF4-FFF2-40B4-BE49-F238E27FC236}">
                <a16:creationId xmlns:a16="http://schemas.microsoft.com/office/drawing/2014/main" id="{581B2D74-EFAE-BEC7-9A70-326CAFCC8B76}"/>
              </a:ext>
            </a:extLst>
          </p:cNvPr>
          <p:cNvSpPr txBox="1"/>
          <p:nvPr/>
        </p:nvSpPr>
        <p:spPr>
          <a:xfrm>
            <a:off x="291736" y="5657671"/>
            <a:ext cx="5603966" cy="1200329"/>
          </a:xfrm>
          <a:prstGeom prst="rect">
            <a:avLst/>
          </a:prstGeom>
          <a:noFill/>
        </p:spPr>
        <p:txBody>
          <a:bodyPr wrap="square" rtlCol="0">
            <a:spAutoFit/>
          </a:bodyPr>
          <a:lstStyle/>
          <a:p>
            <a:r>
              <a:rPr lang="fr-FR" sz="2400" b="1" dirty="0"/>
              <a:t>Façade nord du transept. La décoration extérieure, aussi exubérante que délicate, relève du gothique flamboyant.</a:t>
            </a:r>
          </a:p>
        </p:txBody>
      </p:sp>
    </p:spTree>
    <p:extLst>
      <p:ext uri="{BB962C8B-B14F-4D97-AF65-F5344CB8AC3E}">
        <p14:creationId xmlns:p14="http://schemas.microsoft.com/office/powerpoint/2010/main" val="10020193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3E626FDF-064E-4003-2F16-EA1ACE554A91}"/>
            </a:ext>
          </a:extLst>
        </p:cNvPr>
        <p:cNvGrpSpPr/>
        <p:nvPr/>
      </p:nvGrpSpPr>
      <p:grpSpPr>
        <a:xfrm>
          <a:off x="0" y="0"/>
          <a:ext cx="0" cy="0"/>
          <a:chOff x="0" y="0"/>
          <a:chExt cx="0" cy="0"/>
        </a:xfrm>
      </p:grpSpPr>
      <p:pic>
        <p:nvPicPr>
          <p:cNvPr id="3" name="Image 2" descr="Une image contenant bâtiment, plein air, Architecture médiévale, architecture&#10;&#10;Description générée automatiquement">
            <a:extLst>
              <a:ext uri="{FF2B5EF4-FFF2-40B4-BE49-F238E27FC236}">
                <a16:creationId xmlns:a16="http://schemas.microsoft.com/office/drawing/2014/main" id="{1D666D61-32E3-3574-A129-E4D4CE30CB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82" cy="6480000"/>
          </a:xfrm>
          <a:prstGeom prst="rect">
            <a:avLst/>
          </a:prstGeom>
          <a:effectLst>
            <a:glow rad="139700">
              <a:schemeClr val="accent4">
                <a:satMod val="175000"/>
                <a:alpha val="40000"/>
              </a:schemeClr>
            </a:glow>
            <a:softEdge rad="317500"/>
          </a:effectLst>
        </p:spPr>
      </p:pic>
      <p:sp>
        <p:nvSpPr>
          <p:cNvPr id="4" name="ZoneTexte 3">
            <a:extLst>
              <a:ext uri="{FF2B5EF4-FFF2-40B4-BE49-F238E27FC236}">
                <a16:creationId xmlns:a16="http://schemas.microsoft.com/office/drawing/2014/main" id="{BAC2000C-C1C4-6FC0-1DA5-9567A1D1CF62}"/>
              </a:ext>
            </a:extLst>
          </p:cNvPr>
          <p:cNvSpPr txBox="1"/>
          <p:nvPr/>
        </p:nvSpPr>
        <p:spPr>
          <a:xfrm>
            <a:off x="365760" y="2723607"/>
            <a:ext cx="3252651" cy="1938992"/>
          </a:xfrm>
          <a:prstGeom prst="rect">
            <a:avLst/>
          </a:prstGeom>
          <a:noFill/>
        </p:spPr>
        <p:txBody>
          <a:bodyPr wrap="square" rtlCol="0">
            <a:spAutoFit/>
          </a:bodyPr>
          <a:lstStyle/>
          <a:p>
            <a:r>
              <a:rPr lang="fr-FR" sz="2400" b="1" dirty="0"/>
              <a:t>Fenêtres hautes de la nef en gothique rayonnant, et bas-côtés en gothique flamboyant.</a:t>
            </a:r>
          </a:p>
        </p:txBody>
      </p:sp>
    </p:spTree>
    <p:extLst>
      <p:ext uri="{BB962C8B-B14F-4D97-AF65-F5344CB8AC3E}">
        <p14:creationId xmlns:p14="http://schemas.microsoft.com/office/powerpoint/2010/main" val="423304389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A6B0E4C-0C6F-608B-4736-D83092AC032F}"/>
            </a:ext>
          </a:extLst>
        </p:cNvPr>
        <p:cNvGrpSpPr/>
        <p:nvPr/>
      </p:nvGrpSpPr>
      <p:grpSpPr>
        <a:xfrm>
          <a:off x="0" y="0"/>
          <a:ext cx="0" cy="0"/>
          <a:chOff x="0" y="0"/>
          <a:chExt cx="0" cy="0"/>
        </a:xfrm>
      </p:grpSpPr>
      <p:pic>
        <p:nvPicPr>
          <p:cNvPr id="3" name="Image 2" descr="Une image contenant plein air, ciel, lieu de culte, église&#10;&#10;Description générée automatiquement">
            <a:extLst>
              <a:ext uri="{FF2B5EF4-FFF2-40B4-BE49-F238E27FC236}">
                <a16:creationId xmlns:a16="http://schemas.microsoft.com/office/drawing/2014/main" id="{CA286EAB-AAA8-6C65-22C7-17F01072E2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7348" y="284017"/>
            <a:ext cx="4716000" cy="6289965"/>
          </a:xfrm>
          <a:prstGeom prst="rect">
            <a:avLst/>
          </a:prstGeom>
          <a:effectLst>
            <a:glow rad="228600">
              <a:schemeClr val="accent3">
                <a:lumMod val="60000"/>
                <a:lumOff val="40000"/>
                <a:alpha val="40000"/>
              </a:schemeClr>
            </a:glow>
            <a:softEdge rad="635000"/>
          </a:effectLst>
        </p:spPr>
      </p:pic>
      <p:sp>
        <p:nvSpPr>
          <p:cNvPr id="4" name="ZoneTexte 3">
            <a:extLst>
              <a:ext uri="{FF2B5EF4-FFF2-40B4-BE49-F238E27FC236}">
                <a16:creationId xmlns:a16="http://schemas.microsoft.com/office/drawing/2014/main" id="{1164F157-583D-4055-C888-BA839B1346A0}"/>
              </a:ext>
            </a:extLst>
          </p:cNvPr>
          <p:cNvSpPr txBox="1"/>
          <p:nvPr/>
        </p:nvSpPr>
        <p:spPr>
          <a:xfrm>
            <a:off x="8112035" y="3317966"/>
            <a:ext cx="3252651" cy="830997"/>
          </a:xfrm>
          <a:prstGeom prst="rect">
            <a:avLst/>
          </a:prstGeom>
          <a:noFill/>
        </p:spPr>
        <p:txBody>
          <a:bodyPr wrap="square" rtlCol="0">
            <a:spAutoFit/>
          </a:bodyPr>
          <a:lstStyle/>
          <a:p>
            <a:r>
              <a:rPr lang="fr-FR" sz="2400" b="1" dirty="0"/>
              <a:t>Chœur de la cathédrale d'Évreux.</a:t>
            </a:r>
          </a:p>
        </p:txBody>
      </p:sp>
    </p:spTree>
    <p:extLst>
      <p:ext uri="{BB962C8B-B14F-4D97-AF65-F5344CB8AC3E}">
        <p14:creationId xmlns:p14="http://schemas.microsoft.com/office/powerpoint/2010/main" val="1505301161"/>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BE57566-9712-9FF1-C4F1-81505AABEBE3}"/>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74CE00F-61C8-BE6A-97C0-516BA1F363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000" y="1055681"/>
            <a:ext cx="11196000" cy="4746638"/>
          </a:xfrm>
          <a:prstGeom prst="rect">
            <a:avLst/>
          </a:prstGeom>
          <a:effectLst>
            <a:softEdge rad="635000"/>
          </a:effectLst>
        </p:spPr>
      </p:pic>
      <p:sp>
        <p:nvSpPr>
          <p:cNvPr id="4" name="ZoneTexte 3">
            <a:extLst>
              <a:ext uri="{FF2B5EF4-FFF2-40B4-BE49-F238E27FC236}">
                <a16:creationId xmlns:a16="http://schemas.microsoft.com/office/drawing/2014/main" id="{78BCA0BD-1BD0-A684-64FF-8C4405B84FD9}"/>
              </a:ext>
            </a:extLst>
          </p:cNvPr>
          <p:cNvSpPr txBox="1"/>
          <p:nvPr/>
        </p:nvSpPr>
        <p:spPr>
          <a:xfrm>
            <a:off x="2377439" y="5439652"/>
            <a:ext cx="8373292" cy="461665"/>
          </a:xfrm>
          <a:prstGeom prst="rect">
            <a:avLst/>
          </a:prstGeom>
          <a:noFill/>
        </p:spPr>
        <p:txBody>
          <a:bodyPr wrap="square" rtlCol="0">
            <a:spAutoFit/>
          </a:bodyPr>
          <a:lstStyle/>
          <a:p>
            <a:r>
              <a:rPr lang="fr-FR" sz="2400" b="1" dirty="0"/>
              <a:t>Vue panoramique de la cathédrale Notre-Dame d'Evreux.</a:t>
            </a:r>
          </a:p>
        </p:txBody>
      </p:sp>
    </p:spTree>
    <p:extLst>
      <p:ext uri="{BB962C8B-B14F-4D97-AF65-F5344CB8AC3E}">
        <p14:creationId xmlns:p14="http://schemas.microsoft.com/office/powerpoint/2010/main" val="226827399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18706EF8-FF2A-8EF6-0ABB-96BE6D145EBF}"/>
            </a:ext>
          </a:extLst>
        </p:cNvPr>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A3F8BE80-A1E4-7801-CCD0-9E039A9503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80" cy="6480000"/>
          </a:xfrm>
          <a:prstGeom prst="rect">
            <a:avLst/>
          </a:prstGeom>
          <a:effectLst>
            <a:softEdge rad="635000"/>
          </a:effectLst>
        </p:spPr>
      </p:pic>
      <p:sp>
        <p:nvSpPr>
          <p:cNvPr id="4" name="ZoneTexte 3">
            <a:extLst>
              <a:ext uri="{FF2B5EF4-FFF2-40B4-BE49-F238E27FC236}">
                <a16:creationId xmlns:a16="http://schemas.microsoft.com/office/drawing/2014/main" id="{3BA70D67-0C9D-03ED-048B-08C6275E974F}"/>
              </a:ext>
            </a:extLst>
          </p:cNvPr>
          <p:cNvSpPr txBox="1"/>
          <p:nvPr/>
        </p:nvSpPr>
        <p:spPr>
          <a:xfrm>
            <a:off x="718458" y="3429000"/>
            <a:ext cx="7903028" cy="461665"/>
          </a:xfrm>
          <a:prstGeom prst="rect">
            <a:avLst/>
          </a:prstGeom>
          <a:noFill/>
        </p:spPr>
        <p:txBody>
          <a:bodyPr wrap="square" rtlCol="0">
            <a:spAutoFit/>
          </a:bodyPr>
          <a:lstStyle/>
          <a:p>
            <a:r>
              <a:rPr lang="fr-FR" sz="2400" b="1" dirty="0">
                <a:solidFill>
                  <a:srgbClr val="FFFF00"/>
                </a:solidFill>
              </a:rPr>
              <a:t>Les tours nord et sud.</a:t>
            </a:r>
          </a:p>
        </p:txBody>
      </p:sp>
    </p:spTree>
    <p:extLst>
      <p:ext uri="{BB962C8B-B14F-4D97-AF65-F5344CB8AC3E}">
        <p14:creationId xmlns:p14="http://schemas.microsoft.com/office/powerpoint/2010/main" val="581569011"/>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57BDAC40-6AAA-EC34-0D13-7CE3A351D60F}"/>
            </a:ext>
          </a:extLst>
        </p:cNvPr>
        <p:cNvGrpSpPr/>
        <p:nvPr/>
      </p:nvGrpSpPr>
      <p:grpSpPr>
        <a:xfrm>
          <a:off x="0" y="0"/>
          <a:ext cx="0" cy="0"/>
          <a:chOff x="0" y="0"/>
          <a:chExt cx="0" cy="0"/>
        </a:xfrm>
      </p:grpSpPr>
      <p:pic>
        <p:nvPicPr>
          <p:cNvPr id="3" name="Image 2" descr="Une image contenant bâtiment, Symétrie, coffre, cathédrale&#10;&#10;Description générée automatiquement">
            <a:extLst>
              <a:ext uri="{FF2B5EF4-FFF2-40B4-BE49-F238E27FC236}">
                <a16:creationId xmlns:a16="http://schemas.microsoft.com/office/drawing/2014/main" id="{4ED2F64E-BE14-18D6-781C-3E8CFA2B78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189000"/>
            <a:ext cx="4860000" cy="6480000"/>
          </a:xfrm>
          <a:prstGeom prst="rect">
            <a:avLst/>
          </a:prstGeom>
          <a:effectLst>
            <a:glow rad="228600">
              <a:schemeClr val="bg1">
                <a:lumMod val="50000"/>
                <a:alpha val="40000"/>
              </a:schemeClr>
            </a:glow>
            <a:softEdge rad="635000"/>
          </a:effectLst>
        </p:spPr>
      </p:pic>
      <p:sp>
        <p:nvSpPr>
          <p:cNvPr id="4" name="ZoneTexte 3">
            <a:extLst>
              <a:ext uri="{FF2B5EF4-FFF2-40B4-BE49-F238E27FC236}">
                <a16:creationId xmlns:a16="http://schemas.microsoft.com/office/drawing/2014/main" id="{B45A2F22-683F-4E0C-00F7-EBBC320FC755}"/>
              </a:ext>
            </a:extLst>
          </p:cNvPr>
          <p:cNvSpPr txBox="1"/>
          <p:nvPr/>
        </p:nvSpPr>
        <p:spPr>
          <a:xfrm>
            <a:off x="8621486" y="3605349"/>
            <a:ext cx="3422468" cy="830997"/>
          </a:xfrm>
          <a:prstGeom prst="rect">
            <a:avLst/>
          </a:prstGeom>
          <a:noFill/>
        </p:spPr>
        <p:txBody>
          <a:bodyPr wrap="square" rtlCol="0">
            <a:spAutoFit/>
          </a:bodyPr>
          <a:lstStyle/>
          <a:p>
            <a:r>
              <a:rPr lang="fr-FR" sz="2400" b="1">
                <a:solidFill>
                  <a:srgbClr val="FFFF00"/>
                </a:solidFill>
              </a:rPr>
              <a:t>La tour-lanterne vue de l'intérieur.</a:t>
            </a:r>
            <a:endParaRPr lang="fr-FR" sz="2400" b="1" dirty="0">
              <a:solidFill>
                <a:srgbClr val="FFFF00"/>
              </a:solidFill>
            </a:endParaRPr>
          </a:p>
        </p:txBody>
      </p:sp>
    </p:spTree>
    <p:extLst>
      <p:ext uri="{BB962C8B-B14F-4D97-AF65-F5344CB8AC3E}">
        <p14:creationId xmlns:p14="http://schemas.microsoft.com/office/powerpoint/2010/main" val="990014166"/>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4EDC9D-59B6-65AB-68B2-0E081DC027AF}"/>
            </a:ext>
          </a:extLst>
        </p:cNvPr>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E71EB35D-3DB5-FB76-E765-54BEA041AF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3613" y="189000"/>
            <a:ext cx="4858480" cy="6480000"/>
          </a:xfrm>
          <a:prstGeom prst="rect">
            <a:avLst/>
          </a:prstGeom>
          <a:effectLst>
            <a:softEdge rad="635000"/>
          </a:effectLst>
        </p:spPr>
      </p:pic>
      <p:sp>
        <p:nvSpPr>
          <p:cNvPr id="4" name="ZoneTexte 3">
            <a:extLst>
              <a:ext uri="{FF2B5EF4-FFF2-40B4-BE49-F238E27FC236}">
                <a16:creationId xmlns:a16="http://schemas.microsoft.com/office/drawing/2014/main" id="{242BBA2D-D404-E3BF-A08B-20C5636D78DF}"/>
              </a:ext>
            </a:extLst>
          </p:cNvPr>
          <p:cNvSpPr txBox="1"/>
          <p:nvPr/>
        </p:nvSpPr>
        <p:spPr>
          <a:xfrm>
            <a:off x="195943" y="3331029"/>
            <a:ext cx="3331028" cy="830997"/>
          </a:xfrm>
          <a:prstGeom prst="rect">
            <a:avLst/>
          </a:prstGeom>
          <a:noFill/>
        </p:spPr>
        <p:txBody>
          <a:bodyPr wrap="square" rtlCol="0">
            <a:spAutoFit/>
          </a:bodyPr>
          <a:lstStyle/>
          <a:p>
            <a:r>
              <a:rPr lang="fr-FR" sz="2400" b="1" dirty="0">
                <a:solidFill>
                  <a:srgbClr val="FFFF00"/>
                </a:solidFill>
              </a:rPr>
              <a:t>La tour-lanterne, surmontée d'une flèche.</a:t>
            </a:r>
          </a:p>
        </p:txBody>
      </p:sp>
    </p:spTree>
    <p:extLst>
      <p:ext uri="{BB962C8B-B14F-4D97-AF65-F5344CB8AC3E}">
        <p14:creationId xmlns:p14="http://schemas.microsoft.com/office/powerpoint/2010/main" val="2212210271"/>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F100F9E-5996-03BF-FC2F-306533C343A2}"/>
            </a:ext>
          </a:extLst>
        </p:cNvPr>
        <p:cNvGrpSpPr/>
        <p:nvPr/>
      </p:nvGrpSpPr>
      <p:grpSpPr>
        <a:xfrm>
          <a:off x="0" y="0"/>
          <a:ext cx="0" cy="0"/>
          <a:chOff x="0" y="0"/>
          <a:chExt cx="0" cy="0"/>
        </a:xfrm>
      </p:grpSpPr>
      <p:pic>
        <p:nvPicPr>
          <p:cNvPr id="3" name="Image 2" descr="Une image contenant église, Moulures, Sculpture, intérieur&#10;&#10;Description générée automatiquement">
            <a:extLst>
              <a:ext uri="{FF2B5EF4-FFF2-40B4-BE49-F238E27FC236}">
                <a16:creationId xmlns:a16="http://schemas.microsoft.com/office/drawing/2014/main" id="{A290CECA-F971-A562-D39C-6245F6D0E9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6256" y="189000"/>
            <a:ext cx="5402695" cy="6480000"/>
          </a:xfrm>
          <a:prstGeom prst="rect">
            <a:avLst/>
          </a:prstGeom>
          <a:effectLst>
            <a:glow rad="228600">
              <a:srgbClr val="C00000">
                <a:alpha val="40000"/>
              </a:srgbClr>
            </a:glow>
            <a:softEdge rad="635000"/>
          </a:effectLst>
        </p:spPr>
      </p:pic>
      <p:sp>
        <p:nvSpPr>
          <p:cNvPr id="4" name="ZoneTexte 3">
            <a:extLst>
              <a:ext uri="{FF2B5EF4-FFF2-40B4-BE49-F238E27FC236}">
                <a16:creationId xmlns:a16="http://schemas.microsoft.com/office/drawing/2014/main" id="{0E9BE313-C22A-71F5-DE66-73F71D84E98E}"/>
              </a:ext>
            </a:extLst>
          </p:cNvPr>
          <p:cNvSpPr txBox="1"/>
          <p:nvPr/>
        </p:nvSpPr>
        <p:spPr>
          <a:xfrm>
            <a:off x="8678951" y="3193869"/>
            <a:ext cx="2978332" cy="830997"/>
          </a:xfrm>
          <a:prstGeom prst="rect">
            <a:avLst/>
          </a:prstGeom>
          <a:noFill/>
        </p:spPr>
        <p:txBody>
          <a:bodyPr wrap="square" rtlCol="0">
            <a:spAutoFit/>
          </a:bodyPr>
          <a:lstStyle/>
          <a:p>
            <a:r>
              <a:rPr lang="fr-FR" sz="2400" b="1">
                <a:solidFill>
                  <a:srgbClr val="FFFF00"/>
                </a:solidFill>
              </a:rPr>
              <a:t>La chaire.L'orgue moderne.</a:t>
            </a:r>
            <a:endParaRPr lang="fr-FR" sz="2400" b="1" dirty="0">
              <a:solidFill>
                <a:srgbClr val="FFFF00"/>
              </a:solidFill>
            </a:endParaRPr>
          </a:p>
        </p:txBody>
      </p:sp>
    </p:spTree>
    <p:extLst>
      <p:ext uri="{BB962C8B-B14F-4D97-AF65-F5344CB8AC3E}">
        <p14:creationId xmlns:p14="http://schemas.microsoft.com/office/powerpoint/2010/main" val="163616656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6B323284-8F52-CAFB-0AE1-4C21BE65A9F2}"/>
            </a:ext>
          </a:extLst>
        </p:cNvPr>
        <p:cNvGrpSpPr/>
        <p:nvPr/>
      </p:nvGrpSpPr>
      <p:grpSpPr>
        <a:xfrm>
          <a:off x="0" y="0"/>
          <a:ext cx="0" cy="0"/>
          <a:chOff x="0" y="0"/>
          <a:chExt cx="0" cy="0"/>
        </a:xfrm>
      </p:grpSpPr>
      <p:pic>
        <p:nvPicPr>
          <p:cNvPr id="3" name="Image 2" descr="Une image contenant musique, organe, Orgue, Tuyau d’orgue&#10;&#10;Description générée automatiquement">
            <a:extLst>
              <a:ext uri="{FF2B5EF4-FFF2-40B4-BE49-F238E27FC236}">
                <a16:creationId xmlns:a16="http://schemas.microsoft.com/office/drawing/2014/main" id="{2ABE0200-0DE2-4C7C-B267-BFB9E32D91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7016" y="236437"/>
            <a:ext cx="3640449" cy="6480000"/>
          </a:xfrm>
          <a:prstGeom prst="rect">
            <a:avLst/>
          </a:prstGeom>
          <a:effectLst>
            <a:softEdge rad="635000"/>
          </a:effectLst>
        </p:spPr>
      </p:pic>
      <p:sp>
        <p:nvSpPr>
          <p:cNvPr id="4" name="ZoneTexte 3">
            <a:extLst>
              <a:ext uri="{FF2B5EF4-FFF2-40B4-BE49-F238E27FC236}">
                <a16:creationId xmlns:a16="http://schemas.microsoft.com/office/drawing/2014/main" id="{58A5668F-54FC-3A5A-4295-3B2F145C948E}"/>
              </a:ext>
            </a:extLst>
          </p:cNvPr>
          <p:cNvSpPr txBox="1"/>
          <p:nvPr/>
        </p:nvSpPr>
        <p:spPr>
          <a:xfrm>
            <a:off x="1946366" y="3631474"/>
            <a:ext cx="3370218" cy="461665"/>
          </a:xfrm>
          <a:prstGeom prst="rect">
            <a:avLst/>
          </a:prstGeom>
          <a:noFill/>
        </p:spPr>
        <p:txBody>
          <a:bodyPr wrap="square" rtlCol="0">
            <a:spAutoFit/>
          </a:bodyPr>
          <a:lstStyle/>
          <a:p>
            <a:r>
              <a:rPr lang="fr-FR" sz="2400" b="1" dirty="0">
                <a:solidFill>
                  <a:srgbClr val="FFFF00"/>
                </a:solidFill>
              </a:rPr>
              <a:t>L'orgue moderne.</a:t>
            </a:r>
          </a:p>
        </p:txBody>
      </p:sp>
    </p:spTree>
    <p:extLst>
      <p:ext uri="{BB962C8B-B14F-4D97-AF65-F5344CB8AC3E}">
        <p14:creationId xmlns:p14="http://schemas.microsoft.com/office/powerpoint/2010/main" val="1722953672"/>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CF7D18D-B56C-40BA-A375-987CF0C76F77}"/>
            </a:ext>
          </a:extLst>
        </p:cNvPr>
        <p:cNvGrpSpPr/>
        <p:nvPr/>
      </p:nvGrpSpPr>
      <p:grpSpPr>
        <a:xfrm>
          <a:off x="0" y="0"/>
          <a:ext cx="0" cy="0"/>
          <a:chOff x="0" y="0"/>
          <a:chExt cx="0" cy="0"/>
        </a:xfrm>
      </p:grpSpPr>
      <p:pic>
        <p:nvPicPr>
          <p:cNvPr id="3" name="Image 2" descr="Une image contenant église, fenêtre, vitrail, bâtiment&#10;&#10;Description générée automatiquement">
            <a:extLst>
              <a:ext uri="{FF2B5EF4-FFF2-40B4-BE49-F238E27FC236}">
                <a16:creationId xmlns:a16="http://schemas.microsoft.com/office/drawing/2014/main" id="{3CD73D58-F1E3-1A17-EC10-4CAAF3EED4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7848" y="189000"/>
            <a:ext cx="4356304" cy="6480000"/>
          </a:xfrm>
          <a:prstGeom prst="rect">
            <a:avLst/>
          </a:prstGeom>
          <a:effectLst>
            <a:softEdge rad="635000"/>
          </a:effectLst>
        </p:spPr>
      </p:pic>
      <p:sp>
        <p:nvSpPr>
          <p:cNvPr id="4" name="ZoneTexte 3">
            <a:extLst>
              <a:ext uri="{FF2B5EF4-FFF2-40B4-BE49-F238E27FC236}">
                <a16:creationId xmlns:a16="http://schemas.microsoft.com/office/drawing/2014/main" id="{ADB450E1-99D5-9C58-AB73-1597106C4F02}"/>
              </a:ext>
            </a:extLst>
          </p:cNvPr>
          <p:cNvSpPr txBox="1"/>
          <p:nvPr/>
        </p:nvSpPr>
        <p:spPr>
          <a:xfrm>
            <a:off x="8347166" y="3024051"/>
            <a:ext cx="3252651" cy="1200329"/>
          </a:xfrm>
          <a:prstGeom prst="rect">
            <a:avLst/>
          </a:prstGeom>
          <a:noFill/>
        </p:spPr>
        <p:txBody>
          <a:bodyPr wrap="square" rtlCol="0">
            <a:spAutoFit/>
          </a:bodyPr>
          <a:lstStyle/>
          <a:p>
            <a:r>
              <a:rPr lang="fr-FR" sz="2400" b="1" dirty="0" err="1"/>
              <a:t>itrail</a:t>
            </a:r>
            <a:r>
              <a:rPr lang="fr-FR" sz="2400" b="1" dirty="0"/>
              <a:t> représentant l'arbre de Jessé dans la chapelle absidiale.</a:t>
            </a:r>
          </a:p>
        </p:txBody>
      </p:sp>
    </p:spTree>
    <p:extLst>
      <p:ext uri="{BB962C8B-B14F-4D97-AF65-F5344CB8AC3E}">
        <p14:creationId xmlns:p14="http://schemas.microsoft.com/office/powerpoint/2010/main" val="263485738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9741FF54-4A8E-7528-DD58-1BB2AE50DAD3}"/>
            </a:ext>
          </a:extLst>
        </p:cNvPr>
        <p:cNvGrpSpPr/>
        <p:nvPr/>
      </p:nvGrpSpPr>
      <p:grpSpPr>
        <a:xfrm>
          <a:off x="0" y="0"/>
          <a:ext cx="0" cy="0"/>
          <a:chOff x="0" y="0"/>
          <a:chExt cx="0" cy="0"/>
        </a:xfrm>
      </p:grpSpPr>
      <p:pic>
        <p:nvPicPr>
          <p:cNvPr id="3" name="Image 2" descr="Une image contenant intérieur, bougie, chapelle, église&#10;&#10;Description générée automatiquement">
            <a:extLst>
              <a:ext uri="{FF2B5EF4-FFF2-40B4-BE49-F238E27FC236}">
                <a16:creationId xmlns:a16="http://schemas.microsoft.com/office/drawing/2014/main" id="{051AA473-8D6F-B3DD-F743-5CE1BB517A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9F2D1782-8B45-55EB-20FA-39AB592CA8F2}"/>
              </a:ext>
            </a:extLst>
          </p:cNvPr>
          <p:cNvSpPr txBox="1"/>
          <p:nvPr/>
        </p:nvSpPr>
        <p:spPr>
          <a:xfrm>
            <a:off x="209006" y="3716384"/>
            <a:ext cx="1566994" cy="1200329"/>
          </a:xfrm>
          <a:prstGeom prst="rect">
            <a:avLst/>
          </a:prstGeom>
          <a:noFill/>
        </p:spPr>
        <p:txBody>
          <a:bodyPr wrap="square" rtlCol="0">
            <a:spAutoFit/>
          </a:bodyPr>
          <a:lstStyle/>
          <a:p>
            <a:r>
              <a:rPr lang="fr-FR" sz="2400" b="1" dirty="0"/>
              <a:t>Autel de la cathédrale.</a:t>
            </a:r>
          </a:p>
        </p:txBody>
      </p:sp>
    </p:spTree>
    <p:extLst>
      <p:ext uri="{BB962C8B-B14F-4D97-AF65-F5344CB8AC3E}">
        <p14:creationId xmlns:p14="http://schemas.microsoft.com/office/powerpoint/2010/main" val="2014563792"/>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22233146-742B-5794-366C-3C57810EDCF1}"/>
            </a:ext>
          </a:extLst>
        </p:cNvPr>
        <p:cNvGrpSpPr/>
        <p:nvPr/>
      </p:nvGrpSpPr>
      <p:grpSpPr>
        <a:xfrm>
          <a:off x="0" y="0"/>
          <a:ext cx="0" cy="0"/>
          <a:chOff x="0" y="0"/>
          <a:chExt cx="0" cy="0"/>
        </a:xfrm>
      </p:grpSpPr>
      <p:pic>
        <p:nvPicPr>
          <p:cNvPr id="3" name="Image 2" descr="Une image contenant meubles, chapelle, vitrail, cathédrale&#10;&#10;Description générée automatiquement">
            <a:extLst>
              <a:ext uri="{FF2B5EF4-FFF2-40B4-BE49-F238E27FC236}">
                <a16:creationId xmlns:a16="http://schemas.microsoft.com/office/drawing/2014/main" id="{AFECDB89-3D53-CDDE-5919-6A57F1C668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80" cy="6480000"/>
          </a:xfrm>
          <a:prstGeom prst="rect">
            <a:avLst/>
          </a:prstGeom>
          <a:effectLst>
            <a:softEdge rad="317500"/>
          </a:effectLst>
        </p:spPr>
      </p:pic>
      <p:sp>
        <p:nvSpPr>
          <p:cNvPr id="4" name="ZoneTexte 3">
            <a:extLst>
              <a:ext uri="{FF2B5EF4-FFF2-40B4-BE49-F238E27FC236}">
                <a16:creationId xmlns:a16="http://schemas.microsoft.com/office/drawing/2014/main" id="{1E010EEA-1114-68FB-58F9-01471DD3DB05}"/>
              </a:ext>
            </a:extLst>
          </p:cNvPr>
          <p:cNvSpPr txBox="1"/>
          <p:nvPr/>
        </p:nvSpPr>
        <p:spPr>
          <a:xfrm>
            <a:off x="8383533" y="3137598"/>
            <a:ext cx="3583577" cy="830997"/>
          </a:xfrm>
          <a:prstGeom prst="rect">
            <a:avLst/>
          </a:prstGeom>
          <a:noFill/>
        </p:spPr>
        <p:txBody>
          <a:bodyPr wrap="square" rtlCol="0">
            <a:spAutoFit/>
          </a:bodyPr>
          <a:lstStyle/>
          <a:p>
            <a:r>
              <a:rPr lang="fr-FR" sz="2400" b="1" dirty="0"/>
              <a:t>Chapelle absidiale dite de la Mère de Dieu.</a:t>
            </a:r>
          </a:p>
        </p:txBody>
      </p:sp>
    </p:spTree>
    <p:extLst>
      <p:ext uri="{BB962C8B-B14F-4D97-AF65-F5344CB8AC3E}">
        <p14:creationId xmlns:p14="http://schemas.microsoft.com/office/powerpoint/2010/main" val="2419666288"/>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9B66DE44-BE6B-D154-1956-3C6DB678AC0B}"/>
            </a:ext>
          </a:extLst>
        </p:cNvPr>
        <p:cNvGrpSpPr/>
        <p:nvPr/>
      </p:nvGrpSpPr>
      <p:grpSpPr>
        <a:xfrm>
          <a:off x="0" y="0"/>
          <a:ext cx="0" cy="0"/>
          <a:chOff x="0" y="0"/>
          <a:chExt cx="0" cy="0"/>
        </a:xfrm>
      </p:grpSpPr>
      <p:pic>
        <p:nvPicPr>
          <p:cNvPr id="3" name="Image 2" descr="Une image contenant bâtiment, chapelle, cathédrale, vitrail&#10;&#10;Description générée automatiquement">
            <a:extLst>
              <a:ext uri="{FF2B5EF4-FFF2-40B4-BE49-F238E27FC236}">
                <a16:creationId xmlns:a16="http://schemas.microsoft.com/office/drawing/2014/main" id="{799C35A4-A55B-01D4-4F2E-27AF0659FF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2000" y="189000"/>
            <a:ext cx="3888000" cy="6480000"/>
          </a:xfrm>
          <a:prstGeom prst="rect">
            <a:avLst/>
          </a:prstGeom>
          <a:effectLst>
            <a:softEdge rad="635000"/>
          </a:effectLst>
        </p:spPr>
      </p:pic>
      <p:sp>
        <p:nvSpPr>
          <p:cNvPr id="4" name="ZoneTexte 3">
            <a:extLst>
              <a:ext uri="{FF2B5EF4-FFF2-40B4-BE49-F238E27FC236}">
                <a16:creationId xmlns:a16="http://schemas.microsoft.com/office/drawing/2014/main" id="{7DBC36B6-A270-0EA0-7AED-0539FA2A1F62}"/>
              </a:ext>
            </a:extLst>
          </p:cNvPr>
          <p:cNvSpPr txBox="1"/>
          <p:nvPr/>
        </p:nvSpPr>
        <p:spPr>
          <a:xfrm>
            <a:off x="1319349" y="3605349"/>
            <a:ext cx="3888000" cy="461665"/>
          </a:xfrm>
          <a:prstGeom prst="rect">
            <a:avLst/>
          </a:prstGeom>
          <a:noFill/>
        </p:spPr>
        <p:txBody>
          <a:bodyPr wrap="square" rtlCol="0">
            <a:spAutoFit/>
          </a:bodyPr>
          <a:lstStyle/>
          <a:p>
            <a:r>
              <a:rPr lang="fr-FR" sz="2400" b="1" dirty="0">
                <a:solidFill>
                  <a:srgbClr val="FFFF00"/>
                </a:solidFill>
              </a:rPr>
              <a:t>Le chœur gothique.</a:t>
            </a:r>
          </a:p>
        </p:txBody>
      </p:sp>
    </p:spTree>
    <p:extLst>
      <p:ext uri="{BB962C8B-B14F-4D97-AF65-F5344CB8AC3E}">
        <p14:creationId xmlns:p14="http://schemas.microsoft.com/office/powerpoint/2010/main" val="269214762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9D5127A7-B840-13F3-9F17-8E405B57CF3F}"/>
            </a:ext>
          </a:extLst>
        </p:cNvPr>
        <p:cNvGrpSpPr/>
        <p:nvPr/>
      </p:nvGrpSpPr>
      <p:grpSpPr>
        <a:xfrm>
          <a:off x="0" y="0"/>
          <a:ext cx="0" cy="0"/>
          <a:chOff x="0" y="0"/>
          <a:chExt cx="0" cy="0"/>
        </a:xfrm>
      </p:grpSpPr>
      <p:pic>
        <p:nvPicPr>
          <p:cNvPr id="5" name="Image 4" descr="Une image contenant meubles, chapelle, cathédrale, intérieur&#10;&#10;Description générée automatiquement">
            <a:extLst>
              <a:ext uri="{FF2B5EF4-FFF2-40B4-BE49-F238E27FC236}">
                <a16:creationId xmlns:a16="http://schemas.microsoft.com/office/drawing/2014/main" id="{66B60E9D-E6A8-7E7E-8F41-8DA8C55E6C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791" y="189000"/>
            <a:ext cx="8640000" cy="6480000"/>
          </a:xfrm>
          <a:prstGeom prst="rect">
            <a:avLst/>
          </a:prstGeom>
          <a:effectLst>
            <a:softEdge rad="635000"/>
          </a:effectLst>
        </p:spPr>
      </p:pic>
      <p:sp>
        <p:nvSpPr>
          <p:cNvPr id="6" name="ZoneTexte 5">
            <a:extLst>
              <a:ext uri="{FF2B5EF4-FFF2-40B4-BE49-F238E27FC236}">
                <a16:creationId xmlns:a16="http://schemas.microsoft.com/office/drawing/2014/main" id="{BAE82C6D-174C-5650-4CC5-69E2520A620C}"/>
              </a:ext>
            </a:extLst>
          </p:cNvPr>
          <p:cNvSpPr txBox="1"/>
          <p:nvPr/>
        </p:nvSpPr>
        <p:spPr>
          <a:xfrm>
            <a:off x="9077740" y="2451654"/>
            <a:ext cx="2478156" cy="2308324"/>
          </a:xfrm>
          <a:prstGeom prst="rect">
            <a:avLst/>
          </a:prstGeom>
          <a:noFill/>
        </p:spPr>
        <p:txBody>
          <a:bodyPr wrap="square" rtlCol="0">
            <a:spAutoFit/>
          </a:bodyPr>
          <a:lstStyle/>
          <a:p>
            <a:r>
              <a:rPr lang="fr-FR" sz="2400" b="1" dirty="0">
                <a:solidFill>
                  <a:srgbClr val="FFFF00"/>
                </a:solidFill>
              </a:rPr>
              <a:t>Portail d'entrée de la chapelle Notre Dame mère de Dieu à la cathédrale d’Évreux.</a:t>
            </a:r>
          </a:p>
        </p:txBody>
      </p:sp>
    </p:spTree>
    <p:extLst>
      <p:ext uri="{BB962C8B-B14F-4D97-AF65-F5344CB8AC3E}">
        <p14:creationId xmlns:p14="http://schemas.microsoft.com/office/powerpoint/2010/main" val="2250164945"/>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4AE7CCF-D55F-0DBB-13E8-637A951B7498}"/>
            </a:ext>
          </a:extLst>
        </p:cNvPr>
        <p:cNvGrpSpPr/>
        <p:nvPr/>
      </p:nvGrpSpPr>
      <p:grpSpPr>
        <a:xfrm>
          <a:off x="0" y="0"/>
          <a:ext cx="0" cy="0"/>
          <a:chOff x="0" y="0"/>
          <a:chExt cx="0" cy="0"/>
        </a:xfrm>
      </p:grpSpPr>
      <p:pic>
        <p:nvPicPr>
          <p:cNvPr id="5" name="Image 4" descr="Une image contenant fenêtre, bâtiment, église, vitrail&#10;&#10;Description générée automatiquement">
            <a:extLst>
              <a:ext uri="{FF2B5EF4-FFF2-40B4-BE49-F238E27FC236}">
                <a16:creationId xmlns:a16="http://schemas.microsoft.com/office/drawing/2014/main" id="{C0FA5ED1-D5A9-1EAF-DE3D-A0387946CD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Tree>
    <p:extLst>
      <p:ext uri="{BB962C8B-B14F-4D97-AF65-F5344CB8AC3E}">
        <p14:creationId xmlns:p14="http://schemas.microsoft.com/office/powerpoint/2010/main" val="207425690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A392D223-05D2-E4D3-CD26-3F8F1F8D0105}"/>
            </a:ext>
          </a:extLst>
        </p:cNvPr>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5655C1EB-E402-3BAE-6B14-84504F0C5A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411749"/>
            <a:ext cx="10728000" cy="6034501"/>
          </a:xfrm>
          <a:prstGeom prst="rect">
            <a:avLst/>
          </a:prstGeom>
          <a:effectLst>
            <a:softEdge rad="635000"/>
          </a:effectLst>
        </p:spPr>
      </p:pic>
    </p:spTree>
    <p:extLst>
      <p:ext uri="{BB962C8B-B14F-4D97-AF65-F5344CB8AC3E}">
        <p14:creationId xmlns:p14="http://schemas.microsoft.com/office/powerpoint/2010/main" val="4075221973"/>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70">
          <a:fgClr>
            <a:srgbClr val="C00000"/>
          </a:fgClr>
          <a:bgClr>
            <a:schemeClr val="bg1"/>
          </a:bgClr>
        </a:pattFill>
        <a:effectLst/>
      </p:bgPr>
    </p:bg>
    <p:spTree>
      <p:nvGrpSpPr>
        <p:cNvPr id="1" name="">
          <a:extLst>
            <a:ext uri="{FF2B5EF4-FFF2-40B4-BE49-F238E27FC236}">
              <a16:creationId xmlns:a16="http://schemas.microsoft.com/office/drawing/2014/main" id="{EE702DFD-34B5-D510-E6A5-8703DA073ED8}"/>
            </a:ext>
          </a:extLst>
        </p:cNvPr>
        <p:cNvGrpSpPr/>
        <p:nvPr/>
      </p:nvGrpSpPr>
      <p:grpSpPr>
        <a:xfrm>
          <a:off x="0" y="0"/>
          <a:ext cx="0" cy="0"/>
          <a:chOff x="0" y="0"/>
          <a:chExt cx="0" cy="0"/>
        </a:xfrm>
      </p:grpSpPr>
      <p:pic>
        <p:nvPicPr>
          <p:cNvPr id="3" name="Image 2" descr="Une image contenant plein air, ciel, arbre, Château&#10;&#10;Description générée automatiquement">
            <a:extLst>
              <a:ext uri="{FF2B5EF4-FFF2-40B4-BE49-F238E27FC236}">
                <a16:creationId xmlns:a16="http://schemas.microsoft.com/office/drawing/2014/main" id="{A3078F91-24DA-D407-20EF-AE03574AF1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6500" y="1071562"/>
            <a:ext cx="7239000" cy="4714875"/>
          </a:xfrm>
          <a:prstGeom prst="rect">
            <a:avLst/>
          </a:prstGeom>
          <a:effectLst>
            <a:softEdge rad="635000"/>
          </a:effectLst>
        </p:spPr>
      </p:pic>
      <p:sp>
        <p:nvSpPr>
          <p:cNvPr id="4" name="ZoneTexte 3">
            <a:extLst>
              <a:ext uri="{FF2B5EF4-FFF2-40B4-BE49-F238E27FC236}">
                <a16:creationId xmlns:a16="http://schemas.microsoft.com/office/drawing/2014/main" id="{7A93D73E-97B6-17BE-10B2-D240931F0681}"/>
              </a:ext>
            </a:extLst>
          </p:cNvPr>
          <p:cNvSpPr txBox="1"/>
          <p:nvPr/>
        </p:nvSpPr>
        <p:spPr>
          <a:xfrm>
            <a:off x="2809461" y="5786436"/>
            <a:ext cx="7886700" cy="461665"/>
          </a:xfrm>
          <a:prstGeom prst="rect">
            <a:avLst/>
          </a:prstGeom>
          <a:noFill/>
        </p:spPr>
        <p:txBody>
          <a:bodyPr wrap="square" rtlCol="0">
            <a:spAutoFit/>
          </a:bodyPr>
          <a:lstStyle/>
          <a:p>
            <a:r>
              <a:rPr lang="fr-FR" sz="2400" b="1" dirty="0">
                <a:solidFill>
                  <a:srgbClr val="FFFF00"/>
                </a:solidFill>
              </a:rPr>
              <a:t>MUSÉE D’ART, HISTOIRE ET ARCHÉOLOGIE D’EVREUX</a:t>
            </a:r>
          </a:p>
        </p:txBody>
      </p:sp>
    </p:spTree>
    <p:extLst>
      <p:ext uri="{BB962C8B-B14F-4D97-AF65-F5344CB8AC3E}">
        <p14:creationId xmlns:p14="http://schemas.microsoft.com/office/powerpoint/2010/main" val="150035207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981847F-4A22-257D-AF4D-20D9BAB96B5A}"/>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110A378-5371-10CF-4F9E-D8A06D794FA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Le musée d'Évreux (ou musée de l'ancien évêché, ou musée d’Art, Histoire et Archéologie d’Évreux) a été créé en 1873. Il occupe depuis 1961 l'ancien palais épiscopal d'Évreux, édifice de la fin du </a:t>
            </a:r>
            <a:r>
              <a:rPr lang="fr-FR" sz="3200" b="1" dirty="0" err="1"/>
              <a:t>xve</a:t>
            </a:r>
            <a:r>
              <a:rPr lang="fr-FR" sz="3200" b="1" dirty="0"/>
              <a:t> siècle relié à la cathédrale Notre-Dame par un cloître. Il a le label musée de France. Il abrite environ 1 500 m2 de salles d'exposition sur quatre niveaux et abrite périodiquement des expositions temporaires. Le quatrième niveau du musée, au sous-sol, est créé en 1985 et a mis au jour les fondations du rempart gallo-romain, visible de la salle d'exposition. Cette salle est consacrée à la Préhistoire et à l'Antiquité.</a:t>
            </a:r>
          </a:p>
          <a:p>
            <a:pPr algn="ctr"/>
            <a:endParaRPr lang="fr-FR" sz="3200" b="1" dirty="0"/>
          </a:p>
          <a:p>
            <a:pPr algn="ctr"/>
            <a:r>
              <a:rPr lang="fr-FR" sz="3200" b="1" dirty="0"/>
              <a:t>L'ancien palais épiscopal et ses dépendances font l’objet d’un classement au titre des monuments historiques par arrêté du 23 octobre 19071.</a:t>
            </a:r>
          </a:p>
        </p:txBody>
      </p:sp>
    </p:spTree>
    <p:extLst>
      <p:ext uri="{BB962C8B-B14F-4D97-AF65-F5344CB8AC3E}">
        <p14:creationId xmlns:p14="http://schemas.microsoft.com/office/powerpoint/2010/main" val="1408413732"/>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set>
                                      <p:cBhvr>
                                        <p:cTn id="7" dur="455" fill="hold">
                                          <p:stCondLst>
                                            <p:cond delay="0"/>
                                          </p:stCondLst>
                                        </p:cTn>
                                        <p:tgtEl>
                                          <p:spTgt spid="7">
                                            <p:txEl>
                                              <p:pRg st="0" end="0"/>
                                            </p:txEl>
                                          </p:spTgt>
                                        </p:tgtEl>
                                        <p:attrNameLst>
                                          <p:attrName>style.rotation</p:attrName>
                                        </p:attrNameLst>
                                      </p:cBhvr>
                                      <p:to>
                                        <p:strVal val="-45.0"/>
                                      </p:to>
                                    </p:set>
                                    <p:anim calcmode="lin" valueType="num">
                                      <p:cBhvr>
                                        <p:cTn id="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7">
                                            <p:txEl>
                                              <p:pRg st="2" end="2"/>
                                            </p:txEl>
                                          </p:spTgt>
                                        </p:tgtEl>
                                        <p:attrNameLst>
                                          <p:attrName>style.visibility</p:attrName>
                                        </p:attrNameLst>
                                      </p:cBhvr>
                                      <p:to>
                                        <p:strVal val="visible"/>
                                      </p:to>
                                    </p:set>
                                    <p:set>
                                      <p:cBhvr>
                                        <p:cTn id="16" dur="455" fill="hold">
                                          <p:stCondLst>
                                            <p:cond delay="0"/>
                                          </p:stCondLst>
                                        </p:cTn>
                                        <p:tgtEl>
                                          <p:spTgt spid="7">
                                            <p:txEl>
                                              <p:pRg st="2" end="2"/>
                                            </p:txEl>
                                          </p:spTgt>
                                        </p:tgtEl>
                                        <p:attrNameLst>
                                          <p:attrName>style.rotation</p:attrName>
                                        </p:attrNameLst>
                                      </p:cBhvr>
                                      <p:to>
                                        <p:strVal val="-45.0"/>
                                      </p:to>
                                    </p:set>
                                    <p:anim calcmode="lin" valueType="num">
                                      <p:cBhvr>
                                        <p:cTn id="17" dur="455" fill="hold">
                                          <p:stCondLst>
                                            <p:cond delay="455"/>
                                          </p:stCondLst>
                                        </p:cTn>
                                        <p:tgtEl>
                                          <p:spTgt spid="7">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7">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7">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7">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6BB6149-85C7-4C75-140E-29F3DF5AC3FE}"/>
            </a:ext>
          </a:extLst>
        </p:cNvPr>
        <p:cNvGrpSpPr/>
        <p:nvPr/>
      </p:nvGrpSpPr>
      <p:grpSpPr>
        <a:xfrm>
          <a:off x="0" y="0"/>
          <a:ext cx="0" cy="0"/>
          <a:chOff x="0" y="0"/>
          <a:chExt cx="0" cy="0"/>
        </a:xfrm>
      </p:grpSpPr>
      <p:pic>
        <p:nvPicPr>
          <p:cNvPr id="3" name="Image 2" descr="Une image contenant galerie, scène, intérieur, musée&#10;&#10;Description générée automatiquement">
            <a:extLst>
              <a:ext uri="{FF2B5EF4-FFF2-40B4-BE49-F238E27FC236}">
                <a16:creationId xmlns:a16="http://schemas.microsoft.com/office/drawing/2014/main" id="{457F1F15-7C6F-F461-8BB9-524FEB4152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6500" y="1071562"/>
            <a:ext cx="7239000" cy="4714875"/>
          </a:xfrm>
          <a:prstGeom prst="rect">
            <a:avLst/>
          </a:prstGeom>
          <a:effectLst>
            <a:softEdge rad="635000"/>
          </a:effectLst>
        </p:spPr>
      </p:pic>
      <p:sp>
        <p:nvSpPr>
          <p:cNvPr id="4" name="ZoneTexte 3">
            <a:extLst>
              <a:ext uri="{FF2B5EF4-FFF2-40B4-BE49-F238E27FC236}">
                <a16:creationId xmlns:a16="http://schemas.microsoft.com/office/drawing/2014/main" id="{727CE045-E552-7F76-E46F-61DABC79F031}"/>
              </a:ext>
            </a:extLst>
          </p:cNvPr>
          <p:cNvSpPr txBox="1"/>
          <p:nvPr/>
        </p:nvSpPr>
        <p:spPr>
          <a:xfrm>
            <a:off x="2690191" y="5555604"/>
            <a:ext cx="6811617" cy="461665"/>
          </a:xfrm>
          <a:prstGeom prst="rect">
            <a:avLst/>
          </a:prstGeom>
          <a:noFill/>
        </p:spPr>
        <p:txBody>
          <a:bodyPr wrap="square" rtlCol="0">
            <a:spAutoFit/>
          </a:bodyPr>
          <a:lstStyle/>
          <a:p>
            <a:r>
              <a:rPr lang="fr-FR" sz="2400" b="1" dirty="0">
                <a:solidFill>
                  <a:srgbClr val="FFFF00"/>
                </a:solidFill>
              </a:rPr>
              <a:t>MUSÉE D’ART, HISTOIRE ET ARCHÉOLOGIE D’EVREUX</a:t>
            </a:r>
          </a:p>
        </p:txBody>
      </p:sp>
    </p:spTree>
    <p:extLst>
      <p:ext uri="{BB962C8B-B14F-4D97-AF65-F5344CB8AC3E}">
        <p14:creationId xmlns:p14="http://schemas.microsoft.com/office/powerpoint/2010/main" val="2262046164"/>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E3D66FA3-8291-A626-22E8-5F4A58251B2C}"/>
            </a:ext>
          </a:extLst>
        </p:cNvPr>
        <p:cNvGrpSpPr/>
        <p:nvPr/>
      </p:nvGrpSpPr>
      <p:grpSpPr>
        <a:xfrm>
          <a:off x="0" y="0"/>
          <a:ext cx="0" cy="0"/>
          <a:chOff x="0" y="0"/>
          <a:chExt cx="0" cy="0"/>
        </a:xfrm>
      </p:grpSpPr>
      <p:pic>
        <p:nvPicPr>
          <p:cNvPr id="3" name="Image 2" descr="Une image contenant musée, sculpture, intérieur, art&#10;&#10;Description générée automatiquement">
            <a:extLst>
              <a:ext uri="{FF2B5EF4-FFF2-40B4-BE49-F238E27FC236}">
                <a16:creationId xmlns:a16="http://schemas.microsoft.com/office/drawing/2014/main" id="{97CF2814-3898-F686-614C-45294D12765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9178" y="978788"/>
            <a:ext cx="7884000" cy="5134967"/>
          </a:xfrm>
          <a:prstGeom prst="rect">
            <a:avLst/>
          </a:prstGeom>
          <a:effectLst>
            <a:softEdge rad="317500"/>
          </a:effectLst>
        </p:spPr>
      </p:pic>
      <p:sp>
        <p:nvSpPr>
          <p:cNvPr id="4" name="ZoneTexte 3">
            <a:extLst>
              <a:ext uri="{FF2B5EF4-FFF2-40B4-BE49-F238E27FC236}">
                <a16:creationId xmlns:a16="http://schemas.microsoft.com/office/drawing/2014/main" id="{507FEE01-EED3-DD55-B90A-DC86E65ACB28}"/>
              </a:ext>
            </a:extLst>
          </p:cNvPr>
          <p:cNvSpPr txBox="1"/>
          <p:nvPr/>
        </p:nvSpPr>
        <p:spPr>
          <a:xfrm>
            <a:off x="2729947" y="5974482"/>
            <a:ext cx="7739269" cy="461665"/>
          </a:xfrm>
          <a:prstGeom prst="rect">
            <a:avLst/>
          </a:prstGeom>
          <a:noFill/>
        </p:spPr>
        <p:txBody>
          <a:bodyPr wrap="square" rtlCol="0">
            <a:spAutoFit/>
          </a:bodyPr>
          <a:lstStyle/>
          <a:p>
            <a:r>
              <a:rPr lang="fr-FR" sz="2400" b="1" dirty="0"/>
              <a:t>MUSÉE D’ART, HISTOIRE ET ARCHÉOLOGIE D’EVREUX</a:t>
            </a:r>
          </a:p>
        </p:txBody>
      </p:sp>
    </p:spTree>
    <p:extLst>
      <p:ext uri="{BB962C8B-B14F-4D97-AF65-F5344CB8AC3E}">
        <p14:creationId xmlns:p14="http://schemas.microsoft.com/office/powerpoint/2010/main" val="1953279873"/>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4C9049B-12C7-3D1B-7BC7-807B98588AF4}"/>
            </a:ext>
          </a:extLst>
        </p:cNvPr>
        <p:cNvGrpSpPr/>
        <p:nvPr/>
      </p:nvGrpSpPr>
      <p:grpSpPr>
        <a:xfrm>
          <a:off x="0" y="0"/>
          <a:ext cx="0" cy="0"/>
          <a:chOff x="0" y="0"/>
          <a:chExt cx="0" cy="0"/>
        </a:xfrm>
      </p:grpSpPr>
      <p:pic>
        <p:nvPicPr>
          <p:cNvPr id="3" name="Image 2" descr="Une image contenant mur, intérieur, art, galerie&#10;&#10;Description générée automatiquement">
            <a:extLst>
              <a:ext uri="{FF2B5EF4-FFF2-40B4-BE49-F238E27FC236}">
                <a16:creationId xmlns:a16="http://schemas.microsoft.com/office/drawing/2014/main" id="{41649C4F-5EC8-A80D-DF70-DD4B34905C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6413" y="802899"/>
            <a:ext cx="8064000" cy="5252202"/>
          </a:xfrm>
          <a:prstGeom prst="rect">
            <a:avLst/>
          </a:prstGeom>
          <a:effectLst>
            <a:softEdge rad="317500"/>
          </a:effectLst>
        </p:spPr>
      </p:pic>
    </p:spTree>
    <p:extLst>
      <p:ext uri="{BB962C8B-B14F-4D97-AF65-F5344CB8AC3E}">
        <p14:creationId xmlns:p14="http://schemas.microsoft.com/office/powerpoint/2010/main" val="1574829195"/>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B708F5B2-B77D-2029-6263-085173C95920}"/>
            </a:ext>
          </a:extLst>
        </p:cNvPr>
        <p:cNvGrpSpPr/>
        <p:nvPr/>
      </p:nvGrpSpPr>
      <p:grpSpPr>
        <a:xfrm>
          <a:off x="0" y="0"/>
          <a:ext cx="0" cy="0"/>
          <a:chOff x="0" y="0"/>
          <a:chExt cx="0" cy="0"/>
        </a:xfrm>
      </p:grpSpPr>
      <p:pic>
        <p:nvPicPr>
          <p:cNvPr id="3" name="Image 2" descr="Une image contenant cadre photo, intérieur, mur, galerie&#10;&#10;Description générée automatiquement">
            <a:extLst>
              <a:ext uri="{FF2B5EF4-FFF2-40B4-BE49-F238E27FC236}">
                <a16:creationId xmlns:a16="http://schemas.microsoft.com/office/drawing/2014/main" id="{964EC301-CA16-DC12-DBC9-97045DA40C9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6500" y="1071562"/>
            <a:ext cx="7239000" cy="4714875"/>
          </a:xfrm>
          <a:prstGeom prst="rect">
            <a:avLst/>
          </a:prstGeom>
          <a:effectLst>
            <a:softEdge rad="317500"/>
          </a:effectLst>
        </p:spPr>
      </p:pic>
    </p:spTree>
    <p:extLst>
      <p:ext uri="{BB962C8B-B14F-4D97-AF65-F5344CB8AC3E}">
        <p14:creationId xmlns:p14="http://schemas.microsoft.com/office/powerpoint/2010/main" val="1798030571"/>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3E54FC94-731F-DE96-0838-1F68D3EB90BC}"/>
            </a:ext>
          </a:extLst>
        </p:cNvPr>
        <p:cNvGrpSpPr/>
        <p:nvPr/>
      </p:nvGrpSpPr>
      <p:grpSpPr>
        <a:xfrm>
          <a:off x="0" y="0"/>
          <a:ext cx="0" cy="0"/>
          <a:chOff x="0" y="0"/>
          <a:chExt cx="0" cy="0"/>
        </a:xfrm>
      </p:grpSpPr>
      <p:pic>
        <p:nvPicPr>
          <p:cNvPr id="3" name="Image 2" descr="Une image contenant intérieur, mur, cadre photo, galerie&#10;&#10;Description générée automatiquement">
            <a:extLst>
              <a:ext uri="{FF2B5EF4-FFF2-40B4-BE49-F238E27FC236}">
                <a16:creationId xmlns:a16="http://schemas.microsoft.com/office/drawing/2014/main" id="{ED247904-B68A-DE0F-4B72-C9063DB96B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6500" y="1071562"/>
            <a:ext cx="7239000" cy="4714875"/>
          </a:xfrm>
          <a:prstGeom prst="rect">
            <a:avLst/>
          </a:prstGeom>
          <a:effectLst>
            <a:softEdge rad="317500"/>
          </a:effectLst>
        </p:spPr>
      </p:pic>
    </p:spTree>
    <p:extLst>
      <p:ext uri="{BB962C8B-B14F-4D97-AF65-F5344CB8AC3E}">
        <p14:creationId xmlns:p14="http://schemas.microsoft.com/office/powerpoint/2010/main" val="747443549"/>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4922D48-93E3-26FE-1B13-A9EDA3304D9C}"/>
            </a:ext>
          </a:extLst>
        </p:cNvPr>
        <p:cNvGrpSpPr/>
        <p:nvPr/>
      </p:nvGrpSpPr>
      <p:grpSpPr>
        <a:xfrm>
          <a:off x="0" y="0"/>
          <a:ext cx="0" cy="0"/>
          <a:chOff x="0" y="0"/>
          <a:chExt cx="0" cy="0"/>
        </a:xfrm>
      </p:grpSpPr>
      <p:pic>
        <p:nvPicPr>
          <p:cNvPr id="3" name="Image 2" descr="Une image contenant intérieur, décoration d’intérieur, mur, sol&#10;&#10;Description générée automatiquement">
            <a:extLst>
              <a:ext uri="{FF2B5EF4-FFF2-40B4-BE49-F238E27FC236}">
                <a16:creationId xmlns:a16="http://schemas.microsoft.com/office/drawing/2014/main" id="{5D8388A6-702F-AB54-4896-723BD1AF60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6500" y="1071562"/>
            <a:ext cx="7239000" cy="4714875"/>
          </a:xfrm>
          <a:prstGeom prst="rect">
            <a:avLst/>
          </a:prstGeom>
          <a:effectLst>
            <a:softEdge rad="317500"/>
          </a:effectLst>
        </p:spPr>
      </p:pic>
    </p:spTree>
    <p:extLst>
      <p:ext uri="{BB962C8B-B14F-4D97-AF65-F5344CB8AC3E}">
        <p14:creationId xmlns:p14="http://schemas.microsoft.com/office/powerpoint/2010/main" val="54065391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6E40AD4-5111-0FF4-11CB-3F941C4DF0FC}"/>
            </a:ext>
          </a:extLst>
        </p:cNvPr>
        <p:cNvGrpSpPr/>
        <p:nvPr/>
      </p:nvGrpSpPr>
      <p:grpSpPr>
        <a:xfrm>
          <a:off x="0" y="0"/>
          <a:ext cx="0" cy="0"/>
          <a:chOff x="0" y="0"/>
          <a:chExt cx="0" cy="0"/>
        </a:xfrm>
      </p:grpSpPr>
      <p:pic>
        <p:nvPicPr>
          <p:cNvPr id="3" name="Image 2" descr="Une image contenant intérieur, mur, cadre photo, meubles&#10;&#10;Description générée automatiquement">
            <a:extLst>
              <a:ext uri="{FF2B5EF4-FFF2-40B4-BE49-F238E27FC236}">
                <a16:creationId xmlns:a16="http://schemas.microsoft.com/office/drawing/2014/main" id="{DC3DC7F7-8C7E-225F-9861-DCC39D0463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54000" y="861516"/>
            <a:ext cx="7884000" cy="5134967"/>
          </a:xfrm>
          <a:prstGeom prst="rect">
            <a:avLst/>
          </a:prstGeom>
          <a:effectLst>
            <a:softEdge rad="317500"/>
          </a:effectLst>
        </p:spPr>
      </p:pic>
    </p:spTree>
    <p:extLst>
      <p:ext uri="{BB962C8B-B14F-4D97-AF65-F5344CB8AC3E}">
        <p14:creationId xmlns:p14="http://schemas.microsoft.com/office/powerpoint/2010/main" val="3793549250"/>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7B5E580-AC4F-3176-FE9C-7C620AC04C67}"/>
            </a:ext>
          </a:extLst>
        </p:cNvPr>
        <p:cNvGrpSpPr/>
        <p:nvPr/>
      </p:nvGrpSpPr>
      <p:grpSpPr>
        <a:xfrm>
          <a:off x="0" y="0"/>
          <a:ext cx="0" cy="0"/>
          <a:chOff x="0" y="0"/>
          <a:chExt cx="0" cy="0"/>
        </a:xfrm>
      </p:grpSpPr>
      <p:pic>
        <p:nvPicPr>
          <p:cNvPr id="3" name="Image 2" descr="Une image contenant mur, intérieur, galerie, scène&#10;&#10;Description générée automatiquement">
            <a:extLst>
              <a:ext uri="{FF2B5EF4-FFF2-40B4-BE49-F238E27FC236}">
                <a16:creationId xmlns:a16="http://schemas.microsoft.com/office/drawing/2014/main" id="{22078CA3-6243-C237-2042-A4B66F69B36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4359" y="673940"/>
            <a:ext cx="8460000" cy="5510119"/>
          </a:xfrm>
          <a:prstGeom prst="rect">
            <a:avLst/>
          </a:prstGeom>
          <a:effectLst>
            <a:softEdge rad="317500"/>
          </a:effectLst>
        </p:spPr>
      </p:pic>
      <p:sp>
        <p:nvSpPr>
          <p:cNvPr id="4" name="ZoneTexte 3">
            <a:extLst>
              <a:ext uri="{FF2B5EF4-FFF2-40B4-BE49-F238E27FC236}">
                <a16:creationId xmlns:a16="http://schemas.microsoft.com/office/drawing/2014/main" id="{B1F9F12A-F203-D9BB-7AB6-54EDEA43DE53}"/>
              </a:ext>
            </a:extLst>
          </p:cNvPr>
          <p:cNvSpPr txBox="1"/>
          <p:nvPr/>
        </p:nvSpPr>
        <p:spPr>
          <a:xfrm>
            <a:off x="424070" y="0"/>
            <a:ext cx="11343860" cy="954107"/>
          </a:xfrm>
          <a:prstGeom prst="rect">
            <a:avLst/>
          </a:prstGeom>
          <a:noFill/>
        </p:spPr>
        <p:txBody>
          <a:bodyPr wrap="square" rtlCol="0">
            <a:spAutoFit/>
          </a:bodyPr>
          <a:lstStyle/>
          <a:p>
            <a:r>
              <a:rPr lang="fr-FR" sz="2800" b="1" dirty="0">
                <a:solidFill>
                  <a:srgbClr val="FFFF00"/>
                </a:solidFill>
              </a:rPr>
              <a:t>Lorient Vous A Présenté  La Cathédrale De Notre Dame D’Evreux  Et Son musée D’Archéologie</a:t>
            </a:r>
          </a:p>
        </p:txBody>
      </p:sp>
      <p:sp>
        <p:nvSpPr>
          <p:cNvPr id="5" name="ZoneTexte 4">
            <a:extLst>
              <a:ext uri="{FF2B5EF4-FFF2-40B4-BE49-F238E27FC236}">
                <a16:creationId xmlns:a16="http://schemas.microsoft.com/office/drawing/2014/main" id="{7EDED5CD-747E-CAF0-4ABA-82E8F1836D50}"/>
              </a:ext>
            </a:extLst>
          </p:cNvPr>
          <p:cNvSpPr txBox="1"/>
          <p:nvPr/>
        </p:nvSpPr>
        <p:spPr>
          <a:xfrm>
            <a:off x="8454887" y="2597426"/>
            <a:ext cx="3632754"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6224E997-401F-C912-49C5-D772610FAB96}"/>
              </a:ext>
            </a:extLst>
          </p:cNvPr>
          <p:cNvSpPr txBox="1"/>
          <p:nvPr/>
        </p:nvSpPr>
        <p:spPr>
          <a:xfrm>
            <a:off x="9594574" y="3765080"/>
            <a:ext cx="363275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773100937"/>
      </p:ext>
    </p:extLst>
  </p:cSld>
  <p:clrMapOvr>
    <a:masterClrMapping/>
  </p:clrMapOvr>
  <mc:AlternateContent xmlns:mc="http://schemas.openxmlformats.org/markup-compatibility/2006" xmlns:p14="http://schemas.microsoft.com/office/powerpoint/2010/main">
    <mc:Choice Requires="p14">
      <p:transition spd="slow" p14:dur="5000" advClick="0" advTm="8000">
        <p14:window dir="vert"/>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454</Words>
  <Application>Microsoft Office PowerPoint</Application>
  <PresentationFormat>Grand écran</PresentationFormat>
  <Paragraphs>32</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2024-02-14T09:49:54Z</dcterms:created>
  <dcterms:modified xsi:type="dcterms:W3CDTF">2024-02-14T12:07:11Z</dcterms:modified>
</cp:coreProperties>
</file>