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75" r:id="rId4"/>
    <p:sldId id="273" r:id="rId5"/>
    <p:sldId id="274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770573-98EA-7F7E-DF99-4B1AA18199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743CAD-AD19-1CBE-BE8B-6EA325FAE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300E2B-E3A6-A0E7-D6A6-AD7F0F564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6B2EBD-A6B4-4891-6515-D85AE43ED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13019D-EE58-6232-6A2D-009A92E2D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99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38167-9617-68A6-DE78-C9F8452AA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9BD033-3ED5-1106-95D9-2D79C150E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61E341-C587-7EDF-5CB0-4E0D4C68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7AA1B3-AC7D-F8F4-E519-3A25945B6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DC3283-ED76-AE98-00B7-26DE32A2C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23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09C23-F501-FF23-B39F-3A200DF31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741FD8-6479-FE54-C325-47D5DC94E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D5060B-12C6-6AF7-0855-BC8A7CBA2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7DA9C8-3DF8-E963-E8EA-4724ECE2E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5804BF-C08A-3AD5-086E-1454464F0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4924F2-31D2-542F-2233-B64C0CC11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AF2E4C-708B-CB31-CC9E-E2150A3CA1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B99B8F-37C3-156A-FE5F-F38A671CF2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C8785F-A8B0-E663-9C89-87DA054C6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508A5F-341C-4039-C0CB-B3BDF09E3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6872AC-97FA-97A0-5603-8F4E3FF9E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90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FBC86-BA14-C7BD-1D9C-A1D02D7DC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5B6F4E-7461-1553-7ED3-275BC0B91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91A59B-87B4-B54E-7BBB-DBDC74A3C0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6D3EA55-9817-DEAD-ADC6-D91128D44E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D8C279C-DEAC-6168-5452-C19861634E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37246D6-1513-0378-E379-F312F3FF4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E67ACCA-38DC-32B3-C024-EDBE40145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755EEA6-091A-3C04-BA59-0E060F6C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332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7E886-AC76-DEA2-6D09-2273D9240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2142FC1-F8EB-DCFD-4DAE-6A0B8CFCC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F604B15-55DB-2282-2B74-067B1FB2E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8334CA-7953-0C67-6A33-CF999C754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108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37A0097-81AA-DA00-8F4A-E04717818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6C65B2C-3E2F-7A14-B7B3-F2169BF12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747E11-0576-8F35-E1A8-D5F2831FF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60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C59B17-4C57-1AA2-8E3F-31EBC2359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660F98-75B2-C38B-17E3-4640108924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D63243-E587-490C-3448-3DD01A4F0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F38C35-491D-6E80-4E0A-0F02848E7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9295C5-7CF7-D0D0-32F1-49E7B40F8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825ED2-7EAD-A0EC-2B40-4B79A180C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94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47094-8AD8-A224-F7E4-F3B30213C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FBCAEB7-3FFC-293C-5042-56B93DFF9A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4A4AF9-F25E-860C-E8DA-EAE8FDDD2E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A09038-1EE4-325B-437E-77669CDFE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71643C-A0B4-EF31-B97D-1F92B428A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4D6F15-1733-862E-DEFE-8F9ABC811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30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DBEDB-9A9F-53D0-67D4-8565EAF86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193C139-2D2D-7873-AF2A-1CCE065ABF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42DBA8-D986-3CB6-BC3C-7F0C5175B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AAE519-4C42-2E0C-AA38-0E85E40DE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7BB985-D076-DDE4-9A7C-8ACD4547C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89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046EBF-DD7A-0AF8-EDA6-0EB6EFF884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75D4A3D-BB1A-9ADE-2DA8-4FE7D66CC3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3241EA-CCF7-FE76-A966-18C5D6B7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039C5F-D653-9808-62AA-88584CC8A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AD6B3F-9A36-29BF-259C-A8EA8F574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54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2BA00A8-AE50-DD68-9174-7CF63E984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C83EE1-8047-8B29-385E-DA86CA039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5186B-8CE8-FCB2-4B4E-7BF996DA31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AC99E1-7237-4285-90C5-9907565F3CB1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601505-3D82-D92B-3649-B794E49EE1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31A2F2-D133-FD81-0DDC-0055CD8381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1134CC-771C-4A0B-AC29-6B07AB9201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216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E3653392-2230-2096-6914-32AD454C08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7000"/>
            <a:ext cx="9396000" cy="6264000"/>
          </a:xfrm>
          <a:prstGeom prst="rect">
            <a:avLst/>
          </a:prstGeom>
          <a:effectLst>
            <a:glow rad="228600">
              <a:schemeClr val="accent6">
                <a:lumMod val="50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C266B0-72C9-C527-BC2F-219852752D00}"/>
              </a:ext>
            </a:extLst>
          </p:cNvPr>
          <p:cNvSpPr txBox="1"/>
          <p:nvPr/>
        </p:nvSpPr>
        <p:spPr>
          <a:xfrm>
            <a:off x="2733810" y="6330167"/>
            <a:ext cx="797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de Ville d'Évreux // Évreux - Eure -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50D4C5C-C35D-7488-2A8C-D21D0203141E}"/>
              </a:ext>
            </a:extLst>
          </p:cNvPr>
          <p:cNvSpPr txBox="1"/>
          <p:nvPr/>
        </p:nvSpPr>
        <p:spPr>
          <a:xfrm>
            <a:off x="2733810" y="160020"/>
            <a:ext cx="7052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La Ville D’Evreux  Evreux</a:t>
            </a:r>
          </a:p>
        </p:txBody>
      </p:sp>
    </p:spTree>
    <p:extLst>
      <p:ext uri="{BB962C8B-B14F-4D97-AF65-F5344CB8AC3E}">
        <p14:creationId xmlns:p14="http://schemas.microsoft.com/office/powerpoint/2010/main" val="2589630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>
            <p:snd r:embed="rId2" name="Ma Normandie.wav"/>
          </p:stSnd>
        </p:sndAc>
      </p:transition>
    </mc:Choice>
    <mc:Fallback>
      <p:transition spd="slow" advClick="0" advTm="8000">
        <p:sndAc>
          <p:stSnd>
            <p:snd r:embed="rId2" name="Ma Normand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9141EEF-FD92-1349-A1AB-CC86FD3CE35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/>
              <a:t>Située au cœur de la Normandie, Évreux est une ville riche en histoire et en culture. </a:t>
            </a:r>
            <a:r>
              <a:rPr lang="fr-FR" sz="3600" b="1" dirty="0" err="1"/>
              <a:t>Dôtée</a:t>
            </a:r>
            <a:r>
              <a:rPr lang="fr-FR" sz="3600" b="1" dirty="0"/>
              <a:t> d'une architecture impressionnante allant de l'époque gallo-romaine jusqu'à nos jours, elle offre un cadre idéal pour une visite mémorable.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Pourquoi visiter Évreux ? Cette ville normande se distingue par son patrimoine architectural varié et son atmosphère paisible. De la cathédrale gothique à ses musées uniques, en passant par son environnement naturel séduisant, Évreux promet une expérience de voyage enrichissante.</a:t>
            </a:r>
          </a:p>
        </p:txBody>
      </p:sp>
    </p:spTree>
    <p:extLst>
      <p:ext uri="{BB962C8B-B14F-4D97-AF65-F5344CB8AC3E}">
        <p14:creationId xmlns:p14="http://schemas.microsoft.com/office/powerpoint/2010/main" val="166513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AE0A15-3BB0-1479-229E-6E1B636AA7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lante, eau&#10;&#10;Description générée automatiquement">
            <a:extLst>
              <a:ext uri="{FF2B5EF4-FFF2-40B4-BE49-F238E27FC236}">
                <a16:creationId xmlns:a16="http://schemas.microsoft.com/office/drawing/2014/main" id="{DE7CF614-39BD-8216-55AE-514A2D74CE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5911" y="279000"/>
            <a:ext cx="8400000" cy="6300000"/>
          </a:xfrm>
          <a:prstGeom prst="rect">
            <a:avLst/>
          </a:prstGeom>
          <a:effectLst>
            <a:glow rad="228600">
              <a:schemeClr val="bg2">
                <a:lumMod val="75000"/>
                <a:alpha val="40000"/>
              </a:schemeClr>
            </a:glow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F9D112-6DAD-B62B-047D-1107E2FD36A1}"/>
              </a:ext>
            </a:extLst>
          </p:cNvPr>
          <p:cNvSpPr txBox="1"/>
          <p:nvPr/>
        </p:nvSpPr>
        <p:spPr>
          <a:xfrm>
            <a:off x="3977640" y="6320790"/>
            <a:ext cx="7269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Canards barbotant dans l'Iton</a:t>
            </a:r>
          </a:p>
        </p:txBody>
      </p:sp>
    </p:spTree>
    <p:extLst>
      <p:ext uri="{BB962C8B-B14F-4D97-AF65-F5344CB8AC3E}">
        <p14:creationId xmlns:p14="http://schemas.microsoft.com/office/powerpoint/2010/main" val="398400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8696F2-9B31-404C-C53B-CE56CC2286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ciel, arbre&#10;&#10;Description générée automatiquement">
            <a:extLst>
              <a:ext uri="{FF2B5EF4-FFF2-40B4-BE49-F238E27FC236}">
                <a16:creationId xmlns:a16="http://schemas.microsoft.com/office/drawing/2014/main" id="{71A5ED55-83B1-DD55-3842-B842E55F90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2369250"/>
            <a:ext cx="11304000" cy="2119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22E7EC-47B0-57DB-4825-B79E07B285C7}"/>
              </a:ext>
            </a:extLst>
          </p:cNvPr>
          <p:cNvSpPr txBox="1"/>
          <p:nvPr/>
        </p:nvSpPr>
        <p:spPr>
          <a:xfrm>
            <a:off x="4933950" y="4488749"/>
            <a:ext cx="7258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 d'Évreux</a:t>
            </a:r>
          </a:p>
        </p:txBody>
      </p:sp>
    </p:spTree>
    <p:extLst>
      <p:ext uri="{BB962C8B-B14F-4D97-AF65-F5344CB8AC3E}">
        <p14:creationId xmlns:p14="http://schemas.microsoft.com/office/powerpoint/2010/main" val="27937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F7AA06-4908-1103-F93C-CAC283FB3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D421FC43-0746-9742-9F7B-A22FB87BD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3164" y="279000"/>
            <a:ext cx="8345672" cy="630000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42FBF1-9F14-DED2-7498-8A69305F020C}"/>
              </a:ext>
            </a:extLst>
          </p:cNvPr>
          <p:cNvSpPr txBox="1"/>
          <p:nvPr/>
        </p:nvSpPr>
        <p:spPr>
          <a:xfrm>
            <a:off x="3154680" y="6348167"/>
            <a:ext cx="6732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L'Iton au cœur d'Évreux, rue Saint Sauveur.</a:t>
            </a:r>
          </a:p>
        </p:txBody>
      </p:sp>
    </p:spTree>
    <p:extLst>
      <p:ext uri="{BB962C8B-B14F-4D97-AF65-F5344CB8AC3E}">
        <p14:creationId xmlns:p14="http://schemas.microsoft.com/office/powerpoint/2010/main" val="387269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236556-4E38-1E51-545E-32FBCE3D1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passage pour piétons&#10;&#10;Description générée automatiquement">
            <a:extLst>
              <a:ext uri="{FF2B5EF4-FFF2-40B4-BE49-F238E27FC236}">
                <a16:creationId xmlns:a16="http://schemas.microsoft.com/office/drawing/2014/main" id="{7533BC29-994B-6F09-BD88-8D8C68A3DF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904" y="639000"/>
            <a:ext cx="8984192" cy="5580000"/>
          </a:xfrm>
          <a:prstGeom prst="rect">
            <a:avLst/>
          </a:prstGeom>
          <a:effectLst>
            <a:glow rad="228600">
              <a:srgbClr val="7030A0">
                <a:alpha val="40000"/>
              </a:srgb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8ECDBF-E04D-E15E-10B8-B0133A21F0DC}"/>
              </a:ext>
            </a:extLst>
          </p:cNvPr>
          <p:cNvSpPr txBox="1"/>
          <p:nvPr/>
        </p:nvSpPr>
        <p:spPr>
          <a:xfrm>
            <a:off x="4171950" y="6070410"/>
            <a:ext cx="837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Gare d'échange multimodal.</a:t>
            </a:r>
          </a:p>
        </p:txBody>
      </p:sp>
    </p:spTree>
    <p:extLst>
      <p:ext uri="{BB962C8B-B14F-4D97-AF65-F5344CB8AC3E}">
        <p14:creationId xmlns:p14="http://schemas.microsoft.com/office/powerpoint/2010/main" val="245395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98531B-D554-11DE-0A5B-12504DBCB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plein air, transport&#10;&#10;Description générée automatiquement">
            <a:extLst>
              <a:ext uri="{FF2B5EF4-FFF2-40B4-BE49-F238E27FC236}">
                <a16:creationId xmlns:a16="http://schemas.microsoft.com/office/drawing/2014/main" id="{F484E73A-2066-3151-47C3-7F472B6DB8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843" y="279000"/>
            <a:ext cx="11132314" cy="630000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612391-C9D6-5AD0-2B2C-98212A8AFE8D}"/>
              </a:ext>
            </a:extLst>
          </p:cNvPr>
          <p:cNvSpPr txBox="1"/>
          <p:nvPr/>
        </p:nvSpPr>
        <p:spPr>
          <a:xfrm>
            <a:off x="4720590" y="6117335"/>
            <a:ext cx="8161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Arrêt rue de la Harpe.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862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12F863-140F-00A5-5D1C-D5C734F65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ciel, Véhicule terrestre&#10;&#10;Description générée automatiquement">
            <a:extLst>
              <a:ext uri="{FF2B5EF4-FFF2-40B4-BE49-F238E27FC236}">
                <a16:creationId xmlns:a16="http://schemas.microsoft.com/office/drawing/2014/main" id="{CD8A749E-AF1F-DE38-41DF-ED6EDCD158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279000"/>
            <a:ext cx="8400000" cy="6300000"/>
          </a:xfrm>
          <a:prstGeom prst="rect">
            <a:avLst/>
          </a:prstGeom>
          <a:effectLst>
            <a:glow rad="101600">
              <a:schemeClr val="accent6">
                <a:lumMod val="75000"/>
                <a:alpha val="6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E9D1D3-1501-6013-716F-6B6BF76C0CFC}"/>
              </a:ext>
            </a:extLst>
          </p:cNvPr>
          <p:cNvSpPr txBox="1"/>
          <p:nvPr/>
        </p:nvSpPr>
        <p:spPr>
          <a:xfrm>
            <a:off x="5463540" y="6240780"/>
            <a:ext cx="7879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2232836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8A85B2-693C-A24E-2A8E-78C931C7A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nuage&#10;&#10;Description générée automatiquement">
            <a:extLst>
              <a:ext uri="{FF2B5EF4-FFF2-40B4-BE49-F238E27FC236}">
                <a16:creationId xmlns:a16="http://schemas.microsoft.com/office/drawing/2014/main" id="{38088057-F90F-B7B5-DF78-6217952B89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0E58E7-EAE0-4D64-2C27-1FCB99684C88}"/>
              </a:ext>
            </a:extLst>
          </p:cNvPr>
          <p:cNvSpPr txBox="1"/>
          <p:nvPr/>
        </p:nvSpPr>
        <p:spPr>
          <a:xfrm>
            <a:off x="2900790" y="6192665"/>
            <a:ext cx="7395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conservatoire à rayonnement départemental.</a:t>
            </a:r>
          </a:p>
        </p:txBody>
      </p:sp>
    </p:spTree>
    <p:extLst>
      <p:ext uri="{BB962C8B-B14F-4D97-AF65-F5344CB8AC3E}">
        <p14:creationId xmlns:p14="http://schemas.microsoft.com/office/powerpoint/2010/main" val="344975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3165CD-EF01-0BEE-6CCD-0C4937B01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F501FDA2-69B2-DDB0-7019-764B450315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334" y="189000"/>
            <a:ext cx="4858479" cy="6480000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C0780D-60B9-4E78-76B7-8145CEB348C9}"/>
              </a:ext>
            </a:extLst>
          </p:cNvPr>
          <p:cNvSpPr txBox="1"/>
          <p:nvPr/>
        </p:nvSpPr>
        <p:spPr>
          <a:xfrm>
            <a:off x="8492490" y="3760470"/>
            <a:ext cx="36995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Notre-Dame d'Évreux.</a:t>
            </a:r>
          </a:p>
        </p:txBody>
      </p:sp>
    </p:spTree>
    <p:extLst>
      <p:ext uri="{BB962C8B-B14F-4D97-AF65-F5344CB8AC3E}">
        <p14:creationId xmlns:p14="http://schemas.microsoft.com/office/powerpoint/2010/main" val="22487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555414-10F8-6956-0AF5-0E45AEDFE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oute&#10;&#10;Description générée automatiquement">
            <a:extLst>
              <a:ext uri="{FF2B5EF4-FFF2-40B4-BE49-F238E27FC236}">
                <a16:creationId xmlns:a16="http://schemas.microsoft.com/office/drawing/2014/main" id="{701C80DD-9596-CC4F-C9BB-CB24E0A14D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278861"/>
            <a:ext cx="8208000" cy="6300278"/>
          </a:xfrm>
          <a:prstGeom prst="rect">
            <a:avLst/>
          </a:prstGeom>
          <a:effectLst>
            <a:glow rad="101600">
              <a:schemeClr val="tx2">
                <a:alpha val="6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B115BE-F7B2-4AA4-3A72-2744FB50F3AB}"/>
              </a:ext>
            </a:extLst>
          </p:cNvPr>
          <p:cNvSpPr txBox="1"/>
          <p:nvPr/>
        </p:nvSpPr>
        <p:spPr>
          <a:xfrm>
            <a:off x="3202620" y="6183630"/>
            <a:ext cx="678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justice, ancien séminaire eudiste.</a:t>
            </a:r>
          </a:p>
        </p:txBody>
      </p:sp>
    </p:spTree>
    <p:extLst>
      <p:ext uri="{BB962C8B-B14F-4D97-AF65-F5344CB8AC3E}">
        <p14:creationId xmlns:p14="http://schemas.microsoft.com/office/powerpoint/2010/main" val="349017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D41B92-02FC-4262-417B-39B32A3DF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45B226D9-BD57-9AB5-AEAF-58025D92ED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410" y="279000"/>
            <a:ext cx="7997179" cy="6300000"/>
          </a:xfrm>
          <a:prstGeom prst="rect">
            <a:avLst/>
          </a:prstGeom>
          <a:effectLst>
            <a:glow rad="101600">
              <a:schemeClr val="accent2">
                <a:lumMod val="75000"/>
                <a:alpha val="6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07FECB-AD18-33FA-B9C2-784B5CE14140}"/>
              </a:ext>
            </a:extLst>
          </p:cNvPr>
          <p:cNvSpPr txBox="1"/>
          <p:nvPr/>
        </p:nvSpPr>
        <p:spPr>
          <a:xfrm>
            <a:off x="3920490" y="6185700"/>
            <a:ext cx="5246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Notre-Dame, chevet.</a:t>
            </a:r>
          </a:p>
        </p:txBody>
      </p:sp>
    </p:spTree>
    <p:extLst>
      <p:ext uri="{BB962C8B-B14F-4D97-AF65-F5344CB8AC3E}">
        <p14:creationId xmlns:p14="http://schemas.microsoft.com/office/powerpoint/2010/main" val="182506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A353FD-DCC5-A6F9-244B-9130287CA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açade&#10;&#10;Description générée automatiquement">
            <a:extLst>
              <a:ext uri="{FF2B5EF4-FFF2-40B4-BE49-F238E27FC236}">
                <a16:creationId xmlns:a16="http://schemas.microsoft.com/office/drawing/2014/main" id="{E717E952-B2FE-C847-83FC-9CE29E29B9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071" y="262980"/>
            <a:ext cx="4752000" cy="633204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05ABF-3B56-3032-BDA8-AD34AAFD2C2F}"/>
              </a:ext>
            </a:extLst>
          </p:cNvPr>
          <p:cNvSpPr txBox="1"/>
          <p:nvPr/>
        </p:nvSpPr>
        <p:spPr>
          <a:xfrm>
            <a:off x="708660" y="3104941"/>
            <a:ext cx="2983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théâtre : travaux en octobre 2017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763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AE9CC3-8B4D-85E8-11E0-214CE2DEC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fenêtre, vitrail, verre&#10;&#10;Description générée automatiquement">
            <a:extLst>
              <a:ext uri="{FF2B5EF4-FFF2-40B4-BE49-F238E27FC236}">
                <a16:creationId xmlns:a16="http://schemas.microsoft.com/office/drawing/2014/main" id="{83D4E07B-C05E-9806-9441-E81571661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0914" y="189000"/>
            <a:ext cx="531017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16FE91-57A8-0CEC-C201-27B2DC3217F5}"/>
              </a:ext>
            </a:extLst>
          </p:cNvPr>
          <p:cNvSpPr txBox="1"/>
          <p:nvPr/>
        </p:nvSpPr>
        <p:spPr>
          <a:xfrm>
            <a:off x="8641080" y="3326130"/>
            <a:ext cx="3086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Geoffroy de Beaulieu (à droite), confesseur de Saint Louis.</a:t>
            </a:r>
          </a:p>
        </p:txBody>
      </p:sp>
    </p:spTree>
    <p:extLst>
      <p:ext uri="{BB962C8B-B14F-4D97-AF65-F5344CB8AC3E}">
        <p14:creationId xmlns:p14="http://schemas.microsoft.com/office/powerpoint/2010/main" val="2897348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5F051B-6226-5462-B4D9-8A580303E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ortrait&#10;&#10;Description générée automatiquement">
            <a:extLst>
              <a:ext uri="{FF2B5EF4-FFF2-40B4-BE49-F238E27FC236}">
                <a16:creationId xmlns:a16="http://schemas.microsoft.com/office/drawing/2014/main" id="{A6DD184A-9020-71B0-F12F-C6B9457848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9574" y="189000"/>
            <a:ext cx="4628571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03FCB0-4C35-D5E6-F6A9-D327E37CF30D}"/>
              </a:ext>
            </a:extLst>
          </p:cNvPr>
          <p:cNvSpPr txBox="1"/>
          <p:nvPr/>
        </p:nvSpPr>
        <p:spPr>
          <a:xfrm>
            <a:off x="1543050" y="3600450"/>
            <a:ext cx="3348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Lucien Saint.</a:t>
            </a:r>
          </a:p>
        </p:txBody>
      </p:sp>
    </p:spTree>
    <p:extLst>
      <p:ext uri="{BB962C8B-B14F-4D97-AF65-F5344CB8AC3E}">
        <p14:creationId xmlns:p14="http://schemas.microsoft.com/office/powerpoint/2010/main" val="375816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628AD-9AD6-FD77-3022-BD2B17A4C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hâteau, Château&#10;&#10;Description générée automatiquement">
            <a:extLst>
              <a:ext uri="{FF2B5EF4-FFF2-40B4-BE49-F238E27FC236}">
                <a16:creationId xmlns:a16="http://schemas.microsoft.com/office/drawing/2014/main" id="{F249A4B4-637A-1FF2-AF46-3DFC95F69A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205" y="279000"/>
            <a:ext cx="8414357" cy="630000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92F1A8-03D7-3E91-21F5-4A69213399F3}"/>
              </a:ext>
            </a:extLst>
          </p:cNvPr>
          <p:cNvSpPr txBox="1"/>
          <p:nvPr/>
        </p:nvSpPr>
        <p:spPr>
          <a:xfrm>
            <a:off x="3977640" y="6117335"/>
            <a:ext cx="8595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d'Évreux, ancien évêché</a:t>
            </a:r>
          </a:p>
        </p:txBody>
      </p:sp>
    </p:spTree>
    <p:extLst>
      <p:ext uri="{BB962C8B-B14F-4D97-AF65-F5344CB8AC3E}">
        <p14:creationId xmlns:p14="http://schemas.microsoft.com/office/powerpoint/2010/main" val="314176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CC4F56-4B24-ED6B-EE53-18DC53481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461E440F-6C0C-FEA1-D0BF-85044A217F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74" y="279000"/>
            <a:ext cx="11189652" cy="630000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E02BA1-15FB-B555-7562-48B09B1F2B95}"/>
              </a:ext>
            </a:extLst>
          </p:cNvPr>
          <p:cNvSpPr txBox="1"/>
          <p:nvPr/>
        </p:nvSpPr>
        <p:spPr>
          <a:xfrm>
            <a:off x="1051560" y="6348167"/>
            <a:ext cx="1086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Fontaine monumentale avec en arrière plan l'hôtel-de-ville d'Évreux.</a:t>
            </a:r>
          </a:p>
        </p:txBody>
      </p:sp>
    </p:spTree>
    <p:extLst>
      <p:ext uri="{BB962C8B-B14F-4D97-AF65-F5344CB8AC3E}">
        <p14:creationId xmlns:p14="http://schemas.microsoft.com/office/powerpoint/2010/main" val="61467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2D1ABE-6BEC-ECC9-49BB-C64FF62BA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ontaine&#10;&#10;Description générée automatiquement">
            <a:extLst>
              <a:ext uri="{FF2B5EF4-FFF2-40B4-BE49-F238E27FC236}">
                <a16:creationId xmlns:a16="http://schemas.microsoft.com/office/drawing/2014/main" id="{6CA21605-9814-33F4-1367-B71C06546A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01" y="274237"/>
            <a:ext cx="9453705" cy="63000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85359-252A-18E9-55C1-A775CD973BF8}"/>
              </a:ext>
            </a:extLst>
          </p:cNvPr>
          <p:cNvSpPr txBox="1"/>
          <p:nvPr/>
        </p:nvSpPr>
        <p:spPr>
          <a:xfrm>
            <a:off x="2484699" y="6101470"/>
            <a:ext cx="843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 Ville d'Évreux // Évreux - Eure - France</a:t>
            </a:r>
          </a:p>
        </p:txBody>
      </p:sp>
    </p:spTree>
    <p:extLst>
      <p:ext uri="{BB962C8B-B14F-4D97-AF65-F5344CB8AC3E}">
        <p14:creationId xmlns:p14="http://schemas.microsoft.com/office/powerpoint/2010/main" val="169434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E2EF6B-EC59-5D72-3AF7-0AA78E4B6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9B3CA426-FFD7-AFE5-E10C-626211B67A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6954" y="189000"/>
            <a:ext cx="3648131" cy="6480000"/>
          </a:xfrm>
          <a:prstGeom prst="rect">
            <a:avLst/>
          </a:prstGeom>
          <a:effectLst>
            <a:glow rad="228600">
              <a:schemeClr val="accent4">
                <a:lumMod val="50000"/>
                <a:alpha val="40000"/>
              </a:schemeClr>
            </a:glow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696BF9-47AB-130D-DF5E-ACD129F74877}"/>
              </a:ext>
            </a:extLst>
          </p:cNvPr>
          <p:cNvSpPr txBox="1"/>
          <p:nvPr/>
        </p:nvSpPr>
        <p:spPr>
          <a:xfrm>
            <a:off x="8108335" y="2697480"/>
            <a:ext cx="3474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Fontaine monumentale (Évreux) avec en arrière-plan la tour de l'Horloge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793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4A881A-6928-1F33-5767-6FCC663D2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art&#10;&#10;Description générée automatiquement">
            <a:extLst>
              <a:ext uri="{FF2B5EF4-FFF2-40B4-BE49-F238E27FC236}">
                <a16:creationId xmlns:a16="http://schemas.microsoft.com/office/drawing/2014/main" id="{DD83D6DE-53B8-34E7-D12C-7865CB34B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2107" y="189000"/>
            <a:ext cx="488778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686E4F-1680-591C-2AF3-76331ABE1C9E}"/>
              </a:ext>
            </a:extLst>
          </p:cNvPr>
          <p:cNvSpPr txBox="1"/>
          <p:nvPr/>
        </p:nvSpPr>
        <p:spPr>
          <a:xfrm>
            <a:off x="3652107" y="6207335"/>
            <a:ext cx="605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comte d'Évreux par Hyacinthe Rigaud.</a:t>
            </a:r>
          </a:p>
        </p:txBody>
      </p:sp>
    </p:spTree>
    <p:extLst>
      <p:ext uri="{BB962C8B-B14F-4D97-AF65-F5344CB8AC3E}">
        <p14:creationId xmlns:p14="http://schemas.microsoft.com/office/powerpoint/2010/main" val="193445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8A7792-569F-49E9-A40D-CE9D18CAD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ciel&#10;&#10;Description générée automatiquement">
            <a:extLst>
              <a:ext uri="{FF2B5EF4-FFF2-40B4-BE49-F238E27FC236}">
                <a16:creationId xmlns:a16="http://schemas.microsoft.com/office/drawing/2014/main" id="{ACBD28C3-B0FC-51EF-7BE8-0F63385AE2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979" y="279000"/>
            <a:ext cx="82920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2622BF-62A0-D7E6-3124-940229326D7E}"/>
              </a:ext>
            </a:extLst>
          </p:cNvPr>
          <p:cNvSpPr txBox="1"/>
          <p:nvPr/>
        </p:nvSpPr>
        <p:spPr>
          <a:xfrm>
            <a:off x="4606290" y="6117335"/>
            <a:ext cx="795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Corps de logis sur cour</a:t>
            </a:r>
          </a:p>
        </p:txBody>
      </p:sp>
    </p:spTree>
    <p:extLst>
      <p:ext uri="{BB962C8B-B14F-4D97-AF65-F5344CB8AC3E}">
        <p14:creationId xmlns:p14="http://schemas.microsoft.com/office/powerpoint/2010/main" val="251210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CB275F-925E-D239-7E81-5219B1BB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rte, fenêtre, bâtiment&#10;&#10;Description générée automatiquement">
            <a:extLst>
              <a:ext uri="{FF2B5EF4-FFF2-40B4-BE49-F238E27FC236}">
                <a16:creationId xmlns:a16="http://schemas.microsoft.com/office/drawing/2014/main" id="{EE82134A-3440-97D5-D277-6B54495049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F3BE1B-C974-09B4-B73F-A452E9B3F1CF}"/>
              </a:ext>
            </a:extLst>
          </p:cNvPr>
          <p:cNvSpPr txBox="1"/>
          <p:nvPr/>
        </p:nvSpPr>
        <p:spPr>
          <a:xfrm>
            <a:off x="2960370" y="6201917"/>
            <a:ext cx="7852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Porte d'entrée, sur la place Vendôme, et aile sud</a:t>
            </a:r>
          </a:p>
        </p:txBody>
      </p:sp>
    </p:spTree>
    <p:extLst>
      <p:ext uri="{BB962C8B-B14F-4D97-AF65-F5344CB8AC3E}">
        <p14:creationId xmlns:p14="http://schemas.microsoft.com/office/powerpoint/2010/main" val="112248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C830A2-561E-F687-1D41-0A5554FA0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porte&#10;&#10;Description générée automatiquement">
            <a:extLst>
              <a:ext uri="{FF2B5EF4-FFF2-40B4-BE49-F238E27FC236}">
                <a16:creationId xmlns:a16="http://schemas.microsoft.com/office/drawing/2014/main" id="{6FB54FF6-A9D8-F2B4-63CC-AB2A6BA85D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000" y="364500"/>
            <a:ext cx="8172000" cy="612900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B08AA-BB56-02AF-EEBD-1AAA0FDA152E}"/>
              </a:ext>
            </a:extLst>
          </p:cNvPr>
          <p:cNvSpPr txBox="1"/>
          <p:nvPr/>
        </p:nvSpPr>
        <p:spPr>
          <a:xfrm>
            <a:off x="3760470" y="6275070"/>
            <a:ext cx="905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d'Évreux, place Vendôme, cour</a:t>
            </a:r>
          </a:p>
        </p:txBody>
      </p:sp>
    </p:spTree>
    <p:extLst>
      <p:ext uri="{BB962C8B-B14F-4D97-AF65-F5344CB8AC3E}">
        <p14:creationId xmlns:p14="http://schemas.microsoft.com/office/powerpoint/2010/main" val="1375288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75BF00-B3EC-6CA7-57BB-4D8476FCB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arcade&#10;&#10;Description générée automatiquement">
            <a:extLst>
              <a:ext uri="{FF2B5EF4-FFF2-40B4-BE49-F238E27FC236}">
                <a16:creationId xmlns:a16="http://schemas.microsoft.com/office/drawing/2014/main" id="{21DE53B0-0918-3574-D6E3-7FE0DD743C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0522" y="417700"/>
            <a:ext cx="8410956" cy="63000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D3EC6E-221F-4A45-44F9-C3EAB4B80712}"/>
              </a:ext>
            </a:extLst>
          </p:cNvPr>
          <p:cNvSpPr txBox="1"/>
          <p:nvPr/>
        </p:nvSpPr>
        <p:spPr>
          <a:xfrm>
            <a:off x="2674620" y="6209467"/>
            <a:ext cx="857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Corps circulaire, donnant sur la place Vendôme.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6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08FF7C-A094-35A8-8004-28758C8AF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9CF97449-4E75-2D76-A2E3-0623A2E533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glow rad="101600">
              <a:schemeClr val="tx1">
                <a:lumMod val="75000"/>
                <a:lumOff val="25000"/>
                <a:alpha val="6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7B530-4DDA-4ADB-4F0D-21F69358CCEA}"/>
              </a:ext>
            </a:extLst>
          </p:cNvPr>
          <p:cNvSpPr txBox="1"/>
          <p:nvPr/>
        </p:nvSpPr>
        <p:spPr>
          <a:xfrm>
            <a:off x="4276178" y="6264838"/>
            <a:ext cx="6086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et Musée d'Evreux</a:t>
            </a:r>
          </a:p>
        </p:txBody>
      </p:sp>
    </p:spTree>
    <p:extLst>
      <p:ext uri="{BB962C8B-B14F-4D97-AF65-F5344CB8AC3E}">
        <p14:creationId xmlns:p14="http://schemas.microsoft.com/office/powerpoint/2010/main" val="416146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58568B-2A1D-B6C7-AB69-F7435E83A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FC29C55A-E182-1E00-1FE7-60734C56F5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1731" y="369000"/>
            <a:ext cx="9168538" cy="6120000"/>
          </a:xfrm>
          <a:prstGeom prst="rect">
            <a:avLst/>
          </a:prstGeom>
          <a:effectLst>
            <a:glow rad="228600">
              <a:schemeClr val="bg1">
                <a:lumMod val="85000"/>
                <a:alpha val="40000"/>
              </a:schemeClr>
            </a:glo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0793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EDF717-31FA-D7DC-FA40-42A3FA883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galerie, scène, intérieur, musée&#10;&#10;Description générée automatiquement">
            <a:extLst>
              <a:ext uri="{FF2B5EF4-FFF2-40B4-BE49-F238E27FC236}">
                <a16:creationId xmlns:a16="http://schemas.microsoft.com/office/drawing/2014/main" id="{3CDA4B63-0956-FDED-4F0B-AACC5423E5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898" y="279000"/>
            <a:ext cx="9438203" cy="6300000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2ABFAB7-B5D4-DF12-848A-33B3E582EA04}"/>
              </a:ext>
            </a:extLst>
          </p:cNvPr>
          <p:cNvSpPr txBox="1"/>
          <p:nvPr/>
        </p:nvSpPr>
        <p:spPr>
          <a:xfrm>
            <a:off x="3040380" y="6209668"/>
            <a:ext cx="929259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d’Art, Histoire et Archéologie d’Evreux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15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209D50-0960-6C8F-8B8B-3B8EEB246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5F368B-AF47-3D81-5415-B4D140C45E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898" y="279000"/>
            <a:ext cx="9438203" cy="630000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54FB5-52A0-96C3-AD2A-8F63D4A4A682}"/>
              </a:ext>
            </a:extLst>
          </p:cNvPr>
          <p:cNvSpPr txBox="1"/>
          <p:nvPr/>
        </p:nvSpPr>
        <p:spPr>
          <a:xfrm>
            <a:off x="3017520" y="6209668"/>
            <a:ext cx="8183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d’Art, Histoire et Archéologie d’Evreux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66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0F5EEC-F1D1-5D08-5D43-7EBBD30FB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galerie, musée&#10;&#10;Description générée automatiquement">
            <a:extLst>
              <a:ext uri="{FF2B5EF4-FFF2-40B4-BE49-F238E27FC236}">
                <a16:creationId xmlns:a16="http://schemas.microsoft.com/office/drawing/2014/main" id="{55E5628F-CC57-B036-C9A4-78412A559B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898" y="279000"/>
            <a:ext cx="943820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9DAADA-6405-974E-4B0E-D19ADEC7583F}"/>
              </a:ext>
            </a:extLst>
          </p:cNvPr>
          <p:cNvSpPr txBox="1"/>
          <p:nvPr/>
        </p:nvSpPr>
        <p:spPr>
          <a:xfrm>
            <a:off x="2960370" y="6209668"/>
            <a:ext cx="8183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d’Art, Histoire et Archéologie d’Evreux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058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33EFA3-15CC-2E54-0CFC-D0F024191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buste, Jardin botanique&#10;&#10;Description générée automatiquement">
            <a:extLst>
              <a:ext uri="{FF2B5EF4-FFF2-40B4-BE49-F238E27FC236}">
                <a16:creationId xmlns:a16="http://schemas.microsoft.com/office/drawing/2014/main" id="{B6C52619-062E-2846-5CAC-DCF4A6AFF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250" y="762000"/>
            <a:ext cx="7429500" cy="533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B36503-9018-9B24-ACD6-DEA1FD43BAA9}"/>
              </a:ext>
            </a:extLst>
          </p:cNvPr>
          <p:cNvSpPr txBox="1"/>
          <p:nvPr/>
        </p:nvSpPr>
        <p:spPr>
          <a:xfrm>
            <a:off x="3600450" y="5998517"/>
            <a:ext cx="6423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des Coteaux de St Michel</a:t>
            </a:r>
          </a:p>
        </p:txBody>
      </p:sp>
    </p:spTree>
    <p:extLst>
      <p:ext uri="{BB962C8B-B14F-4D97-AF65-F5344CB8AC3E}">
        <p14:creationId xmlns:p14="http://schemas.microsoft.com/office/powerpoint/2010/main" val="171672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58E400-1FA0-E864-6F83-697FDC11B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buste, Jardin botanique&#10;&#10;Description générée automatiquement">
            <a:extLst>
              <a:ext uri="{FF2B5EF4-FFF2-40B4-BE49-F238E27FC236}">
                <a16:creationId xmlns:a16="http://schemas.microsoft.com/office/drawing/2014/main" id="{DD4D7EE9-8631-E891-6613-BBB22D4E1A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7F4CFD-4CDA-0CF9-9D68-DA3B72984407}"/>
              </a:ext>
            </a:extLst>
          </p:cNvPr>
          <p:cNvSpPr txBox="1"/>
          <p:nvPr/>
        </p:nvSpPr>
        <p:spPr>
          <a:xfrm>
            <a:off x="4011930" y="6094052"/>
            <a:ext cx="749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des Coteaux de St Michel</a:t>
            </a:r>
          </a:p>
        </p:txBody>
      </p:sp>
    </p:spTree>
    <p:extLst>
      <p:ext uri="{BB962C8B-B14F-4D97-AF65-F5344CB8AC3E}">
        <p14:creationId xmlns:p14="http://schemas.microsoft.com/office/powerpoint/2010/main" val="2638564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741538-9403-9C5E-FF28-E0DB8F6C8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ménagement paysager, arbuste&#10;&#10;Description générée automatiquement">
            <a:extLst>
              <a:ext uri="{FF2B5EF4-FFF2-40B4-BE49-F238E27FC236}">
                <a16:creationId xmlns:a16="http://schemas.microsoft.com/office/drawing/2014/main" id="{863B659B-BC3D-525C-A8FA-4CE7883370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030" y="279000"/>
            <a:ext cx="8400000" cy="63000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7C7F6BE-0049-CDFB-637B-B1BBE7E766DA}"/>
              </a:ext>
            </a:extLst>
          </p:cNvPr>
          <p:cNvSpPr txBox="1"/>
          <p:nvPr/>
        </p:nvSpPr>
        <p:spPr>
          <a:xfrm>
            <a:off x="3992880" y="6230492"/>
            <a:ext cx="6435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Jardin des Coteaux de St Michel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00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utomne, Aménagement paysager&#10;&#10;Description générée automatiquement">
            <a:extLst>
              <a:ext uri="{FF2B5EF4-FFF2-40B4-BE49-F238E27FC236}">
                <a16:creationId xmlns:a16="http://schemas.microsoft.com/office/drawing/2014/main" id="{037FC7A7-4960-BE12-3D42-CB446FB6C0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340" y="597600"/>
            <a:ext cx="7939459" cy="6120000"/>
          </a:xfrm>
          <a:prstGeom prst="rect">
            <a:avLst/>
          </a:prstGeom>
          <a:effectLst>
            <a:glow rad="228600">
              <a:schemeClr val="accent5">
                <a:lumMod val="75000"/>
                <a:alpha val="40000"/>
              </a:schemeClr>
            </a:glow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CE0C05-DEE4-C8B1-993A-23CABA0917FC}"/>
              </a:ext>
            </a:extLst>
          </p:cNvPr>
          <p:cNvSpPr txBox="1"/>
          <p:nvPr/>
        </p:nvSpPr>
        <p:spPr>
          <a:xfrm>
            <a:off x="731520" y="7438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 D’ Evreux (Eure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4E53C43-E019-1967-87E3-003ED1E9ED2D}"/>
              </a:ext>
            </a:extLst>
          </p:cNvPr>
          <p:cNvSpPr txBox="1"/>
          <p:nvPr/>
        </p:nvSpPr>
        <p:spPr>
          <a:xfrm>
            <a:off x="8191210" y="2723346"/>
            <a:ext cx="36537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4BAE457-532C-804B-A63C-F69EAA6CC34C}"/>
              </a:ext>
            </a:extLst>
          </p:cNvPr>
          <p:cNvSpPr txBox="1"/>
          <p:nvPr/>
        </p:nvSpPr>
        <p:spPr>
          <a:xfrm>
            <a:off x="8881110" y="3920490"/>
            <a:ext cx="2480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74912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321</Words>
  <Application>Microsoft Office PowerPoint</Application>
  <PresentationFormat>Grand écran</PresentationFormat>
  <Paragraphs>37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2024-02-13T09:14:14Z</dcterms:created>
  <dcterms:modified xsi:type="dcterms:W3CDTF">2024-02-13T15:44:41Z</dcterms:modified>
</cp:coreProperties>
</file>