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0" r:id="rId4"/>
    <p:sldId id="259" r:id="rId5"/>
    <p:sldId id="261" r:id="rId6"/>
    <p:sldId id="264" r:id="rId7"/>
    <p:sldId id="272" r:id="rId8"/>
    <p:sldId id="263" r:id="rId9"/>
    <p:sldId id="262" r:id="rId10"/>
    <p:sldId id="274" r:id="rId11"/>
    <p:sldId id="273" r:id="rId12"/>
    <p:sldId id="265" r:id="rId13"/>
    <p:sldId id="266" r:id="rId14"/>
    <p:sldId id="267" r:id="rId15"/>
    <p:sldId id="275" r:id="rId16"/>
    <p:sldId id="268" r:id="rId17"/>
    <p:sldId id="269" r:id="rId18"/>
    <p:sldId id="270" r:id="rId19"/>
    <p:sldId id="271" r:id="rId20"/>
    <p:sldId id="276" r:id="rId21"/>
    <p:sldId id="277" r:id="rId22"/>
    <p:sldId id="278" r:id="rId23"/>
    <p:sldId id="279" r:id="rId24"/>
    <p:sldId id="280" r:id="rId25"/>
    <p:sldId id="281" r:id="rId26"/>
    <p:sldId id="282" r:id="rId27"/>
    <p:sldId id="283" r:id="rId28"/>
    <p:sldId id="284" r:id="rId29"/>
    <p:sldId id="285" r:id="rId30"/>
    <p:sldId id="286" r:id="rId31"/>
    <p:sldId id="289" r:id="rId32"/>
    <p:sldId id="290" r:id="rId33"/>
    <p:sldId id="291" r:id="rId34"/>
    <p:sldId id="287" r:id="rId35"/>
    <p:sldId id="288" r:id="rId36"/>
    <p:sldId id="292"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DMapqgJx8PFv/4LiCbwBA==" hashData="LWyoFWfrgvGs8fGokTTSlzJzQb9hxvGhGiL2oaXXwLpXuV+i7iJfNAeScWxGZ0GOPEg3PjZR+Q665e6IVntL3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62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fr-FR" smtClean="0"/>
              <a:t>Modifiez le style du titre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AAF6C585-8BD5-4172-89B9-8268B0E993CA}" type="datetimeFigureOut">
              <a:rPr lang="fr-FR" smtClean="0"/>
              <a:t>15/02/2024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27128153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AF6C585-8BD5-4172-89B9-8268B0E993CA}" type="datetimeFigureOut">
              <a:rPr lang="fr-FR" smtClean="0"/>
              <a:t>15/02/2024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41438857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fr-FR" smtClean="0"/>
              <a:t>Modifiez le style du titre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lvl1pPr>
              <a:defRPr>
                <a:solidFill>
                  <a:schemeClr val="tx2"/>
                </a:solidFill>
              </a:defRPr>
            </a:lvl1pPr>
          </a:lstStyle>
          <a:p>
            <a:fld id="{AAF6C585-8BD5-4172-89B9-8268B0E993CA}" type="datetimeFigureOut">
              <a:rPr lang="fr-FR" smtClean="0"/>
              <a:t>15/02/2024</a:t>
            </a:fld>
            <a:endParaRPr lang="fr-FR"/>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fr-F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8DD9AF1-956C-48BA-85D6-E26C3BBFE288}" type="slidenum">
              <a:rPr lang="fr-FR" smtClean="0"/>
              <a:t>‹N°›</a:t>
            </a:fld>
            <a:endParaRPr lang="fr-FR"/>
          </a:p>
        </p:txBody>
      </p:sp>
    </p:spTree>
    <p:extLst>
      <p:ext uri="{BB962C8B-B14F-4D97-AF65-F5344CB8AC3E}">
        <p14:creationId xmlns:p14="http://schemas.microsoft.com/office/powerpoint/2010/main" val="23552571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AF6C585-8BD5-4172-89B9-8268B0E993CA}" type="datetimeFigureOut">
              <a:rPr lang="fr-FR" smtClean="0"/>
              <a:t>15/02/2024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10060463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AAF6C585-8BD5-4172-89B9-8268B0E993CA}" type="datetimeFigureOut">
              <a:rPr lang="fr-FR" smtClean="0"/>
              <a:t>15/02/2024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16041735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AF6C585-8BD5-4172-89B9-8268B0E993CA}" type="datetimeFigureOut">
              <a:rPr lang="fr-FR" smtClean="0"/>
              <a:t>15/02/2024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28549848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F6C585-8BD5-4172-89B9-8268B0E993CA}" type="datetimeFigureOut">
              <a:rPr lang="fr-FR" smtClean="0"/>
              <a:t>15/02/2024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22499868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AAF6C585-8BD5-4172-89B9-8268B0E993CA}" type="datetimeFigureOut">
              <a:rPr lang="fr-FR" smtClean="0"/>
              <a:t>15/02/2024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3462017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AAF6C585-8BD5-4172-89B9-8268B0E993CA}" type="datetimeFigureOut">
              <a:rPr lang="fr-FR" smtClean="0"/>
              <a:t>15/02/2024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26735135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AF6C585-8BD5-4172-89B9-8268B0E993CA}" type="datetimeFigureOut">
              <a:rPr lang="fr-FR" smtClean="0"/>
              <a:t>15/02/2024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8798006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a:xfrm>
            <a:off x="838200" y="6422854"/>
            <a:ext cx="2743196" cy="365125"/>
          </a:xfrm>
        </p:spPr>
        <p:txBody>
          <a:bodyPr/>
          <a:lstStyle/>
          <a:p>
            <a:fld id="{AAF6C585-8BD5-4172-89B9-8268B0E993CA}" type="datetimeFigureOut">
              <a:rPr lang="fr-FR" smtClean="0"/>
              <a:t>15/02/2024</a:t>
            </a:fld>
            <a:endParaRPr lang="fr-FR"/>
          </a:p>
        </p:txBody>
      </p:sp>
      <p:sp>
        <p:nvSpPr>
          <p:cNvPr id="5" name="Footer Placeholder 4"/>
          <p:cNvSpPr>
            <a:spLocks noGrp="1"/>
          </p:cNvSpPr>
          <p:nvPr>
            <p:ph type="ftr" sz="quarter" idx="11"/>
          </p:nvPr>
        </p:nvSpPr>
        <p:spPr>
          <a:xfrm>
            <a:off x="3776135" y="6422854"/>
            <a:ext cx="4279669" cy="365125"/>
          </a:xfrm>
        </p:spPr>
        <p:txBody>
          <a:bodyPr/>
          <a:lstStyle/>
          <a:p>
            <a:endParaRPr lang="fr-FR"/>
          </a:p>
        </p:txBody>
      </p:sp>
      <p:sp>
        <p:nvSpPr>
          <p:cNvPr id="6" name="Slide Number Placeholder 5"/>
          <p:cNvSpPr>
            <a:spLocks noGrp="1"/>
          </p:cNvSpPr>
          <p:nvPr>
            <p:ph type="sldNum" sz="quarter" idx="12"/>
          </p:nvPr>
        </p:nvSpPr>
        <p:spPr>
          <a:xfrm>
            <a:off x="8073048" y="6422854"/>
            <a:ext cx="879759" cy="365125"/>
          </a:xfrm>
        </p:spPr>
        <p:txBody>
          <a:bodyPr/>
          <a:lstStyle/>
          <a:p>
            <a:fld id="{D8DD9AF1-956C-48BA-85D6-E26C3BBFE288}" type="slidenum">
              <a:rPr lang="fr-FR" smtClean="0"/>
              <a:t>‹N°›</a:t>
            </a:fld>
            <a:endParaRPr lang="fr-FR"/>
          </a:p>
        </p:txBody>
      </p:sp>
    </p:spTree>
    <p:extLst>
      <p:ext uri="{BB962C8B-B14F-4D97-AF65-F5344CB8AC3E}">
        <p14:creationId xmlns:p14="http://schemas.microsoft.com/office/powerpoint/2010/main" val="721245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AAF6C585-8BD5-4172-89B9-8268B0E993CA}" type="datetimeFigureOut">
              <a:rPr lang="fr-FR" smtClean="0"/>
              <a:t>15/02/2024</a:t>
            </a:fld>
            <a:endParaRPr lang="fr-FR"/>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fr-FR"/>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8DD9AF1-956C-48BA-85D6-E26C3BBFE288}" type="slidenum">
              <a:rPr lang="fr-FR" smtClean="0"/>
              <a:t>‹N°›</a:t>
            </a:fld>
            <a:endParaRPr lang="fr-FR"/>
          </a:p>
        </p:txBody>
      </p:sp>
    </p:spTree>
    <p:extLst>
      <p:ext uri="{BB962C8B-B14F-4D97-AF65-F5344CB8AC3E}">
        <p14:creationId xmlns:p14="http://schemas.microsoft.com/office/powerpoint/2010/main" val="425697031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Dordogne_(d%C3%A9partement)" TargetMode="External"/><Relationship Id="rId13" Type="http://schemas.openxmlformats.org/officeDocument/2006/relationships/hyperlink" Target="https://fr.wikipedia.org/wiki/Intercommunalit%C3%A9_en_France" TargetMode="External"/><Relationship Id="rId18" Type="http://schemas.openxmlformats.org/officeDocument/2006/relationships/hyperlink" Target="https://fr.wikipedia.org/wiki/Code_postal_en_France" TargetMode="External"/><Relationship Id="rId3" Type="http://schemas.openxmlformats.org/officeDocument/2006/relationships/hyperlink" Target="https://fr.wikipedia.org/wiki/Liste_des_pays_du_monde" TargetMode="External"/><Relationship Id="rId21" Type="http://schemas.openxmlformats.org/officeDocument/2006/relationships/hyperlink" Target="https://fr.wikipedia.org/wiki/Chiffres_de_population_de_la_France" TargetMode="External"/><Relationship Id="rId7" Type="http://schemas.openxmlformats.org/officeDocument/2006/relationships/hyperlink" Target="https://fr.wikipedia.org/wiki/D%C3%A9partement_fran%C3%A7ais" TargetMode="External"/><Relationship Id="rId12" Type="http://schemas.openxmlformats.org/officeDocument/2006/relationships/hyperlink" Target="https://fr.wikipedia.org/wiki/Canton_du_Sud-Bergeracois" TargetMode="External"/><Relationship Id="rId17" Type="http://schemas.openxmlformats.org/officeDocument/2006/relationships/hyperlink" Target="https://fr.wikipedia.org/wiki/%C3%89lections_municipales_de_2020_en_Dordogne" TargetMode="External"/><Relationship Id="rId2" Type="http://schemas.openxmlformats.org/officeDocument/2006/relationships/image" Target="../media/image5.png"/><Relationship Id="rId16" Type="http://schemas.openxmlformats.org/officeDocument/2006/relationships/hyperlink" Target="https://fr.wikipedia.org/wiki/Mandat_politique" TargetMode="External"/><Relationship Id="rId20" Type="http://schemas.openxmlformats.org/officeDocument/2006/relationships/hyperlink" Target="https://fr.wikipedia.org/wiki/Gentil%C3%A9" TargetMode="External"/><Relationship Id="rId1" Type="http://schemas.openxmlformats.org/officeDocument/2006/relationships/slideLayout" Target="../slideLayouts/slideLayout7.xml"/><Relationship Id="rId6" Type="http://schemas.openxmlformats.org/officeDocument/2006/relationships/hyperlink" Target="https://fr.wikipedia.org/wiki/Nouvelle-Aquitaine" TargetMode="External"/><Relationship Id="rId11" Type="http://schemas.openxmlformats.org/officeDocument/2006/relationships/hyperlink" Target="https://fr.wikipedia.org/wiki/Canton_fran%C3%A7ais" TargetMode="External"/><Relationship Id="rId24" Type="http://schemas.openxmlformats.org/officeDocument/2006/relationships/image" Target="../media/image8.jpeg"/><Relationship Id="rId5" Type="http://schemas.openxmlformats.org/officeDocument/2006/relationships/hyperlink" Target="https://fr.wikipedia.org/wiki/R%C3%A9gion_fran%C3%A7aise" TargetMode="External"/><Relationship Id="rId15" Type="http://schemas.openxmlformats.org/officeDocument/2006/relationships/hyperlink" Target="https://fr.wikipedia.org/wiki/Maire_(France)" TargetMode="External"/><Relationship Id="rId23" Type="http://schemas.openxmlformats.org/officeDocument/2006/relationships/image" Target="../media/image7.jpeg"/><Relationship Id="rId10" Type="http://schemas.openxmlformats.org/officeDocument/2006/relationships/hyperlink" Target="https://fr.wikipedia.org/wiki/Arrondissement_de_Bergerac" TargetMode="External"/><Relationship Id="rId19" Type="http://schemas.openxmlformats.org/officeDocument/2006/relationships/hyperlink" Target="https://fr.wikipedia.org/wiki/Code_officiel_g%C3%A9ographique#Code_commune" TargetMode="External"/><Relationship Id="rId4" Type="http://schemas.openxmlformats.org/officeDocument/2006/relationships/hyperlink" Target="https://fr.wikipedia.org/wiki/France" TargetMode="External"/><Relationship Id="rId9" Type="http://schemas.openxmlformats.org/officeDocument/2006/relationships/hyperlink" Target="https://fr.wikipedia.org/wiki/Arrondissement_fran%C3%A7ais" TargetMode="External"/><Relationship Id="rId14" Type="http://schemas.openxmlformats.org/officeDocument/2006/relationships/hyperlink" Target="https://fr.wikipedia.org/wiki/Communaut%C3%A9_de_communes_des_Portes_sud_P%C3%A9rigord" TargetMode="External"/><Relationship Id="rId22"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34.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0.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ouvenir D'Issigeac - Vue GÃ©nÃ©rale Et L'Ãglise - Le ChÃ¢teau - TrÃ¨s Bel Ã©tat - France"/>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80568" y="2776835"/>
            <a:ext cx="5964070" cy="923330"/>
          </a:xfrm>
          <a:prstGeom prst="rect">
            <a:avLst/>
          </a:prstGeom>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fr-FR"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ISSIGEAC -Dordogne</a:t>
            </a:r>
            <a:endParaRPr lang="fr-FR"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63221" y="676405"/>
            <a:ext cx="1672183" cy="1934269"/>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10525" y="4054009"/>
            <a:ext cx="2924175" cy="2667000"/>
          </a:xfrm>
          <a:prstGeom prst="rect">
            <a:avLst/>
          </a:prstGeom>
        </p:spPr>
      </p:pic>
    </p:spTree>
    <p:extLst>
      <p:ext uri="{BB962C8B-B14F-4D97-AF65-F5344CB8AC3E}">
        <p14:creationId xmlns:p14="http://schemas.microsoft.com/office/powerpoint/2010/main" val="2794172100"/>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02 Promenade (de _Bilitis_).wav"/>
          </p:stSnd>
        </p:sndAc>
      </p:transition>
    </mc:Choice>
    <mc:Fallback>
      <p:transition spd="slow">
        <p:sndAc>
          <p:stSnd loop="1">
            <p:snd r:embed="rId2" name="02 Promenade (de _Bilitis_).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050" name="Picture 2" descr="Blason de Issigeac"/>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47675" y="876300"/>
            <a:ext cx="1520825" cy="18542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7800" y="3183235"/>
            <a:ext cx="2387600" cy="2308324"/>
          </a:xfrm>
          <a:prstGeom prst="rect">
            <a:avLst/>
          </a:prstGeom>
        </p:spPr>
        <p:txBody>
          <a:bodyPr wrap="square">
            <a:spAutoFit/>
          </a:bodyPr>
          <a:lstStyle/>
          <a:p>
            <a:r>
              <a:rPr lang="fr-FR" b="0" i="0" dirty="0" smtClean="0">
                <a:solidFill>
                  <a:srgbClr val="222222"/>
                </a:solidFill>
                <a:effectLst/>
                <a:latin typeface="Arial" panose="020B0604020202020204" pitchFamily="34" charset="0"/>
              </a:rPr>
              <a:t> « </a:t>
            </a:r>
            <a:r>
              <a:rPr lang="fr-FR" b="0" i="1" dirty="0" smtClean="0">
                <a:solidFill>
                  <a:srgbClr val="222222"/>
                </a:solidFill>
                <a:effectLst/>
                <a:latin typeface="Arial" panose="020B0604020202020204" pitchFamily="34" charset="0"/>
              </a:rPr>
              <a:t>D'argent à quatre lionceaux de gueules armés, couronnés et lampassés de même, brisé d'un bâton écoté d'azur raccourci et péri en bande</a:t>
            </a:r>
            <a:r>
              <a:rPr lang="fr-FR" b="0" i="0" dirty="0" smtClean="0">
                <a:solidFill>
                  <a:srgbClr val="222222"/>
                </a:solidFill>
                <a:effectLst/>
                <a:latin typeface="Arial" panose="020B0604020202020204" pitchFamily="34" charset="0"/>
              </a:rPr>
              <a:t>. »</a:t>
            </a:r>
            <a:endParaRPr lang="fr-FR" dirty="0"/>
          </a:p>
        </p:txBody>
      </p:sp>
      <p:sp>
        <p:nvSpPr>
          <p:cNvPr id="3" name="Rectangle 2"/>
          <p:cNvSpPr/>
          <p:nvPr/>
        </p:nvSpPr>
        <p:spPr>
          <a:xfrm>
            <a:off x="660501" y="280601"/>
            <a:ext cx="1095172" cy="369332"/>
          </a:xfrm>
          <a:prstGeom prst="rect">
            <a:avLst/>
          </a:prstGeom>
        </p:spPr>
        <p:txBody>
          <a:bodyPr wrap="none">
            <a:spAutoFit/>
          </a:bodyPr>
          <a:lstStyle/>
          <a:p>
            <a:r>
              <a:rPr lang="fr-FR" b="1" i="0" dirty="0" err="1" smtClean="0">
                <a:solidFill>
                  <a:srgbClr val="000000"/>
                </a:solidFill>
                <a:effectLst/>
                <a:latin typeface="Arial" panose="020B0604020202020204" pitchFamily="34" charset="0"/>
              </a:rPr>
              <a:t>Issigeac</a:t>
            </a:r>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1797851098"/>
              </p:ext>
            </p:extLst>
          </p:nvPr>
        </p:nvGraphicFramePr>
        <p:xfrm>
          <a:off x="3225800" y="280601"/>
          <a:ext cx="3987800" cy="6460220"/>
        </p:xfrm>
        <a:graphic>
          <a:graphicData uri="http://schemas.openxmlformats.org/drawingml/2006/table">
            <a:tbl>
              <a:tblPr/>
              <a:tblGrid>
                <a:gridCol w="1993900">
                  <a:extLst>
                    <a:ext uri="{9D8B030D-6E8A-4147-A177-3AD203B41FA5}">
                      <a16:colId xmlns:a16="http://schemas.microsoft.com/office/drawing/2014/main" val="2678259575"/>
                    </a:ext>
                  </a:extLst>
                </a:gridCol>
                <a:gridCol w="1993900">
                  <a:extLst>
                    <a:ext uri="{9D8B030D-6E8A-4147-A177-3AD203B41FA5}">
                      <a16:colId xmlns:a16="http://schemas.microsoft.com/office/drawing/2014/main" val="1927060644"/>
                    </a:ext>
                  </a:extLst>
                </a:gridCol>
              </a:tblGrid>
              <a:tr h="348940">
                <a:tc>
                  <a:txBody>
                    <a:bodyPr/>
                    <a:lstStyle/>
                    <a:p>
                      <a:pPr algn="l"/>
                      <a:r>
                        <a:rPr lang="fr-FR" sz="1600" u="sng" baseline="30000">
                          <a:solidFill>
                            <a:srgbClr val="0B0080"/>
                          </a:solidFill>
                          <a:effectLst/>
                          <a:hlinkClick r:id="rId3"/>
                        </a:rPr>
                        <a:t>Pays</a:t>
                      </a:r>
                      <a:endParaRPr lang="fr-FR" sz="1600" baseline="30000">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dirty="0"/>
                        <a:t> </a:t>
                      </a:r>
                      <a:r>
                        <a:rPr lang="fr-FR" sz="1600" u="none" strike="noStrike" dirty="0">
                          <a:solidFill>
                            <a:srgbClr val="0B0080"/>
                          </a:solidFill>
                          <a:effectLst/>
                          <a:hlinkClick r:id="rId4" tooltip="France"/>
                        </a:rPr>
                        <a:t>France</a:t>
                      </a:r>
                      <a:endParaRPr lang="fr-FR" sz="1600" dirty="0"/>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55153001"/>
                  </a:ext>
                </a:extLst>
              </a:tr>
              <a:tr h="612838">
                <a:tc>
                  <a:txBody>
                    <a:bodyPr/>
                    <a:lstStyle/>
                    <a:p>
                      <a:pPr algn="l"/>
                      <a:r>
                        <a:rPr lang="fr-FR" sz="1600" u="none" strike="noStrike" baseline="30000">
                          <a:solidFill>
                            <a:srgbClr val="0B0080"/>
                          </a:solidFill>
                          <a:effectLst/>
                          <a:hlinkClick r:id="rId5" tooltip="Région française"/>
                        </a:rPr>
                        <a:t>Région</a:t>
                      </a:r>
                      <a:endParaRPr lang="fr-FR" sz="1600" baseline="30000">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dirty="0">
                          <a:solidFill>
                            <a:srgbClr val="0B0080"/>
                          </a:solidFill>
                          <a:effectLst/>
                          <a:hlinkClick r:id="rId6" tooltip="Nouvelle-Aquitaine"/>
                        </a:rPr>
                        <a:t>Nouvelle-Aquitaine</a:t>
                      </a:r>
                      <a:endParaRPr lang="fr-FR" sz="1600" dirty="0"/>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033103227"/>
                  </a:ext>
                </a:extLst>
              </a:tr>
              <a:tr h="348940">
                <a:tc>
                  <a:txBody>
                    <a:bodyPr/>
                    <a:lstStyle/>
                    <a:p>
                      <a:pPr algn="l"/>
                      <a:r>
                        <a:rPr lang="fr-FR" sz="1600" u="none" strike="noStrike" baseline="30000">
                          <a:solidFill>
                            <a:srgbClr val="0B0080"/>
                          </a:solidFill>
                          <a:effectLst/>
                          <a:hlinkClick r:id="rId7" tooltip="Département français"/>
                        </a:rPr>
                        <a:t>Département</a:t>
                      </a:r>
                      <a:endParaRPr lang="fr-FR" sz="1600" baseline="30000">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dirty="0">
                          <a:solidFill>
                            <a:srgbClr val="0B0080"/>
                          </a:solidFill>
                          <a:effectLst/>
                          <a:hlinkClick r:id="rId8" tooltip="Dordogne (département)"/>
                        </a:rPr>
                        <a:t>Dordogne</a:t>
                      </a:r>
                      <a:endParaRPr lang="fr-FR" sz="1600" dirty="0"/>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740609111"/>
                  </a:ext>
                </a:extLst>
              </a:tr>
              <a:tr h="348940">
                <a:tc>
                  <a:txBody>
                    <a:bodyPr/>
                    <a:lstStyle/>
                    <a:p>
                      <a:pPr algn="l"/>
                      <a:r>
                        <a:rPr lang="fr-FR" sz="1600" u="none" strike="noStrike" baseline="30000">
                          <a:solidFill>
                            <a:srgbClr val="0B0080"/>
                          </a:solidFill>
                          <a:effectLst/>
                          <a:hlinkClick r:id="rId9" tooltip="Arrondissement français"/>
                        </a:rPr>
                        <a:t>Arrondissement</a:t>
                      </a:r>
                      <a:endParaRPr lang="fr-FR" sz="1600" baseline="30000">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dirty="0">
                          <a:solidFill>
                            <a:srgbClr val="0B0080"/>
                          </a:solidFill>
                          <a:effectLst/>
                          <a:hlinkClick r:id="rId10" tooltip="Arrondissement de Bergerac"/>
                        </a:rPr>
                        <a:t>Bergerac</a:t>
                      </a:r>
                      <a:endParaRPr lang="fr-FR" sz="1600" dirty="0"/>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326422084"/>
                  </a:ext>
                </a:extLst>
              </a:tr>
              <a:tr h="612838">
                <a:tc>
                  <a:txBody>
                    <a:bodyPr/>
                    <a:lstStyle/>
                    <a:p>
                      <a:pPr algn="l"/>
                      <a:r>
                        <a:rPr lang="fr-FR" sz="1600" u="none" strike="noStrike" baseline="30000">
                          <a:solidFill>
                            <a:srgbClr val="0B0080"/>
                          </a:solidFill>
                          <a:effectLst/>
                          <a:hlinkClick r:id="rId11" tooltip="Canton français"/>
                        </a:rPr>
                        <a:t>Canton</a:t>
                      </a:r>
                      <a:endParaRPr lang="fr-FR" sz="1600" baseline="30000">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dirty="0">
                          <a:solidFill>
                            <a:srgbClr val="0B0080"/>
                          </a:solidFill>
                          <a:effectLst/>
                          <a:hlinkClick r:id="rId12" tooltip="Canton du Sud-Bergeracois"/>
                        </a:rPr>
                        <a:t>Sud-Bergeracois</a:t>
                      </a:r>
                      <a:endParaRPr lang="fr-FR" sz="1600" dirty="0"/>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176815717"/>
                  </a:ext>
                </a:extLst>
              </a:tr>
              <a:tr h="1404531">
                <a:tc>
                  <a:txBody>
                    <a:bodyPr/>
                    <a:lstStyle/>
                    <a:p>
                      <a:pPr algn="l"/>
                      <a:r>
                        <a:rPr lang="fr-FR" sz="1600" u="none" strike="noStrike" baseline="30000" dirty="0">
                          <a:solidFill>
                            <a:srgbClr val="0B0080"/>
                          </a:solidFill>
                          <a:effectLst/>
                          <a:hlinkClick r:id="rId13" tooltip="Intercommunalité en France"/>
                        </a:rPr>
                        <a:t>Intercommunalité</a:t>
                      </a:r>
                      <a:endParaRPr lang="fr-FR" sz="1600" baseline="30000" dirty="0">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dirty="0">
                          <a:solidFill>
                            <a:srgbClr val="0B0080"/>
                          </a:solidFill>
                          <a:effectLst/>
                          <a:hlinkClick r:id="rId14" tooltip="Communauté de communes des Portes sud Périgord"/>
                        </a:rPr>
                        <a:t>Communauté de communes des Portes </a:t>
                      </a:r>
                      <a:r>
                        <a:rPr lang="fr-FR" sz="1600" u="none" strike="noStrike" dirty="0" smtClean="0">
                          <a:solidFill>
                            <a:srgbClr val="0B0080"/>
                          </a:solidFill>
                          <a:effectLst/>
                          <a:hlinkClick r:id="rId14" tooltip="Communauté de communes des Portes sud Périgord"/>
                        </a:rPr>
                        <a:t>sud </a:t>
                      </a:r>
                      <a:r>
                        <a:rPr lang="fr-FR" sz="1600" u="none" strike="noStrike" dirty="0">
                          <a:solidFill>
                            <a:srgbClr val="0B0080"/>
                          </a:solidFill>
                          <a:effectLst/>
                          <a:hlinkClick r:id="rId14" tooltip="Communauté de communes des Portes sud Périgord"/>
                        </a:rPr>
                        <a:t>Périgord</a:t>
                      </a:r>
                      <a:endParaRPr lang="fr-FR" sz="1600" dirty="0"/>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16617307"/>
                  </a:ext>
                </a:extLst>
              </a:tr>
              <a:tr h="876735">
                <a:tc>
                  <a:txBody>
                    <a:bodyPr/>
                    <a:lstStyle/>
                    <a:p>
                      <a:pPr algn="l"/>
                      <a:r>
                        <a:rPr lang="fr-FR" sz="1600" u="none" strike="noStrike" baseline="30000">
                          <a:solidFill>
                            <a:srgbClr val="0B0080"/>
                          </a:solidFill>
                          <a:effectLst/>
                          <a:hlinkClick r:id="rId15" tooltip="Maire (France)"/>
                        </a:rPr>
                        <a:t>Maire</a:t>
                      </a:r>
                      <a:r>
                        <a:rPr lang="fr-FR" sz="1600" baseline="30000">
                          <a:effectLst/>
                        </a:rPr>
                        <a:t> </a:t>
                      </a:r>
                      <a:br>
                        <a:rPr lang="fr-FR" sz="1600" baseline="30000">
                          <a:effectLst/>
                        </a:rPr>
                      </a:br>
                      <a:r>
                        <a:rPr lang="fr-FR" sz="1600" u="none" strike="noStrike" baseline="30000">
                          <a:solidFill>
                            <a:srgbClr val="0B0080"/>
                          </a:solidFill>
                          <a:effectLst/>
                          <a:hlinkClick r:id="rId16" tooltip="Mandat politique"/>
                        </a:rPr>
                        <a:t>Mandat</a:t>
                      </a:r>
                      <a:endParaRPr lang="fr-FR" sz="1600" baseline="30000">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dirty="0" smtClean="0">
                          <a:solidFill>
                            <a:schemeClr val="bg2">
                              <a:lumMod val="50000"/>
                            </a:schemeClr>
                          </a:solidFill>
                        </a:rPr>
                        <a:t>Jean-Claude Castagner </a:t>
                      </a:r>
                      <a:br>
                        <a:rPr lang="fr-FR" sz="1400" dirty="0" smtClean="0">
                          <a:solidFill>
                            <a:schemeClr val="bg2">
                              <a:lumMod val="50000"/>
                            </a:schemeClr>
                          </a:solidFill>
                        </a:rPr>
                      </a:br>
                      <a:r>
                        <a:rPr lang="fr-FR" sz="1400" b="0" i="0" kern="1200" dirty="0" smtClean="0">
                          <a:solidFill>
                            <a:schemeClr val="bg2">
                              <a:lumMod val="50000"/>
                            </a:schemeClr>
                          </a:solidFill>
                          <a:effectLst/>
                          <a:latin typeface="+mn-lt"/>
                          <a:ea typeface="+mn-ea"/>
                          <a:cs typeface="+mn-cs"/>
                        </a:rPr>
                        <a:t>Jean-Claude Castagner</a:t>
                      </a:r>
                      <a:r>
                        <a:rPr lang="fr-FR" sz="1600" dirty="0" smtClean="0">
                          <a:solidFill>
                            <a:schemeClr val="bg2">
                              <a:lumMod val="50000"/>
                            </a:schemeClr>
                          </a:solidFill>
                        </a:rPr>
                        <a:t/>
                      </a:r>
                      <a:br>
                        <a:rPr lang="fr-FR" sz="1600" dirty="0" smtClean="0">
                          <a:solidFill>
                            <a:schemeClr val="bg2">
                              <a:lumMod val="50000"/>
                            </a:schemeClr>
                          </a:solidFill>
                        </a:rPr>
                      </a:br>
                      <a:r>
                        <a:rPr lang="fr-FR" sz="1800" b="0" i="0" u="none" strike="noStrike" kern="1200" dirty="0" smtClean="0">
                          <a:solidFill>
                            <a:schemeClr val="bg2">
                              <a:lumMod val="50000"/>
                            </a:schemeClr>
                          </a:solidFill>
                          <a:effectLst/>
                          <a:latin typeface="+mn-lt"/>
                          <a:ea typeface="+mn-ea"/>
                          <a:cs typeface="+mn-cs"/>
                          <a:hlinkClick r:id="rId17" tooltip="Élections municipales de 2020 en Dordogne"/>
                        </a:rPr>
                        <a:t>2020</a:t>
                      </a:r>
                      <a:r>
                        <a:rPr lang="fr-FR" sz="1800" b="0" i="0" kern="1200" dirty="0" smtClean="0">
                          <a:solidFill>
                            <a:schemeClr val="bg2">
                              <a:lumMod val="50000"/>
                            </a:schemeClr>
                          </a:solidFill>
                          <a:effectLst/>
                          <a:latin typeface="+mn-lt"/>
                          <a:ea typeface="+mn-ea"/>
                          <a:cs typeface="+mn-cs"/>
                        </a:rPr>
                        <a:t>-2026</a:t>
                      </a:r>
                      <a:r>
                        <a:rPr lang="fr-FR" sz="1600" dirty="0" smtClean="0">
                          <a:solidFill>
                            <a:schemeClr val="bg2">
                              <a:lumMod val="50000"/>
                            </a:schemeClr>
                          </a:solidFill>
                        </a:rPr>
                        <a:t>-2020</a:t>
                      </a:r>
                      <a:endParaRPr lang="fr-FR" sz="1600" dirty="0">
                        <a:solidFill>
                          <a:schemeClr val="bg2">
                            <a:lumMod val="50000"/>
                          </a:schemeClr>
                        </a:solidFill>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16916511"/>
                  </a:ext>
                </a:extLst>
              </a:tr>
              <a:tr h="348940">
                <a:tc>
                  <a:txBody>
                    <a:bodyPr/>
                    <a:lstStyle/>
                    <a:p>
                      <a:pPr algn="l"/>
                      <a:r>
                        <a:rPr lang="fr-FR" sz="1600" u="none" strike="noStrike" baseline="30000">
                          <a:solidFill>
                            <a:srgbClr val="0B0080"/>
                          </a:solidFill>
                          <a:effectLst/>
                          <a:hlinkClick r:id="rId18" tooltip="Code postal en France"/>
                        </a:rPr>
                        <a:t>Code postal</a:t>
                      </a:r>
                      <a:endParaRPr lang="fr-FR" sz="1600" baseline="30000">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dirty="0"/>
                        <a:t>24560</a:t>
                      </a: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875944929"/>
                  </a:ext>
                </a:extLst>
              </a:tr>
              <a:tr h="348940">
                <a:tc>
                  <a:txBody>
                    <a:bodyPr/>
                    <a:lstStyle/>
                    <a:p>
                      <a:pPr algn="l"/>
                      <a:r>
                        <a:rPr lang="fr-FR" sz="1600" u="none" strike="noStrike" baseline="30000">
                          <a:solidFill>
                            <a:srgbClr val="0B0080"/>
                          </a:solidFill>
                          <a:effectLst/>
                          <a:hlinkClick r:id="rId19" tooltip="Code officiel géographique"/>
                        </a:rPr>
                        <a:t>Code commune</a:t>
                      </a:r>
                      <a:endParaRPr lang="fr-FR" sz="1600" baseline="30000">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dirty="0"/>
                        <a:t>24212</a:t>
                      </a: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790766003"/>
                  </a:ext>
                </a:extLst>
              </a:tr>
              <a:tr h="246800">
                <a:tc gridSpan="2">
                  <a:txBody>
                    <a:bodyPr/>
                    <a:lstStyle/>
                    <a:p>
                      <a:pPr algn="ctr"/>
                      <a:r>
                        <a:rPr lang="fr-FR" sz="1600" baseline="30000">
                          <a:solidFill>
                            <a:srgbClr val="000000"/>
                          </a:solidFill>
                          <a:effectLst/>
                        </a:rPr>
                        <a:t>Démographie</a:t>
                      </a:r>
                    </a:p>
                  </a:txBody>
                  <a:tcPr marL="24556" marR="24556" marT="24556" marB="2455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1588825616"/>
                  </a:ext>
                </a:extLst>
              </a:tr>
              <a:tr h="348940">
                <a:tc>
                  <a:txBody>
                    <a:bodyPr/>
                    <a:lstStyle/>
                    <a:p>
                      <a:pPr algn="l"/>
                      <a:r>
                        <a:rPr lang="fr-FR" sz="1600" u="none" strike="noStrike" baseline="30000">
                          <a:solidFill>
                            <a:srgbClr val="0070C0"/>
                          </a:solidFill>
                          <a:effectLst/>
                          <a:hlinkClick r:id="rId20" tooltip="Gentilé"/>
                        </a:rPr>
                        <a:t>Gentilé</a:t>
                      </a:r>
                      <a:endParaRPr lang="fr-FR" sz="1600" baseline="30000">
                        <a:solidFill>
                          <a:srgbClr val="0070C0"/>
                        </a:solidFill>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dirty="0" err="1" smtClean="0">
                          <a:solidFill>
                            <a:srgbClr val="0070C0"/>
                          </a:solidFill>
                        </a:rPr>
                        <a:t>Issigeacois</a:t>
                      </a:r>
                      <a:endParaRPr lang="fr-FR" sz="1600" dirty="0">
                        <a:solidFill>
                          <a:srgbClr val="0070C0"/>
                        </a:solidFill>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87437158"/>
                  </a:ext>
                </a:extLst>
              </a:tr>
              <a:tr h="612838">
                <a:tc>
                  <a:txBody>
                    <a:bodyPr/>
                    <a:lstStyle/>
                    <a:p>
                      <a:pPr algn="l"/>
                      <a:r>
                        <a:rPr lang="fr-FR" sz="1600" u="none" strike="noStrike" baseline="30000" dirty="0">
                          <a:solidFill>
                            <a:srgbClr val="0070C0"/>
                          </a:solidFill>
                          <a:effectLst/>
                          <a:hlinkClick r:id="rId21" tooltip="Chiffres de population de la France"/>
                        </a:rPr>
                        <a:t>Population</a:t>
                      </a:r>
                      <a:br>
                        <a:rPr lang="fr-FR" sz="1600" u="none" strike="noStrike" baseline="30000" dirty="0">
                          <a:solidFill>
                            <a:srgbClr val="0070C0"/>
                          </a:solidFill>
                          <a:effectLst/>
                          <a:hlinkClick r:id="rId21" tooltip="Chiffres de population de la France"/>
                        </a:rPr>
                      </a:br>
                      <a:r>
                        <a:rPr lang="fr-FR" sz="1600" u="none" strike="noStrike" baseline="30000" dirty="0">
                          <a:solidFill>
                            <a:srgbClr val="0070C0"/>
                          </a:solidFill>
                          <a:effectLst/>
                          <a:hlinkClick r:id="rId21" tooltip="Chiffres de population de la France"/>
                        </a:rPr>
                        <a:t>municipale</a:t>
                      </a:r>
                      <a:endParaRPr lang="fr-FR" sz="1600" baseline="30000" dirty="0">
                        <a:solidFill>
                          <a:srgbClr val="0070C0"/>
                        </a:solidFill>
                        <a:effectLst/>
                      </a:endParaRP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dirty="0">
                          <a:solidFill>
                            <a:srgbClr val="0070C0"/>
                          </a:solidFill>
                        </a:rPr>
                        <a:t>766 hab. (2016 )</a:t>
                      </a:r>
                    </a:p>
                  </a:txBody>
                  <a:tcPr marL="58935" marR="58935" marT="29467" marB="2946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180499162"/>
                  </a:ext>
                </a:extLst>
              </a:tr>
            </a:tbl>
          </a:graphicData>
        </a:graphic>
      </p:graphicFrame>
      <p:pic>
        <p:nvPicPr>
          <p:cNvPr id="2054" name="Picture 6" descr="RÃ©sultat de recherche d'images pour &quot;issigeac logo&quot;"/>
          <p:cNvPicPr>
            <a:picLocks noChangeAspect="1" noChangeArrowheads="1"/>
          </p:cNvPicPr>
          <p:nvPr/>
        </p:nvPicPr>
        <p:blipFill>
          <a:blip r:embed="rId22">
            <a:extLst>
              <a:ext uri="{28A0092B-C50C-407E-A947-70E740481C1C}">
                <a14:useLocalDpi xmlns:a14="http://schemas.microsoft.com/office/drawing/2010/main"/>
              </a:ext>
            </a:extLst>
          </a:blip>
          <a:srcRect/>
          <a:stretch>
            <a:fillRect/>
          </a:stretch>
        </p:blipFill>
        <p:spPr bwMode="auto">
          <a:xfrm>
            <a:off x="7750175" y="280987"/>
            <a:ext cx="384810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RÃ©sultat de recherche d'images pour &quot;issigeac logo&quot;"/>
          <p:cNvPicPr>
            <a:picLocks noChangeAspect="1" noChangeArrowheads="1"/>
          </p:cNvPicPr>
          <p:nvPr/>
        </p:nvPicPr>
        <p:blipFill>
          <a:blip r:embed="rId23">
            <a:extLst>
              <a:ext uri="{28A0092B-C50C-407E-A947-70E740481C1C}">
                <a14:useLocalDpi xmlns:a14="http://schemas.microsoft.com/office/drawing/2010/main"/>
              </a:ext>
            </a:extLst>
          </a:blip>
          <a:srcRect/>
          <a:stretch>
            <a:fillRect/>
          </a:stretch>
        </p:blipFill>
        <p:spPr bwMode="auto">
          <a:xfrm>
            <a:off x="8593137" y="1673225"/>
            <a:ext cx="2162175" cy="21145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Ã©sultat de recherche d'images pour &quot;issigeac logo&quot;"/>
          <p:cNvPicPr>
            <a:picLocks noChangeAspect="1" noChangeArrowheads="1"/>
          </p:cNvPicPr>
          <p:nvPr/>
        </p:nvPicPr>
        <p:blipFill rotWithShape="1">
          <a:blip r:embed="rId24" cstate="email">
            <a:extLst>
              <a:ext uri="{28A0092B-C50C-407E-A947-70E740481C1C}">
                <a14:useLocalDpi xmlns:a14="http://schemas.microsoft.com/office/drawing/2010/main"/>
              </a:ext>
            </a:extLst>
          </a:blip>
          <a:srcRect/>
          <a:stretch/>
        </p:blipFill>
        <p:spPr bwMode="auto">
          <a:xfrm>
            <a:off x="8593137" y="4042366"/>
            <a:ext cx="2381250" cy="2698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5307184"/>
      </p:ext>
    </p:extLst>
  </p:cSld>
  <p:clrMapOvr>
    <a:masterClrMapping/>
  </p:clrMapOvr>
  <mc:AlternateContent xmlns:mc="http://schemas.openxmlformats.org/markup-compatibility/2006" xmlns:p14="http://schemas.microsoft.com/office/powerpoint/2010/main">
    <mc:Choice Requires="p14">
      <p:transition spd="slow" p14:dur="2000" advTm="11042"/>
    </mc:Choice>
    <mc:Fallback xmlns="">
      <p:transition spd="slow" advTm="1104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063" y="1676626"/>
            <a:ext cx="6712211" cy="5078313"/>
          </a:xfrm>
          <a:prstGeom prst="rect">
            <a:avLst/>
          </a:prstGeom>
        </p:spPr>
        <p:txBody>
          <a:bodyPr wrap="square">
            <a:spAutoFit/>
          </a:bodyPr>
          <a:lstStyle/>
          <a:p>
            <a:r>
              <a:rPr lang="fr-FR" b="0" i="0" dirty="0" smtClean="0">
                <a:solidFill>
                  <a:srgbClr val="222222"/>
                </a:solidFill>
                <a:effectLst/>
                <a:latin typeface="SF Text"/>
              </a:rPr>
              <a:t>Des légendes étonnantes sont aussi racontées, telles « La Saucisse »,</a:t>
            </a:r>
          </a:p>
          <a:p>
            <a:r>
              <a:rPr lang="fr-FR" b="0" i="0" dirty="0" smtClean="0">
                <a:solidFill>
                  <a:srgbClr val="222222"/>
                </a:solidFill>
                <a:effectLst/>
                <a:latin typeface="SF Text"/>
              </a:rPr>
              <a:t> l’histoire véridique de Suzanne Tessier au début du XXe siècle. Elle vit avec ses parents dans la maison aux grand escalier </a:t>
            </a:r>
            <a:r>
              <a:rPr lang="fr-FR" dirty="0">
                <a:solidFill>
                  <a:srgbClr val="222222"/>
                </a:solidFill>
                <a:latin typeface="SF Text"/>
              </a:rPr>
              <a:t>F</a:t>
            </a:r>
            <a:r>
              <a:rPr lang="fr-FR" b="0" i="0" dirty="0" smtClean="0">
                <a:solidFill>
                  <a:srgbClr val="222222"/>
                </a:solidFill>
                <a:effectLst/>
                <a:latin typeface="SF Text"/>
              </a:rPr>
              <a:t>ille d’agriculteurs qui possédaient deux vaches. À la mort de l’une d’elles, ils attelèrent leur fille Suzanne alors âgée de 12 ou 13 ans à la charrue pour remplacer l’animal,</a:t>
            </a:r>
          </a:p>
          <a:p>
            <a:r>
              <a:rPr lang="fr-FR" dirty="0" smtClean="0">
                <a:solidFill>
                  <a:srgbClr val="222222"/>
                </a:solidFill>
                <a:latin typeface="SF Text"/>
              </a:rPr>
              <a:t>Monsieur et madame Tessier font également avorter un possible mariage de leur fille, souhaitant la garder auprès d’eux.</a:t>
            </a:r>
          </a:p>
          <a:p>
            <a:r>
              <a:rPr lang="fr-FR" dirty="0" smtClean="0">
                <a:solidFill>
                  <a:srgbClr val="222222"/>
                </a:solidFill>
                <a:latin typeface="SF Text"/>
              </a:rPr>
              <a:t>A la mort de ses parents Suzanne, particulièrement voutée. Vêtue de pauvres habits se retrouve sans un sou.</a:t>
            </a:r>
          </a:p>
          <a:p>
            <a:r>
              <a:rPr lang="fr-FR" dirty="0" smtClean="0">
                <a:solidFill>
                  <a:srgbClr val="222222"/>
                </a:solidFill>
                <a:latin typeface="SF Text"/>
              </a:rPr>
              <a:t>Pour survivre elle reçoit l’aide discrète des voisins.</a:t>
            </a:r>
          </a:p>
          <a:p>
            <a:r>
              <a:rPr lang="fr-FR" dirty="0" smtClean="0">
                <a:solidFill>
                  <a:srgbClr val="222222"/>
                </a:solidFill>
                <a:latin typeface="SF Text"/>
              </a:rPr>
              <a:t>Un jour, occupée à glaner, elle se blesse profondément avec sa serpe.</a:t>
            </a:r>
          </a:p>
          <a:p>
            <a:r>
              <a:rPr lang="fr-FR" dirty="0" smtClean="0">
                <a:solidFill>
                  <a:srgbClr val="222222"/>
                </a:solidFill>
                <a:latin typeface="SF Text"/>
              </a:rPr>
              <a:t>C’est ainsi qu’un matin des années 60 des voisins la découvrent sans vie dans son champ.</a:t>
            </a:r>
          </a:p>
          <a:p>
            <a:r>
              <a:rPr lang="fr-FR" dirty="0" smtClean="0">
                <a:solidFill>
                  <a:srgbClr val="222222"/>
                </a:solidFill>
                <a:latin typeface="SF Text"/>
              </a:rPr>
              <a:t>Elle devait son surnom « la Saucisse »</a:t>
            </a:r>
          </a:p>
          <a:p>
            <a:r>
              <a:rPr lang="fr-FR" dirty="0" smtClean="0">
                <a:solidFill>
                  <a:srgbClr val="222222"/>
                </a:solidFill>
                <a:latin typeface="SF Text"/>
              </a:rPr>
              <a:t>À sa posture dont se moquaient les enfants du village.</a:t>
            </a:r>
            <a:endParaRPr lang="fr-FR" dirty="0"/>
          </a:p>
        </p:txBody>
      </p:sp>
      <p:pic>
        <p:nvPicPr>
          <p:cNvPr id="4" name="Imag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17473" y="89126"/>
            <a:ext cx="2514600" cy="15875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t="4898" b="4280"/>
          <a:stretch/>
        </p:blipFill>
        <p:spPr>
          <a:xfrm>
            <a:off x="7695123" y="237993"/>
            <a:ext cx="3960000" cy="6403334"/>
          </a:xfrm>
          <a:prstGeom prst="rect">
            <a:avLst/>
          </a:prstGeom>
        </p:spPr>
      </p:pic>
    </p:spTree>
    <p:extLst>
      <p:ext uri="{BB962C8B-B14F-4D97-AF65-F5344CB8AC3E}">
        <p14:creationId xmlns:p14="http://schemas.microsoft.com/office/powerpoint/2010/main" val="3207478407"/>
      </p:ext>
    </p:extLst>
  </p:cSld>
  <p:clrMapOvr>
    <a:masterClrMapping/>
  </p:clrMapOvr>
  <mc:AlternateContent xmlns:mc="http://schemas.openxmlformats.org/markup-compatibility/2006" xmlns:p14="http://schemas.microsoft.com/office/powerpoint/2010/main">
    <mc:Choice Requires="p14">
      <p:transition spd="slow" p14:dur="2000" advTm="28390"/>
    </mc:Choice>
    <mc:Fallback xmlns="">
      <p:transition spd="slow" advTm="2839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3046" y="612843"/>
            <a:ext cx="5373666" cy="5632311"/>
          </a:xfrm>
          <a:prstGeom prst="rect">
            <a:avLst/>
          </a:prstGeom>
        </p:spPr>
        <p:txBody>
          <a:bodyPr wrap="square">
            <a:spAutoFit/>
          </a:bodyPr>
          <a:lstStyle/>
          <a:p>
            <a:r>
              <a:rPr lang="fr-FR" b="0" i="0" dirty="0" smtClean="0">
                <a:solidFill>
                  <a:srgbClr val="1D2129"/>
                </a:solidFill>
                <a:effectLst/>
                <a:latin typeface="Helvetica" panose="020B0604020202020204" pitchFamily="34" charset="0"/>
              </a:rPr>
              <a:t>La maison de la Saucisse existe toujours! Lotie au sud d’</a:t>
            </a:r>
            <a:r>
              <a:rPr lang="fr-FR" b="0" i="0" dirty="0" err="1" smtClean="0">
                <a:solidFill>
                  <a:srgbClr val="1D2129"/>
                </a:solidFill>
                <a:effectLst/>
                <a:latin typeface="Helvetica" panose="020B0604020202020204" pitchFamily="34" charset="0"/>
              </a:rPr>
              <a:t>Issigeac</a:t>
            </a:r>
            <a:r>
              <a:rPr lang="fr-FR" b="0" i="0" dirty="0" smtClean="0">
                <a:solidFill>
                  <a:srgbClr val="1D2129"/>
                </a:solidFill>
                <a:effectLst/>
                <a:latin typeface="Helvetica" panose="020B0604020202020204" pitchFamily="34" charset="0"/>
              </a:rPr>
              <a:t>, dans une ruelle débouchant place </a:t>
            </a:r>
            <a:r>
              <a:rPr lang="fr-FR" b="0" i="0" dirty="0" err="1" smtClean="0">
                <a:solidFill>
                  <a:srgbClr val="1D2129"/>
                </a:solidFill>
                <a:effectLst/>
                <a:latin typeface="Helvetica" panose="020B0604020202020204" pitchFamily="34" charset="0"/>
              </a:rPr>
              <a:t>Mestraillat</a:t>
            </a:r>
            <a:r>
              <a:rPr lang="fr-FR" b="0" i="0" dirty="0" smtClean="0">
                <a:solidFill>
                  <a:srgbClr val="1D2129"/>
                </a:solidFill>
                <a:effectLst/>
                <a:latin typeface="Helvetica" panose="020B0604020202020204" pitchFamily="34" charset="0"/>
              </a:rPr>
              <a:t>, la maison de la saucisse est une demeure ancienne, bâtie contre le mur d’enceinte.</a:t>
            </a:r>
          </a:p>
          <a:p>
            <a:r>
              <a:rPr lang="fr-FR" b="0" i="0" dirty="0" smtClean="0">
                <a:solidFill>
                  <a:srgbClr val="1D2129"/>
                </a:solidFill>
                <a:effectLst/>
                <a:latin typeface="Helvetica" panose="020B0604020202020204" pitchFamily="34" charset="0"/>
              </a:rPr>
              <a:t>De plan rectangulaire, la maison de la saucisse est constituée d’un soubassement de maçonnerie surmonté d’un étage en pans de bois plus récent. La façade sud en moellons, percée en son centre d’une fenêtre à linteau échancré, a remplacé ce mur d’enceinte.</a:t>
            </a:r>
          </a:p>
          <a:p>
            <a:r>
              <a:rPr lang="fr-FR" b="0" i="0" dirty="0" smtClean="0">
                <a:solidFill>
                  <a:srgbClr val="1D2129"/>
                </a:solidFill>
                <a:effectLst/>
                <a:latin typeface="Helvetica" panose="020B0604020202020204" pitchFamily="34" charset="0"/>
              </a:rPr>
              <a:t>La façade donnant sur la ruelle est constituée de deux parties. La première, en avant de l’escalier, est en petit appareil (ensemble de pierres de petite taille) et percée d’un arc brisé chanfreiné. La seconde partie est en retrait et possède une porte en plein cintre sur impostes moulurées. Le deuxième niveau en encorbellement est doté d’une fenêtre à linteau échancré.</a:t>
            </a:r>
          </a:p>
          <a:p>
            <a:r>
              <a:rPr lang="fr-FR" b="0" i="0" dirty="0" smtClean="0">
                <a:solidFill>
                  <a:srgbClr val="1D2129"/>
                </a:solidFill>
                <a:effectLst/>
                <a:latin typeface="Helvetica" panose="020B0604020202020204" pitchFamily="34" charset="0"/>
              </a:rPr>
              <a:t>Cette maison, toujours habitée, est très bien conservée.</a:t>
            </a:r>
            <a:endParaRPr lang="fr-FR" b="0" i="0" dirty="0">
              <a:solidFill>
                <a:srgbClr val="1D2129"/>
              </a:solidFill>
              <a:effectLst/>
              <a:latin typeface="Helvetica" panose="020B0604020202020204" pitchFamily="34" charset="0"/>
            </a:endParaRPr>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6646" y="0"/>
            <a:ext cx="5148000" cy="6864000"/>
          </a:xfrm>
          <a:prstGeom prst="rect">
            <a:avLst/>
          </a:prstGeom>
        </p:spPr>
      </p:pic>
    </p:spTree>
    <p:extLst>
      <p:ext uri="{BB962C8B-B14F-4D97-AF65-F5344CB8AC3E}">
        <p14:creationId xmlns:p14="http://schemas.microsoft.com/office/powerpoint/2010/main" val="319706291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312" y="826718"/>
            <a:ext cx="8021688" cy="459675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3845" y="0"/>
            <a:ext cx="3816000" cy="6858000"/>
          </a:xfrm>
          <a:prstGeom prst="rect">
            <a:avLst/>
          </a:prstGeom>
        </p:spPr>
      </p:pic>
    </p:spTree>
    <p:extLst>
      <p:ext uri="{BB962C8B-B14F-4D97-AF65-F5344CB8AC3E}">
        <p14:creationId xmlns:p14="http://schemas.microsoft.com/office/powerpoint/2010/main" val="39202593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451708" y="727575"/>
            <a:ext cx="8473883" cy="5322497"/>
          </a:xfrm>
          <a:prstGeom prst="rect">
            <a:avLst/>
          </a:prstGeom>
        </p:spPr>
      </p:pic>
      <p:sp>
        <p:nvSpPr>
          <p:cNvPr id="3" name="Rectangle 2"/>
          <p:cNvSpPr/>
          <p:nvPr/>
        </p:nvSpPr>
        <p:spPr>
          <a:xfrm>
            <a:off x="311851" y="1915092"/>
            <a:ext cx="3052175" cy="4801314"/>
          </a:xfrm>
          <a:prstGeom prst="rect">
            <a:avLst/>
          </a:prstGeom>
        </p:spPr>
        <p:txBody>
          <a:bodyPr wrap="square">
            <a:spAutoFit/>
          </a:bodyPr>
          <a:lstStyle/>
          <a:p>
            <a:r>
              <a:rPr lang="fr-FR" b="0" i="0" dirty="0" smtClean="0">
                <a:effectLst/>
                <a:latin typeface="HelveticaW01-RoundedBd"/>
              </a:rPr>
              <a:t>Cette maison cache bien des secrets...</a:t>
            </a:r>
          </a:p>
          <a:p>
            <a:r>
              <a:rPr lang="fr-FR" b="0" i="0" dirty="0" smtClean="0">
                <a:effectLst/>
                <a:latin typeface="HelveticaNeueW01-55Roma"/>
              </a:rPr>
              <a:t>Cette maison du XVIIème siècle fut la première demeure des prévôts, curés d'</a:t>
            </a:r>
            <a:r>
              <a:rPr lang="fr-FR" b="0" i="0" dirty="0" err="1" smtClean="0">
                <a:effectLst/>
                <a:latin typeface="HelveticaNeueW01-55Roma"/>
              </a:rPr>
              <a:t>Issigeac</a:t>
            </a:r>
            <a:r>
              <a:rPr lang="fr-FR" b="0" i="0" dirty="0" smtClean="0">
                <a:effectLst/>
                <a:latin typeface="HelveticaNeueW01-55Roma"/>
              </a:rPr>
              <a:t>, après la disparition de l'abbaye. Nommée également la chartreuse, elle se caractérise par des éléments extérieurs typiques tels que girouettes, balustrades, génoises... Elle comporte deux pavillons d'ailes et elle est construite sur de hautes caves.</a:t>
            </a:r>
            <a:br>
              <a:rPr lang="fr-FR" b="0" i="0" dirty="0" smtClean="0">
                <a:effectLst/>
                <a:latin typeface="HelveticaNeueW01-55Roma"/>
              </a:rPr>
            </a:br>
            <a:endParaRPr lang="fr-FR" b="0" i="0" dirty="0">
              <a:effectLst/>
              <a:latin typeface="HelveticaNeueW01-55Roma"/>
            </a:endParaRPr>
          </a:p>
        </p:txBody>
      </p:sp>
      <p:sp>
        <p:nvSpPr>
          <p:cNvPr id="5" name="Rectangle 4"/>
          <p:cNvSpPr/>
          <p:nvPr/>
        </p:nvSpPr>
        <p:spPr>
          <a:xfrm>
            <a:off x="311851" y="437764"/>
            <a:ext cx="3139858" cy="1477328"/>
          </a:xfrm>
          <a:prstGeom prst="rect">
            <a:avLst/>
          </a:prstGeom>
        </p:spPr>
        <p:txBody>
          <a:bodyPr wrap="square">
            <a:spAutoFit/>
          </a:bodyPr>
          <a:lstStyle/>
          <a:p>
            <a:r>
              <a:rPr lang="fr-FR" b="1" i="0" dirty="0" smtClean="0">
                <a:effectLst/>
                <a:latin typeface="Open Sans"/>
              </a:rPr>
              <a:t>La prévôté</a:t>
            </a:r>
            <a:r>
              <a:rPr lang="fr-FR" b="0" i="0" dirty="0" smtClean="0">
                <a:effectLst/>
                <a:latin typeface="Open Sans"/>
              </a:rPr>
              <a:t>, </a:t>
            </a:r>
          </a:p>
          <a:p>
            <a:r>
              <a:rPr lang="fr-FR" b="0" i="0" dirty="0" smtClean="0">
                <a:effectLst/>
                <a:latin typeface="Open Sans"/>
              </a:rPr>
              <a:t>construite au XV° siècle au nord-ouest de la cité, fut également saccagée puis reconstruite au XVII° siècle.</a:t>
            </a:r>
            <a:endParaRPr lang="fr-FR" dirty="0"/>
          </a:p>
        </p:txBody>
      </p:sp>
    </p:spTree>
    <p:extLst>
      <p:ext uri="{BB962C8B-B14F-4D97-AF65-F5344CB8AC3E}">
        <p14:creationId xmlns:p14="http://schemas.microsoft.com/office/powerpoint/2010/main" val="2844547705"/>
      </p:ext>
    </p:extLst>
  </p:cSld>
  <p:clrMapOvr>
    <a:masterClrMapping/>
  </p:clrMapOvr>
  <mc:AlternateContent xmlns:mc="http://schemas.openxmlformats.org/markup-compatibility/2006" xmlns:p14="http://schemas.microsoft.com/office/powerpoint/2010/main">
    <mc:Choice Requires="p14">
      <p:transition spd="slow" p14:dur="2000" advTm="22612"/>
    </mc:Choice>
    <mc:Fallback xmlns="">
      <p:transition spd="slow" advTm="2261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54219" y="162840"/>
            <a:ext cx="10058400" cy="6638794"/>
          </a:xfrm>
          <a:prstGeom prst="rect">
            <a:avLst/>
          </a:prstGeom>
        </p:spPr>
      </p:pic>
    </p:spTree>
    <p:extLst>
      <p:ext uri="{BB962C8B-B14F-4D97-AF65-F5344CB8AC3E}">
        <p14:creationId xmlns:p14="http://schemas.microsoft.com/office/powerpoint/2010/main" val="464724076"/>
      </p:ext>
    </p:extLst>
  </p:cSld>
  <p:clrMapOvr>
    <a:masterClrMapping/>
  </p:clrMapOvr>
  <mc:AlternateContent xmlns:mc="http://schemas.openxmlformats.org/markup-compatibility/2006" xmlns:p14="http://schemas.microsoft.com/office/powerpoint/2010/main">
    <mc:Choice Requires="p14">
      <p:transition spd="slow" p14:dur="2000" advTm="6378"/>
    </mc:Choice>
    <mc:Fallback xmlns="">
      <p:transition spd="slow" advTm="637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53228" y="838052"/>
            <a:ext cx="10058400" cy="5512644"/>
          </a:xfrm>
          <a:prstGeom prst="rect">
            <a:avLst/>
          </a:prstGeom>
        </p:spPr>
      </p:pic>
      <p:sp>
        <p:nvSpPr>
          <p:cNvPr id="3" name="Rectangle 2"/>
          <p:cNvSpPr/>
          <p:nvPr/>
        </p:nvSpPr>
        <p:spPr>
          <a:xfrm>
            <a:off x="7600596" y="989649"/>
            <a:ext cx="1351652" cy="369332"/>
          </a:xfrm>
          <a:prstGeom prst="rect">
            <a:avLst/>
          </a:prstGeom>
        </p:spPr>
        <p:txBody>
          <a:bodyPr wrap="none">
            <a:spAutoFit/>
          </a:bodyPr>
          <a:lstStyle/>
          <a:p>
            <a:r>
              <a:rPr lang="fr-FR" b="1" i="0" dirty="0" smtClean="0">
                <a:solidFill>
                  <a:srgbClr val="FF0000"/>
                </a:solidFill>
                <a:effectLst/>
                <a:latin typeface="Open Sans"/>
              </a:rPr>
              <a:t>La prévôté</a:t>
            </a:r>
            <a:endParaRPr lang="fr-FR" b="1" dirty="0">
              <a:solidFill>
                <a:srgbClr val="FF0000"/>
              </a:solidFill>
            </a:endParaRPr>
          </a:p>
        </p:txBody>
      </p:sp>
    </p:spTree>
    <p:extLst>
      <p:ext uri="{BB962C8B-B14F-4D97-AF65-F5344CB8AC3E}">
        <p14:creationId xmlns:p14="http://schemas.microsoft.com/office/powerpoint/2010/main" val="226979989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766288" y="375781"/>
            <a:ext cx="10058400" cy="6058397"/>
          </a:xfrm>
          <a:prstGeom prst="rect">
            <a:avLst/>
          </a:prstGeom>
        </p:spPr>
      </p:pic>
    </p:spTree>
    <p:extLst>
      <p:ext uri="{BB962C8B-B14F-4D97-AF65-F5344CB8AC3E}">
        <p14:creationId xmlns:p14="http://schemas.microsoft.com/office/powerpoint/2010/main" val="133025047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7662" y="688931"/>
            <a:ext cx="8167220" cy="5580000"/>
          </a:xfrm>
          <a:prstGeom prst="rect">
            <a:avLst/>
          </a:prstGeom>
        </p:spPr>
      </p:pic>
      <p:sp>
        <p:nvSpPr>
          <p:cNvPr id="3" name="Rectangle 2"/>
          <p:cNvSpPr/>
          <p:nvPr/>
        </p:nvSpPr>
        <p:spPr>
          <a:xfrm>
            <a:off x="242170" y="1108491"/>
            <a:ext cx="3415430" cy="4524315"/>
          </a:xfrm>
          <a:prstGeom prst="rect">
            <a:avLst/>
          </a:prstGeom>
        </p:spPr>
        <p:txBody>
          <a:bodyPr wrap="square">
            <a:spAutoFit/>
          </a:bodyPr>
          <a:lstStyle/>
          <a:p>
            <a:r>
              <a:rPr lang="fr-FR" b="0" i="0" dirty="0" smtClean="0">
                <a:effectLst/>
                <a:latin typeface="HelveticaNeueW01-55Roma"/>
              </a:rPr>
              <a:t>La grande demeure de pierre voisine, le </a:t>
            </a:r>
            <a:r>
              <a:rPr lang="fr-FR" b="0" i="0" dirty="0" err="1" smtClean="0">
                <a:effectLst/>
                <a:latin typeface="HelveticaNeueW01-55Roma"/>
              </a:rPr>
              <a:t>doyenné,a</a:t>
            </a:r>
            <a:r>
              <a:rPr lang="fr-FR" b="0" i="0" dirty="0" smtClean="0">
                <a:effectLst/>
                <a:latin typeface="HelveticaNeueW01-55Roma"/>
              </a:rPr>
              <a:t> été peut-être la demeure du doyen, c'est-à-dire le moine chef de la communauté. Remarquez le dernier niveau qui est en pan de bois. Il devait être libre pour laisser le passage aux guetteurs qui pouvaient ainsi passer de maison en maison.</a:t>
            </a:r>
            <a:r>
              <a:rPr lang="fr-FR" dirty="0" smtClean="0"/>
              <a:t/>
            </a:r>
            <a:br>
              <a:rPr lang="fr-FR" dirty="0" smtClean="0"/>
            </a:br>
            <a:r>
              <a:rPr lang="fr-FR" b="0" i="0" dirty="0" smtClean="0">
                <a:effectLst/>
                <a:latin typeface="HelveticaNeueW01-55Roma"/>
              </a:rPr>
              <a:t>Les maisons construites en tour de ville ont les bases médiévales car elles prennent appui sur l'ancien rempart circulaire.</a:t>
            </a:r>
            <a:r>
              <a:rPr lang="fr-FR" dirty="0" smtClean="0"/>
              <a:t/>
            </a:r>
            <a:br>
              <a:rPr lang="fr-FR" dirty="0" smtClean="0"/>
            </a:br>
            <a:endParaRPr lang="fr-FR" dirty="0"/>
          </a:p>
        </p:txBody>
      </p:sp>
    </p:spTree>
    <p:extLst>
      <p:ext uri="{BB962C8B-B14F-4D97-AF65-F5344CB8AC3E}">
        <p14:creationId xmlns:p14="http://schemas.microsoft.com/office/powerpoint/2010/main" val="2772038749"/>
      </p:ext>
    </p:extLst>
  </p:cSld>
  <p:clrMapOvr>
    <a:masterClrMapping/>
  </p:clrMapOvr>
  <mc:AlternateContent xmlns:mc="http://schemas.openxmlformats.org/markup-compatibility/2006" xmlns:p14="http://schemas.microsoft.com/office/powerpoint/2010/main">
    <mc:Choice Requires="p14">
      <p:transition spd="slow" p14:dur="2000" advTm="21614"/>
    </mc:Choice>
    <mc:Fallback xmlns="">
      <p:transition spd="slow" advTm="2161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48500" y="0"/>
            <a:ext cx="5143500" cy="6858000"/>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4650" y="402838"/>
            <a:ext cx="4834394" cy="3432132"/>
          </a:xfrm>
          <a:prstGeom prst="rect">
            <a:avLst/>
          </a:prstGeom>
        </p:spPr>
      </p:pic>
      <p:sp>
        <p:nvSpPr>
          <p:cNvPr id="6" name="Rectangle 5"/>
          <p:cNvSpPr/>
          <p:nvPr/>
        </p:nvSpPr>
        <p:spPr>
          <a:xfrm>
            <a:off x="87682" y="4549676"/>
            <a:ext cx="7048500" cy="2308324"/>
          </a:xfrm>
          <a:prstGeom prst="rect">
            <a:avLst/>
          </a:prstGeom>
        </p:spPr>
        <p:txBody>
          <a:bodyPr wrap="square">
            <a:spAutoFit/>
          </a:bodyPr>
          <a:lstStyle/>
          <a:p>
            <a:r>
              <a:rPr lang="fr-FR" b="0" i="0" dirty="0" smtClean="0">
                <a:effectLst/>
                <a:latin typeface="HelveticaNeueW01-55Roma"/>
              </a:rPr>
              <a:t>Importante maison de la fin du XVème siècle, elle comporte à son dernier niveau un pan de bois losangé. Regardez sous l'appui des fenêtres : des têtes grotesques et grimaçantes. Elles vous font peur ? Ce décor est assez unique dans le département. On les retrouvait plutôt dans les parties hautes des églises. </a:t>
            </a:r>
            <a:r>
              <a:rPr lang="fr-FR" dirty="0" smtClean="0"/>
              <a:t/>
            </a:r>
            <a:br>
              <a:rPr lang="fr-FR" dirty="0" smtClean="0"/>
            </a:br>
            <a:r>
              <a:rPr lang="fr-FR" dirty="0" smtClean="0"/>
              <a:t/>
            </a:r>
            <a:br>
              <a:rPr lang="fr-FR" dirty="0" smtClean="0"/>
            </a:br>
            <a:r>
              <a:rPr lang="fr-FR" b="0" i="0" dirty="0" smtClean="0">
                <a:effectLst/>
                <a:latin typeface="HelveticaNeueW01-55Roma"/>
              </a:rPr>
              <a:t>A l'angle de la maison, il y a une petite sculpture de pierre, un lion peut-être, que l'on nomme le "Monsieur d'</a:t>
            </a:r>
            <a:r>
              <a:rPr lang="fr-FR" b="0" i="0" dirty="0" err="1" smtClean="0">
                <a:effectLst/>
                <a:latin typeface="HelveticaNeueW01-55Roma"/>
              </a:rPr>
              <a:t>Issigeac</a:t>
            </a:r>
            <a:r>
              <a:rPr lang="fr-FR" b="0" i="0" dirty="0" smtClean="0">
                <a:effectLst/>
                <a:latin typeface="HelveticaNeueW01-55Roma"/>
              </a:rPr>
              <a:t>".</a:t>
            </a:r>
            <a:endParaRPr lang="fr-FR" dirty="0"/>
          </a:p>
        </p:txBody>
      </p:sp>
      <p:pic>
        <p:nvPicPr>
          <p:cNvPr id="7" name="Image 6"/>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colorTemperature colorTemp="7200"/>
                    </a14:imgEffect>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5272522" y="402838"/>
            <a:ext cx="1589022" cy="1872000"/>
          </a:xfrm>
          <a:prstGeom prst="rect">
            <a:avLst/>
          </a:prstGeom>
        </p:spPr>
      </p:pic>
      <p:sp>
        <p:nvSpPr>
          <p:cNvPr id="8" name="Ellipse 7"/>
          <p:cNvSpPr/>
          <p:nvPr/>
        </p:nvSpPr>
        <p:spPr>
          <a:xfrm>
            <a:off x="10396603" y="2668044"/>
            <a:ext cx="839244" cy="100208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2028906" y="3983370"/>
            <a:ext cx="2441694" cy="369332"/>
          </a:xfrm>
          <a:prstGeom prst="rect">
            <a:avLst/>
          </a:prstGeom>
        </p:spPr>
        <p:txBody>
          <a:bodyPr wrap="none">
            <a:spAutoFit/>
          </a:bodyPr>
          <a:lstStyle/>
          <a:p>
            <a:r>
              <a:rPr lang="fr-FR" b="1" i="0" dirty="0" smtClean="0">
                <a:effectLst/>
                <a:latin typeface="HelveticaW01-RoundedBd"/>
              </a:rPr>
              <a:t>La Maison des Têtes</a:t>
            </a:r>
            <a:endParaRPr lang="fr-FR" b="1" dirty="0"/>
          </a:p>
        </p:txBody>
      </p:sp>
    </p:spTree>
    <p:extLst>
      <p:ext uri="{BB962C8B-B14F-4D97-AF65-F5344CB8AC3E}">
        <p14:creationId xmlns:p14="http://schemas.microsoft.com/office/powerpoint/2010/main" val="2815353548"/>
      </p:ext>
    </p:extLst>
  </p:cSld>
  <p:clrMapOvr>
    <a:masterClrMapping/>
  </p:clrMapOvr>
  <mc:AlternateContent xmlns:mc="http://schemas.openxmlformats.org/markup-compatibility/2006" xmlns:p14="http://schemas.microsoft.com/office/powerpoint/2010/main">
    <mc:Choice Requires="p14">
      <p:transition spd="slow" p14:dur="2000" advTm="15284"/>
    </mc:Choice>
    <mc:Fallback xmlns="">
      <p:transition spd="slow" advTm="1528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924811" y="0"/>
            <a:ext cx="5849655"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08508" y="18000"/>
            <a:ext cx="4752632" cy="6840000"/>
          </a:xfrm>
          <a:prstGeom prst="rect">
            <a:avLst/>
          </a:prstGeom>
        </p:spPr>
      </p:pic>
    </p:spTree>
    <p:extLst>
      <p:ext uri="{BB962C8B-B14F-4D97-AF65-F5344CB8AC3E}">
        <p14:creationId xmlns:p14="http://schemas.microsoft.com/office/powerpoint/2010/main" val="244452221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712" y="244257"/>
            <a:ext cx="11160000" cy="6277500"/>
          </a:xfrm>
          <a:prstGeom prst="rect">
            <a:avLst/>
          </a:prstGeom>
        </p:spPr>
      </p:pic>
    </p:spTree>
    <p:extLst>
      <p:ext uri="{BB962C8B-B14F-4D97-AF65-F5344CB8AC3E}">
        <p14:creationId xmlns:p14="http://schemas.microsoft.com/office/powerpoint/2010/main" val="120432151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378" y="2690335"/>
            <a:ext cx="6096000" cy="1477328"/>
          </a:xfrm>
          <a:prstGeom prst="rect">
            <a:avLst/>
          </a:prstGeom>
        </p:spPr>
        <p:txBody>
          <a:bodyPr>
            <a:spAutoFit/>
          </a:bodyPr>
          <a:lstStyle/>
          <a:p>
            <a:r>
              <a:rPr lang="fr-FR" b="0" i="0" dirty="0" smtClean="0">
                <a:effectLst/>
                <a:latin typeface="HelveticaNeueW01-55Roma"/>
              </a:rPr>
              <a:t>En effet, cette maison en pan de bois est très originale ! Elle semble posée sur un îlot qui sépare la rue Bari </a:t>
            </a:r>
            <a:r>
              <a:rPr lang="fr-FR" b="0" i="0" dirty="0" err="1" smtClean="0">
                <a:effectLst/>
                <a:latin typeface="HelveticaNeueW01-55Roma"/>
              </a:rPr>
              <a:t>Baillou</a:t>
            </a:r>
            <a:r>
              <a:rPr lang="fr-FR" b="0" i="0" dirty="0" smtClean="0">
                <a:effectLst/>
                <a:latin typeface="HelveticaNeueW01-55Roma"/>
              </a:rPr>
              <a:t> en deux. En forme de champignon, nous comprenons bien pourquoi nous la nommons ainsi !</a:t>
            </a:r>
            <a:r>
              <a:rPr lang="fr-FR" dirty="0" smtClean="0"/>
              <a:t/>
            </a:r>
            <a:br>
              <a:rPr lang="fr-FR" dirty="0" smtClean="0"/>
            </a:br>
            <a:endParaRPr lang="fr-FR" dirty="0"/>
          </a:p>
        </p:txBody>
      </p:sp>
      <p:sp>
        <p:nvSpPr>
          <p:cNvPr id="5" name="Rectangle 4"/>
          <p:cNvSpPr/>
          <p:nvPr/>
        </p:nvSpPr>
        <p:spPr>
          <a:xfrm>
            <a:off x="1817312" y="839337"/>
            <a:ext cx="2762295" cy="369332"/>
          </a:xfrm>
          <a:prstGeom prst="rect">
            <a:avLst/>
          </a:prstGeom>
        </p:spPr>
        <p:txBody>
          <a:bodyPr wrap="none">
            <a:spAutoFit/>
          </a:bodyPr>
          <a:lstStyle/>
          <a:p>
            <a:r>
              <a:rPr lang="fr-FR" b="1" i="0" dirty="0" smtClean="0">
                <a:effectLst/>
                <a:latin typeface="HelveticaW01-RoundedBd"/>
              </a:rPr>
              <a:t>La maison champignon</a:t>
            </a:r>
            <a:endParaRPr lang="fr-FR" b="1" dirty="0"/>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56749" y="140999"/>
            <a:ext cx="4932000" cy="6576000"/>
          </a:xfrm>
          <a:prstGeom prst="rect">
            <a:avLst/>
          </a:prstGeom>
        </p:spPr>
      </p:pic>
    </p:spTree>
    <p:extLst>
      <p:ext uri="{BB962C8B-B14F-4D97-AF65-F5344CB8AC3E}">
        <p14:creationId xmlns:p14="http://schemas.microsoft.com/office/powerpoint/2010/main" val="3310096176"/>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4144990" y="864944"/>
            <a:ext cx="7779788" cy="5076000"/>
          </a:xfrm>
          <a:prstGeom prst="rect">
            <a:avLst/>
          </a:prstGeom>
        </p:spPr>
      </p:pic>
      <p:sp>
        <p:nvSpPr>
          <p:cNvPr id="4" name="Rectangle 3"/>
          <p:cNvSpPr/>
          <p:nvPr/>
        </p:nvSpPr>
        <p:spPr>
          <a:xfrm>
            <a:off x="116909" y="1722980"/>
            <a:ext cx="3891420" cy="3970318"/>
          </a:xfrm>
          <a:prstGeom prst="rect">
            <a:avLst/>
          </a:prstGeom>
        </p:spPr>
        <p:txBody>
          <a:bodyPr wrap="square">
            <a:spAutoFit/>
          </a:bodyPr>
          <a:lstStyle/>
          <a:p>
            <a:r>
              <a:rPr lang="fr-FR" b="0" i="0" dirty="0" smtClean="0">
                <a:effectLst/>
                <a:latin typeface="HelveticaNeueW01-55Roma"/>
              </a:rPr>
              <a:t>Cette grande demeure a été bâtie vraisemblablement sur l'ancienne abbaye détruite lors des guerres de religion. Érigée vers 1660 par François II de Salignac de la </a:t>
            </a:r>
            <a:r>
              <a:rPr lang="fr-FR" b="0" i="0" dirty="0" err="1" smtClean="0">
                <a:effectLst/>
                <a:latin typeface="HelveticaNeueW01-55Roma"/>
              </a:rPr>
              <a:t>Mothe</a:t>
            </a:r>
            <a:r>
              <a:rPr lang="fr-FR" b="0" i="0" dirty="0" smtClean="0">
                <a:effectLst/>
                <a:latin typeface="HelveticaNeueW01-55Roma"/>
              </a:rPr>
              <a:t> Fénelon, cette belle et élégante demeure comporte un logis central et deux pavillons d'ailes. Sa façade de style classique se caractérise par sa rigueur et sa symétrie. Les deux tourelles en encorbellement contrastent avec la sobriété du monument.</a:t>
            </a:r>
            <a:r>
              <a:rPr lang="fr-FR" dirty="0" smtClean="0"/>
              <a:t/>
            </a:r>
            <a:br>
              <a:rPr lang="fr-FR" dirty="0" smtClean="0"/>
            </a:br>
            <a:endParaRPr lang="fr-FR" dirty="0"/>
          </a:p>
        </p:txBody>
      </p:sp>
      <p:sp>
        <p:nvSpPr>
          <p:cNvPr id="5" name="Rectangle 4"/>
          <p:cNvSpPr/>
          <p:nvPr/>
        </p:nvSpPr>
        <p:spPr>
          <a:xfrm>
            <a:off x="303163" y="680278"/>
            <a:ext cx="3698448" cy="369332"/>
          </a:xfrm>
          <a:prstGeom prst="rect">
            <a:avLst/>
          </a:prstGeom>
        </p:spPr>
        <p:txBody>
          <a:bodyPr wrap="none">
            <a:spAutoFit/>
          </a:bodyPr>
          <a:lstStyle/>
          <a:p>
            <a:r>
              <a:rPr lang="fr-FR" b="1" i="0" dirty="0" smtClean="0">
                <a:effectLst/>
                <a:latin typeface="HelveticaW01-RoundedBd"/>
              </a:rPr>
              <a:t>Le Palais des Evêques de Sarlat</a:t>
            </a:r>
            <a:endParaRPr lang="fr-FR" b="1" dirty="0"/>
          </a:p>
        </p:txBody>
      </p:sp>
    </p:spTree>
    <p:extLst>
      <p:ext uri="{BB962C8B-B14F-4D97-AF65-F5344CB8AC3E}">
        <p14:creationId xmlns:p14="http://schemas.microsoft.com/office/powerpoint/2010/main" val="2122267748"/>
      </p:ext>
    </p:extLst>
  </p:cSld>
  <p:clrMapOvr>
    <a:masterClrMapping/>
  </p:clrMapOvr>
  <mc:AlternateContent xmlns:mc="http://schemas.openxmlformats.org/markup-compatibility/2006" xmlns:p14="http://schemas.microsoft.com/office/powerpoint/2010/main">
    <mc:Choice Requires="p14">
      <p:transition spd="slow" p14:dur="2000" advTm="13926"/>
    </mc:Choice>
    <mc:Fallback xmlns="">
      <p:transition spd="slow" advTm="1392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89009" y="250521"/>
            <a:ext cx="10058400" cy="6488482"/>
          </a:xfrm>
          <a:prstGeom prst="rect">
            <a:avLst/>
          </a:prstGeom>
        </p:spPr>
      </p:pic>
    </p:spTree>
    <p:extLst>
      <p:ext uri="{BB962C8B-B14F-4D97-AF65-F5344CB8AC3E}">
        <p14:creationId xmlns:p14="http://schemas.microsoft.com/office/powerpoint/2010/main" val="143506587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39660" y="874294"/>
            <a:ext cx="10058400" cy="5539032"/>
          </a:xfrm>
          <a:prstGeom prst="rect">
            <a:avLst/>
          </a:prstGeom>
        </p:spPr>
      </p:pic>
    </p:spTree>
    <p:extLst>
      <p:ext uri="{BB962C8B-B14F-4D97-AF65-F5344CB8AC3E}">
        <p14:creationId xmlns:p14="http://schemas.microsoft.com/office/powerpoint/2010/main" val="12173046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5502" y="0"/>
            <a:ext cx="9144000" cy="6858000"/>
          </a:xfrm>
          <a:prstGeom prst="rect">
            <a:avLst/>
          </a:prstGeom>
        </p:spPr>
      </p:pic>
    </p:spTree>
    <p:extLst>
      <p:ext uri="{BB962C8B-B14F-4D97-AF65-F5344CB8AC3E}">
        <p14:creationId xmlns:p14="http://schemas.microsoft.com/office/powerpoint/2010/main" val="40996722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7418080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3728203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41797590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0" y="0"/>
            <a:ext cx="9144000" cy="6858000"/>
          </a:xfrm>
          <a:prstGeom prst="rect">
            <a:avLst/>
          </a:prstGeom>
        </p:spPr>
      </p:pic>
      <p:sp>
        <p:nvSpPr>
          <p:cNvPr id="3" name="Rectangle 2"/>
          <p:cNvSpPr/>
          <p:nvPr/>
        </p:nvSpPr>
        <p:spPr>
          <a:xfrm>
            <a:off x="567535" y="526186"/>
            <a:ext cx="2191626" cy="369332"/>
          </a:xfrm>
          <a:prstGeom prst="rect">
            <a:avLst/>
          </a:prstGeom>
        </p:spPr>
        <p:txBody>
          <a:bodyPr wrap="none">
            <a:spAutoFit/>
          </a:bodyPr>
          <a:lstStyle/>
          <a:p>
            <a:r>
              <a:rPr lang="fr-FR" b="1" dirty="0"/>
              <a:t>La Maison des Dîmes</a:t>
            </a:r>
            <a:endParaRPr lang="fr-FR" b="1" i="0" dirty="0">
              <a:effectLst/>
              <a:latin typeface="HelveticaW01-RoundedBd"/>
            </a:endParaRPr>
          </a:p>
        </p:txBody>
      </p:sp>
      <p:sp>
        <p:nvSpPr>
          <p:cNvPr id="4" name="Rectangle 3"/>
          <p:cNvSpPr/>
          <p:nvPr/>
        </p:nvSpPr>
        <p:spPr>
          <a:xfrm>
            <a:off x="179540" y="1095252"/>
            <a:ext cx="2868460" cy="4524315"/>
          </a:xfrm>
          <a:prstGeom prst="rect">
            <a:avLst/>
          </a:prstGeom>
        </p:spPr>
        <p:txBody>
          <a:bodyPr wrap="square">
            <a:spAutoFit/>
          </a:bodyPr>
          <a:lstStyle/>
          <a:p>
            <a:r>
              <a:rPr lang="fr-FR" b="0" i="0" dirty="0" smtClean="0">
                <a:effectLst/>
                <a:latin typeface="HelveticaNeueW01-55Roma"/>
              </a:rPr>
              <a:t>Face au Palais des Évêques se trouve la maison des dîmes.</a:t>
            </a:r>
            <a:r>
              <a:rPr lang="fr-FR" dirty="0" smtClean="0"/>
              <a:t/>
            </a:r>
            <a:br>
              <a:rPr lang="fr-FR" dirty="0" smtClean="0"/>
            </a:br>
            <a:r>
              <a:rPr lang="fr-FR" dirty="0" smtClean="0"/>
              <a:t/>
            </a:r>
            <a:br>
              <a:rPr lang="fr-FR" dirty="0" smtClean="0"/>
            </a:br>
            <a:r>
              <a:rPr lang="fr-FR" b="0" i="0" dirty="0" smtClean="0">
                <a:effectLst/>
                <a:latin typeface="HelveticaNeueW01-55Roma"/>
              </a:rPr>
              <a:t>La dîme était un impôt dû à l'église (le dixième des récoltes). Il s'agit d'une importante demeure dont le premier niveau est médiéval, avec des ouvertures en arc brisé. La partie supérieure est de style classique avec une étonnante toiture à la française.</a:t>
            </a:r>
            <a:r>
              <a:rPr lang="fr-FR" dirty="0" smtClean="0"/>
              <a:t/>
            </a:r>
            <a:br>
              <a:rPr lang="fr-FR" dirty="0" smtClean="0"/>
            </a:br>
            <a:endParaRPr lang="fr-FR" dirty="0"/>
          </a:p>
        </p:txBody>
      </p:sp>
    </p:spTree>
    <p:extLst>
      <p:ext uri="{BB962C8B-B14F-4D97-AF65-F5344CB8AC3E}">
        <p14:creationId xmlns:p14="http://schemas.microsoft.com/office/powerpoint/2010/main" val="5909460"/>
      </p:ext>
    </p:extLst>
  </p:cSld>
  <p:clrMapOvr>
    <a:masterClrMapping/>
  </p:clrMapOvr>
  <mc:AlternateContent xmlns:mc="http://schemas.openxmlformats.org/markup-compatibility/2006" xmlns:p14="http://schemas.microsoft.com/office/powerpoint/2010/main">
    <mc:Choice Requires="p14">
      <p:transition spd="slow" p14:dur="2000" advTm="10970"/>
    </mc:Choice>
    <mc:Fallback xmlns="">
      <p:transition spd="slow" advTm="1097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1320753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54419806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3048000" y="0"/>
            <a:ext cx="9144000" cy="6858000"/>
          </a:xfrm>
          <a:prstGeom prst="rect">
            <a:avLst/>
          </a:prstGeom>
        </p:spPr>
      </p:pic>
      <p:sp>
        <p:nvSpPr>
          <p:cNvPr id="3" name="Rectangle 2"/>
          <p:cNvSpPr/>
          <p:nvPr/>
        </p:nvSpPr>
        <p:spPr>
          <a:xfrm>
            <a:off x="179266" y="551238"/>
            <a:ext cx="2868734" cy="923330"/>
          </a:xfrm>
          <a:prstGeom prst="rect">
            <a:avLst/>
          </a:prstGeom>
        </p:spPr>
        <p:txBody>
          <a:bodyPr wrap="square">
            <a:spAutoFit/>
          </a:bodyPr>
          <a:lstStyle/>
          <a:p>
            <a:r>
              <a:rPr lang="fr-FR" b="1" i="0" dirty="0" smtClean="0">
                <a:effectLst/>
                <a:latin typeface="HelveticaW01-RoundedBd"/>
              </a:rPr>
              <a:t>Les maisons en pan de bois sont les plus nombreuses</a:t>
            </a:r>
            <a:endParaRPr lang="fr-FR" b="1" i="0" dirty="0">
              <a:effectLst/>
              <a:latin typeface="HelveticaW01-RoundedBd"/>
            </a:endParaRPr>
          </a:p>
        </p:txBody>
      </p:sp>
      <p:sp>
        <p:nvSpPr>
          <p:cNvPr id="4" name="Rectangle 3"/>
          <p:cNvSpPr/>
          <p:nvPr/>
        </p:nvSpPr>
        <p:spPr>
          <a:xfrm>
            <a:off x="179266" y="2025806"/>
            <a:ext cx="2868734" cy="4524315"/>
          </a:xfrm>
          <a:prstGeom prst="rect">
            <a:avLst/>
          </a:prstGeom>
        </p:spPr>
        <p:txBody>
          <a:bodyPr wrap="square">
            <a:spAutoFit/>
          </a:bodyPr>
          <a:lstStyle/>
          <a:p>
            <a:r>
              <a:rPr lang="fr-FR" b="0" i="0" dirty="0" smtClean="0">
                <a:effectLst/>
                <a:latin typeface="HelveticaNeueW01-55Roma"/>
              </a:rPr>
              <a:t>Les maisons en pan de bois datent du 13ème au 16ème siècle. C'est un travail de charpentier.</a:t>
            </a:r>
            <a:r>
              <a:rPr lang="fr-FR" dirty="0" smtClean="0"/>
              <a:t/>
            </a:r>
            <a:br>
              <a:rPr lang="fr-FR" dirty="0" smtClean="0"/>
            </a:br>
            <a:r>
              <a:rPr lang="fr-FR" b="0" i="0" dirty="0" smtClean="0">
                <a:effectLst/>
                <a:latin typeface="HelveticaNeueW01-55Roma"/>
              </a:rPr>
              <a:t>Le premier niveau est fait de pierre. L'assemblage des bois verticaux (poteaux) et horizontaux (sablières) est comblé par un torchis, des </a:t>
            </a:r>
            <a:r>
              <a:rPr lang="fr-FR" b="0" i="0" dirty="0" err="1" smtClean="0">
                <a:effectLst/>
                <a:latin typeface="HelveticaNeueW01-55Roma"/>
              </a:rPr>
              <a:t>bricous</a:t>
            </a:r>
            <a:r>
              <a:rPr lang="fr-FR" b="0" i="0" dirty="0" smtClean="0">
                <a:effectLst/>
                <a:latin typeface="HelveticaNeueW01-55Roma"/>
              </a:rPr>
              <a:t> ou de la pierraille. La façade s'anime avec des croix de St-André (en X).</a:t>
            </a:r>
            <a:r>
              <a:rPr lang="fr-FR" dirty="0" smtClean="0"/>
              <a:t/>
            </a:r>
            <a:br>
              <a:rPr lang="fr-FR" dirty="0" smtClean="0"/>
            </a:br>
            <a:r>
              <a:rPr lang="fr-FR" b="0" i="0" dirty="0" smtClean="0">
                <a:effectLst/>
                <a:latin typeface="HelveticaNeueW01-55Roma"/>
              </a:rPr>
              <a:t>Elles ont toutes un charme indéniable.</a:t>
            </a:r>
            <a:r>
              <a:rPr lang="fr-FR" dirty="0" smtClean="0"/>
              <a:t/>
            </a:r>
            <a:br>
              <a:rPr lang="fr-FR" dirty="0" smtClean="0"/>
            </a:br>
            <a:endParaRPr lang="fr-FR" dirty="0"/>
          </a:p>
        </p:txBody>
      </p:sp>
    </p:spTree>
    <p:extLst>
      <p:ext uri="{BB962C8B-B14F-4D97-AF65-F5344CB8AC3E}">
        <p14:creationId xmlns:p14="http://schemas.microsoft.com/office/powerpoint/2010/main" val="1325187027"/>
      </p:ext>
    </p:extLst>
  </p:cSld>
  <p:clrMapOvr>
    <a:masterClrMapping/>
  </p:clrMapOvr>
  <mc:AlternateContent xmlns:mc="http://schemas.openxmlformats.org/markup-compatibility/2006" xmlns:p14="http://schemas.microsoft.com/office/powerpoint/2010/main">
    <mc:Choice Requires="p14">
      <p:transition spd="slow" p14:dur="2000" advTm="21168"/>
    </mc:Choice>
    <mc:Fallback xmlns="">
      <p:transition spd="slow" advTm="2116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4160" y="251564"/>
            <a:ext cx="8604000" cy="6453000"/>
          </a:xfrm>
          <a:prstGeom prst="rect">
            <a:avLst/>
          </a:prstGeom>
        </p:spPr>
      </p:pic>
    </p:spTree>
    <p:extLst>
      <p:ext uri="{BB962C8B-B14F-4D97-AF65-F5344CB8AC3E}">
        <p14:creationId xmlns:p14="http://schemas.microsoft.com/office/powerpoint/2010/main" val="213105923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6421" y="0"/>
            <a:ext cx="9144000" cy="6858000"/>
          </a:xfrm>
          <a:prstGeom prst="rect">
            <a:avLst/>
          </a:prstGeom>
        </p:spPr>
      </p:pic>
    </p:spTree>
    <p:extLst>
      <p:ext uri="{BB962C8B-B14F-4D97-AF65-F5344CB8AC3E}">
        <p14:creationId xmlns:p14="http://schemas.microsoft.com/office/powerpoint/2010/main" val="235406235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41779737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9557" y="591771"/>
            <a:ext cx="10058400" cy="5652820"/>
          </a:xfrm>
          <a:prstGeom prst="rect">
            <a:avLst/>
          </a:prstGeom>
        </p:spPr>
      </p:pic>
    </p:spTree>
    <p:extLst>
      <p:ext uri="{BB962C8B-B14F-4D97-AF65-F5344CB8AC3E}">
        <p14:creationId xmlns:p14="http://schemas.microsoft.com/office/powerpoint/2010/main" val="31580865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9605" y="0"/>
            <a:ext cx="8442544" cy="6858000"/>
          </a:xfrm>
          <a:prstGeom prst="rect">
            <a:avLst/>
          </a:prstGeom>
        </p:spPr>
      </p:pic>
      <p:sp>
        <p:nvSpPr>
          <p:cNvPr id="3" name="Rectangle 2"/>
          <p:cNvSpPr/>
          <p:nvPr/>
        </p:nvSpPr>
        <p:spPr>
          <a:xfrm>
            <a:off x="467407" y="169148"/>
            <a:ext cx="2598788" cy="369332"/>
          </a:xfrm>
          <a:prstGeom prst="rect">
            <a:avLst/>
          </a:prstGeom>
        </p:spPr>
        <p:txBody>
          <a:bodyPr wrap="none">
            <a:spAutoFit/>
          </a:bodyPr>
          <a:lstStyle/>
          <a:p>
            <a:r>
              <a:rPr lang="fr-FR" b="1" i="0" dirty="0" smtClean="0">
                <a:effectLst/>
                <a:latin typeface="HelveticaW01-RoundedBd"/>
              </a:rPr>
              <a:t>L'église Saint-Félicien</a:t>
            </a:r>
            <a:endParaRPr lang="fr-FR" b="1" dirty="0"/>
          </a:p>
        </p:txBody>
      </p:sp>
      <p:sp>
        <p:nvSpPr>
          <p:cNvPr id="4" name="Rectangle 3"/>
          <p:cNvSpPr/>
          <p:nvPr/>
        </p:nvSpPr>
        <p:spPr>
          <a:xfrm>
            <a:off x="213364" y="538480"/>
            <a:ext cx="3206240" cy="6309420"/>
          </a:xfrm>
          <a:prstGeom prst="rect">
            <a:avLst/>
          </a:prstGeom>
        </p:spPr>
        <p:txBody>
          <a:bodyPr wrap="square">
            <a:spAutoFit/>
          </a:bodyPr>
          <a:lstStyle/>
          <a:p>
            <a:r>
              <a:rPr lang="fr-FR" b="0" i="0" dirty="0" smtClean="0">
                <a:effectLst/>
                <a:latin typeface="HelveticaNeueW01-55Roma"/>
              </a:rPr>
              <a:t>Cette église classée Monument Historique</a:t>
            </a:r>
            <a:r>
              <a:rPr lang="fr-FR" dirty="0"/>
              <a:t> l</a:t>
            </a:r>
            <a:r>
              <a:rPr lang="fr-FR" sz="2000" dirty="0"/>
              <a:t>’église Saint-Martin ait été construite au début du VI° siècle</a:t>
            </a:r>
            <a:r>
              <a:rPr lang="fr-FR" sz="2000" b="0" i="0" dirty="0" smtClean="0">
                <a:effectLst/>
                <a:latin typeface="HelveticaNeueW01-55Roma"/>
              </a:rPr>
              <a:t> </a:t>
            </a:r>
            <a:r>
              <a:rPr lang="fr-FR" b="0" i="0" dirty="0" smtClean="0">
                <a:effectLst/>
                <a:latin typeface="HelveticaNeueW01-55Roma"/>
              </a:rPr>
              <a:t>impressionne de par son imposant clocher porche.</a:t>
            </a:r>
            <a:r>
              <a:rPr lang="fr-FR" dirty="0"/>
              <a:t> Les guerres de religion entre catholiques et protestants furent particulièrement destructrices. L’église Saint Félicien, reconstruite au XVI° siècle, fut partiellement détruite au XVII°. Elle fut modifiée dans son aspect extérieur au XIX°</a:t>
            </a:r>
            <a:r>
              <a:rPr lang="fr-FR" b="0" i="0" dirty="0" smtClean="0">
                <a:effectLst/>
                <a:latin typeface="HelveticaNeueW01-55Roma"/>
              </a:rPr>
              <a:t> De tout coin du village, vous pourrez apercevoir son clocher.</a:t>
            </a:r>
            <a:r>
              <a:rPr lang="fr-FR" dirty="0" smtClean="0"/>
              <a:t/>
            </a:r>
            <a:br>
              <a:rPr lang="fr-FR" dirty="0" smtClean="0"/>
            </a:br>
            <a:r>
              <a:rPr lang="fr-FR" b="0" i="0" dirty="0" smtClean="0">
                <a:effectLst/>
                <a:latin typeface="HelveticaNeueW01-55Roma"/>
              </a:rPr>
              <a:t>Vous remarquerez en l'intérieur des statues de bois polychrome du 17ème siècle et les vitraux historiés du cœur.</a:t>
            </a:r>
            <a:endParaRPr lang="fr-FR" dirty="0"/>
          </a:p>
        </p:txBody>
      </p:sp>
    </p:spTree>
    <p:extLst>
      <p:ext uri="{BB962C8B-B14F-4D97-AF65-F5344CB8AC3E}">
        <p14:creationId xmlns:p14="http://schemas.microsoft.com/office/powerpoint/2010/main" val="33254789"/>
      </p:ext>
    </p:extLst>
  </p:cSld>
  <p:clrMapOvr>
    <a:masterClrMapping/>
  </p:clrMapOvr>
  <mc:AlternateContent xmlns:mc="http://schemas.openxmlformats.org/markup-compatibility/2006" xmlns:p14="http://schemas.microsoft.com/office/powerpoint/2010/main">
    <mc:Choice Requires="p14">
      <p:transition spd="slow" p14:dur="2000" advTm="18574"/>
    </mc:Choice>
    <mc:Fallback xmlns="">
      <p:transition spd="slow" advTm="1857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16200000">
            <a:off x="6088954" y="959546"/>
            <a:ext cx="6858000" cy="493890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757042" y="957458"/>
            <a:ext cx="6858000" cy="4943084"/>
          </a:xfrm>
          <a:prstGeom prst="rect">
            <a:avLst/>
          </a:prstGeom>
        </p:spPr>
      </p:pic>
      <p:sp>
        <p:nvSpPr>
          <p:cNvPr id="4" name="ZoneTexte 3"/>
          <p:cNvSpPr txBox="1"/>
          <p:nvPr/>
        </p:nvSpPr>
        <p:spPr>
          <a:xfrm>
            <a:off x="5423770" y="789140"/>
            <a:ext cx="1453019" cy="923330"/>
          </a:xfrm>
          <a:prstGeom prst="rect">
            <a:avLst/>
          </a:prstGeom>
          <a:noFill/>
        </p:spPr>
        <p:txBody>
          <a:bodyPr wrap="square" rtlCol="0">
            <a:spAutoFit/>
          </a:bodyPr>
          <a:lstStyle/>
          <a:p>
            <a:r>
              <a:rPr lang="fr-FR" dirty="0" smtClean="0"/>
              <a:t>LOUIS   IX</a:t>
            </a:r>
          </a:p>
          <a:p>
            <a:r>
              <a:rPr lang="fr-FR" dirty="0" smtClean="0"/>
              <a:t>En empereur Romain,</a:t>
            </a:r>
            <a:endParaRPr lang="fr-FR" dirty="0"/>
          </a:p>
        </p:txBody>
      </p:sp>
      <p:sp>
        <p:nvSpPr>
          <p:cNvPr id="5" name="Flèche droite 4"/>
          <p:cNvSpPr/>
          <p:nvPr/>
        </p:nvSpPr>
        <p:spPr>
          <a:xfrm rot="10800000">
            <a:off x="5495032" y="1712470"/>
            <a:ext cx="978408" cy="2931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5423770" y="4972833"/>
            <a:ext cx="1315233" cy="923330"/>
          </a:xfrm>
          <a:prstGeom prst="rect">
            <a:avLst/>
          </a:prstGeom>
          <a:noFill/>
        </p:spPr>
        <p:txBody>
          <a:bodyPr wrap="square" rtlCol="0">
            <a:spAutoFit/>
          </a:bodyPr>
          <a:lstStyle/>
          <a:p>
            <a:r>
              <a:rPr lang="fr-FR" dirty="0" smtClean="0"/>
              <a:t>Saint Maurice</a:t>
            </a:r>
          </a:p>
          <a:p>
            <a:endParaRPr lang="fr-FR" dirty="0"/>
          </a:p>
        </p:txBody>
      </p:sp>
      <p:sp>
        <p:nvSpPr>
          <p:cNvPr id="7" name="Flèche droite 6"/>
          <p:cNvSpPr/>
          <p:nvPr/>
        </p:nvSpPr>
        <p:spPr>
          <a:xfrm>
            <a:off x="5496837" y="5595538"/>
            <a:ext cx="1106184" cy="3006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61409356"/>
      </p:ext>
    </p:extLst>
  </p:cSld>
  <p:clrMapOvr>
    <a:masterClrMapping/>
  </p:clrMapOvr>
  <mc:AlternateContent xmlns:mc="http://schemas.openxmlformats.org/markup-compatibility/2006" xmlns:p14="http://schemas.microsoft.com/office/powerpoint/2010/main">
    <mc:Choice Requires="p14">
      <p:transition spd="slow" p14:dur="2000" advTm="5068"/>
    </mc:Choice>
    <mc:Fallback xmlns="">
      <p:transition spd="slow" advTm="506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16200000">
            <a:off x="6063902" y="984598"/>
            <a:ext cx="6858000" cy="4888804"/>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731990" y="982509"/>
            <a:ext cx="6858000" cy="4892979"/>
          </a:xfrm>
          <a:prstGeom prst="rect">
            <a:avLst/>
          </a:prstGeom>
        </p:spPr>
      </p:pic>
      <p:sp>
        <p:nvSpPr>
          <p:cNvPr id="5" name="ZoneTexte 4"/>
          <p:cNvSpPr txBox="1"/>
          <p:nvPr/>
        </p:nvSpPr>
        <p:spPr>
          <a:xfrm>
            <a:off x="5386192" y="651353"/>
            <a:ext cx="1528175" cy="646331"/>
          </a:xfrm>
          <a:prstGeom prst="rect">
            <a:avLst/>
          </a:prstGeom>
          <a:noFill/>
        </p:spPr>
        <p:txBody>
          <a:bodyPr wrap="square" rtlCol="0">
            <a:spAutoFit/>
          </a:bodyPr>
          <a:lstStyle/>
          <a:p>
            <a:r>
              <a:rPr lang="fr-FR" dirty="0" smtClean="0"/>
              <a:t>Saint Luc en </a:t>
            </a:r>
          </a:p>
          <a:p>
            <a:r>
              <a:rPr lang="fr-FR" dirty="0" smtClean="0"/>
              <a:t>marche</a:t>
            </a:r>
            <a:endParaRPr lang="fr-FR" dirty="0"/>
          </a:p>
        </p:txBody>
      </p:sp>
      <p:sp>
        <p:nvSpPr>
          <p:cNvPr id="6" name="Flèche droite 5"/>
          <p:cNvSpPr/>
          <p:nvPr/>
        </p:nvSpPr>
        <p:spPr>
          <a:xfrm rot="10800000">
            <a:off x="5624186" y="1297684"/>
            <a:ext cx="839244" cy="2179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5608006" y="4659682"/>
            <a:ext cx="1440493" cy="646331"/>
          </a:xfrm>
          <a:prstGeom prst="rect">
            <a:avLst/>
          </a:prstGeom>
          <a:noFill/>
        </p:spPr>
        <p:txBody>
          <a:bodyPr wrap="square" rtlCol="0">
            <a:spAutoFit/>
          </a:bodyPr>
          <a:lstStyle/>
          <a:p>
            <a:r>
              <a:rPr lang="fr-FR" dirty="0" smtClean="0"/>
              <a:t>Saint Félicien</a:t>
            </a:r>
            <a:endParaRPr lang="fr-FR" dirty="0"/>
          </a:p>
        </p:txBody>
      </p:sp>
      <p:sp>
        <p:nvSpPr>
          <p:cNvPr id="8" name="Flèche droite 7"/>
          <p:cNvSpPr/>
          <p:nvPr/>
        </p:nvSpPr>
        <p:spPr>
          <a:xfrm>
            <a:off x="5661764" y="5306013"/>
            <a:ext cx="801666" cy="1678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610476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88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5298510" y="800999"/>
            <a:ext cx="6739002" cy="5256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857250" y="857250"/>
            <a:ext cx="6858000" cy="5143500"/>
          </a:xfrm>
          <a:prstGeom prst="rect">
            <a:avLst/>
          </a:prstGeom>
        </p:spPr>
      </p:pic>
    </p:spTree>
    <p:extLst>
      <p:ext uri="{BB962C8B-B14F-4D97-AF65-F5344CB8AC3E}">
        <p14:creationId xmlns:p14="http://schemas.microsoft.com/office/powerpoint/2010/main" val="9214425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9323769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a:ext>
            </a:extLst>
          </a:blip>
          <a:stretch>
            <a:fillRect/>
          </a:stretch>
        </p:blipFill>
        <p:spPr>
          <a:xfrm>
            <a:off x="2913555" y="747449"/>
            <a:ext cx="9109676" cy="5436000"/>
          </a:xfrm>
          <a:prstGeom prst="rect">
            <a:avLst/>
          </a:prstGeom>
        </p:spPr>
      </p:pic>
      <p:sp>
        <p:nvSpPr>
          <p:cNvPr id="4" name="Rectangle 3"/>
          <p:cNvSpPr/>
          <p:nvPr/>
        </p:nvSpPr>
        <p:spPr>
          <a:xfrm>
            <a:off x="368741" y="378117"/>
            <a:ext cx="2111475" cy="369332"/>
          </a:xfrm>
          <a:prstGeom prst="rect">
            <a:avLst/>
          </a:prstGeom>
        </p:spPr>
        <p:txBody>
          <a:bodyPr wrap="none">
            <a:spAutoFit/>
          </a:bodyPr>
          <a:lstStyle/>
          <a:p>
            <a:r>
              <a:rPr lang="fr-FR" b="1" i="0" dirty="0" smtClean="0">
                <a:effectLst/>
                <a:latin typeface="HelveticaW01-RoundedBd"/>
              </a:rPr>
              <a:t>La rue de l'</a:t>
            </a:r>
            <a:r>
              <a:rPr lang="fr-FR" b="1" i="0" dirty="0" err="1" smtClean="0">
                <a:effectLst/>
                <a:latin typeface="HelveticaW01-RoundedBd"/>
              </a:rPr>
              <a:t>Oustal</a:t>
            </a:r>
            <a:endParaRPr lang="fr-FR" b="1" dirty="0"/>
          </a:p>
        </p:txBody>
      </p:sp>
      <p:sp>
        <p:nvSpPr>
          <p:cNvPr id="5" name="Rectangle 4"/>
          <p:cNvSpPr/>
          <p:nvPr/>
        </p:nvSpPr>
        <p:spPr>
          <a:xfrm>
            <a:off x="167013" y="1588760"/>
            <a:ext cx="2746542" cy="3139321"/>
          </a:xfrm>
          <a:prstGeom prst="rect">
            <a:avLst/>
          </a:prstGeom>
        </p:spPr>
        <p:txBody>
          <a:bodyPr wrap="square">
            <a:spAutoFit/>
          </a:bodyPr>
          <a:lstStyle/>
          <a:p>
            <a:r>
              <a:rPr lang="fr-FR" b="0" i="0" dirty="0" smtClean="0">
                <a:effectLst/>
                <a:latin typeface="HelveticaNeueW01-55Roma"/>
              </a:rPr>
              <a:t>Il s'agit de la seule rue rectiligne du bourg en colimaçon. Ces petites maisons sont semblables, avec un rez-de-chaussée en pierre qui abritait l'atelier ou le commerce. L'habitation était au deuxième niveau, c'est l'étage noble.</a:t>
            </a:r>
            <a:endParaRPr lang="fr-FR" dirty="0"/>
          </a:p>
        </p:txBody>
      </p:sp>
    </p:spTree>
    <p:extLst>
      <p:ext uri="{BB962C8B-B14F-4D97-AF65-F5344CB8AC3E}">
        <p14:creationId xmlns:p14="http://schemas.microsoft.com/office/powerpoint/2010/main" val="2108557845"/>
      </p:ext>
    </p:extLst>
  </p:cSld>
  <p:clrMapOvr>
    <a:masterClrMapping/>
  </p:clrMapOvr>
  <mc:AlternateContent xmlns:mc="http://schemas.openxmlformats.org/markup-compatibility/2006" xmlns:p14="http://schemas.microsoft.com/office/powerpoint/2010/main">
    <mc:Choice Requires="p14">
      <p:transition spd="slow" p14:dur="2000" advTm="13934"/>
    </mc:Choice>
    <mc:Fallback xmlns="">
      <p:transition spd="slow" advTm="1393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518" y="582786"/>
            <a:ext cx="5267325" cy="5667375"/>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745249" y="4559474"/>
            <a:ext cx="1672183" cy="1934269"/>
          </a:xfrm>
          <a:prstGeom prst="rect">
            <a:avLst/>
          </a:prstGeom>
        </p:spPr>
      </p:pic>
      <p:sp>
        <p:nvSpPr>
          <p:cNvPr id="4" name="ZoneTexte 3"/>
          <p:cNvSpPr txBox="1"/>
          <p:nvPr/>
        </p:nvSpPr>
        <p:spPr>
          <a:xfrm>
            <a:off x="5974915" y="2530258"/>
            <a:ext cx="5442517" cy="369332"/>
          </a:xfrm>
          <a:prstGeom prst="rect">
            <a:avLst/>
          </a:prstGeom>
          <a:noFill/>
        </p:spPr>
        <p:txBody>
          <a:bodyPr wrap="square" rtlCol="0">
            <a:spAutoFit/>
          </a:bodyPr>
          <a:lstStyle/>
          <a:p>
            <a:r>
              <a:rPr lang="fr-FR" dirty="0" smtClean="0"/>
              <a:t>Commentaires du NET: photos perso</a:t>
            </a:r>
            <a:endParaRPr lang="fr-FR" dirty="0"/>
          </a:p>
        </p:txBody>
      </p:sp>
      <p:sp>
        <p:nvSpPr>
          <p:cNvPr id="5" name="ZoneTexte 4"/>
          <p:cNvSpPr txBox="1"/>
          <p:nvPr/>
        </p:nvSpPr>
        <p:spPr>
          <a:xfrm>
            <a:off x="6100175" y="3757808"/>
            <a:ext cx="3645074" cy="369332"/>
          </a:xfrm>
          <a:prstGeom prst="rect">
            <a:avLst/>
          </a:prstGeom>
          <a:noFill/>
        </p:spPr>
        <p:txBody>
          <a:bodyPr wrap="square" rtlCol="0">
            <a:spAutoFit/>
          </a:bodyPr>
          <a:lstStyle/>
          <a:p>
            <a:r>
              <a:rPr lang="fr-FR" dirty="0" smtClean="0"/>
              <a:t>Fait le: 24 Mai 2023</a:t>
            </a:r>
            <a:endParaRPr lang="fr-FR" dirty="0"/>
          </a:p>
        </p:txBody>
      </p:sp>
    </p:spTree>
    <p:extLst>
      <p:ext uri="{BB962C8B-B14F-4D97-AF65-F5344CB8AC3E}">
        <p14:creationId xmlns:p14="http://schemas.microsoft.com/office/powerpoint/2010/main" val="506205532"/>
      </p:ext>
    </p:extLst>
  </p:cSld>
  <p:clrMapOvr>
    <a:masterClrMapping/>
  </p:clrMapOvr>
  <mc:AlternateContent xmlns:mc="http://schemas.openxmlformats.org/markup-compatibility/2006" xmlns:p14="http://schemas.microsoft.com/office/powerpoint/2010/main">
    <mc:Choice Requires="p14">
      <p:transition spd="slow" p14:dur="2000" advTm="3974"/>
    </mc:Choice>
    <mc:Fallback xmlns="">
      <p:transition spd="slow" advTm="3974"/>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À bandes">
  <a:themeElements>
    <a:clrScheme name="À bandes">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À bande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À bandes">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 de couleurs]]</Template>
  <TotalTime>512</TotalTime>
  <Words>1124</Words>
  <Application>Microsoft Office PowerPoint</Application>
  <PresentationFormat>Grand écran</PresentationFormat>
  <Paragraphs>67</Paragraphs>
  <Slides>36</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36</vt:i4>
      </vt:variant>
    </vt:vector>
  </HeadingPairs>
  <TitlesOfParts>
    <vt:vector size="45" baseType="lpstr">
      <vt:lpstr>Arial</vt:lpstr>
      <vt:lpstr>Corbel</vt:lpstr>
      <vt:lpstr>Helvetica</vt:lpstr>
      <vt:lpstr>HelveticaNeueW01-55Roma</vt:lpstr>
      <vt:lpstr>HelveticaW01-RoundedBd</vt:lpstr>
      <vt:lpstr>Open Sans</vt:lpstr>
      <vt:lpstr>SF Text</vt:lpstr>
      <vt:lpstr>Wingdings</vt:lpstr>
      <vt:lpstr>À bandes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17</cp:revision>
  <dcterms:created xsi:type="dcterms:W3CDTF">2019-06-06T19:29:28Z</dcterms:created>
  <dcterms:modified xsi:type="dcterms:W3CDTF">2024-02-15T22:16:19Z</dcterms:modified>
</cp:coreProperties>
</file>