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4" r:id="rId3"/>
    <p:sldId id="258" r:id="rId4"/>
    <p:sldId id="272" r:id="rId5"/>
    <p:sldId id="271" r:id="rId6"/>
    <p:sldId id="270" r:id="rId7"/>
    <p:sldId id="268" r:id="rId8"/>
    <p:sldId id="267" r:id="rId9"/>
    <p:sldId id="266" r:id="rId10"/>
    <p:sldId id="265" r:id="rId11"/>
    <p:sldId id="262" r:id="rId12"/>
    <p:sldId id="263" r:id="rId13"/>
    <p:sldId id="261" r:id="rId14"/>
    <p:sldId id="260" r:id="rId15"/>
    <p:sldId id="259" r:id="rId16"/>
    <p:sldId id="257" r:id="rId17"/>
    <p:sldId id="273" r:id="rId18"/>
    <p:sldId id="274" r:id="rId19"/>
    <p:sldId id="275" r:id="rId20"/>
    <p:sldId id="276" r:id="rId21"/>
    <p:sldId id="277" r:id="rId22"/>
    <p:sldId id="283" r:id="rId23"/>
    <p:sldId id="278" r:id="rId24"/>
    <p:sldId id="279" r:id="rId25"/>
    <p:sldId id="280" r:id="rId26"/>
    <p:sldId id="281" r:id="rId27"/>
    <p:sldId id="282" r:id="rId28"/>
    <p:sldId id="286" r:id="rId29"/>
    <p:sldId id="285"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948" autoAdjust="0"/>
    <p:restoredTop sz="94660"/>
  </p:normalViewPr>
  <p:slideViewPr>
    <p:cSldViewPr snapToGrid="0">
      <p:cViewPr varScale="1">
        <p:scale>
          <a:sx n="76" d="100"/>
          <a:sy n="76" d="100"/>
        </p:scale>
        <p:origin x="43"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E18C5E-1E33-F4D4-3A00-096E9E68F5E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E365CE4-0FCC-8455-EC3D-8B9B32B4C9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42BFEF7-7680-8513-4E00-6CCCAA53E014}"/>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0A32EFB1-D9B4-3207-F8DA-D839B00F97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93F16F-744B-E84F-14A7-36405AE5A367}"/>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141091077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183702-F572-A3EE-C246-3B86CBB6FA2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D3C202B-DF89-366F-B812-ABDDE250424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4B94C3A-9A1F-B1A8-922B-498A88E92BB8}"/>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80AC410F-50B5-A3FD-3952-B8BEF5DCEC0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6932A8-84C7-FE01-7C91-45954813B0C3}"/>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175238651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D4D2F9-AD75-7C65-A626-C141A5444BC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0F2AF81-327D-CD41-521C-93DD07FC154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57822CD-875E-84F1-BDFB-87B89BE24263}"/>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BFB5F25E-8F48-C9A2-F6E9-BFB9049AF4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B381C1-8E7D-4486-7626-F8E2A8EA8F77}"/>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338035216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521D59-E0D9-4F19-175D-3A8166F0159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0784187-E943-0B78-02C9-AD027549470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F4D6289-E693-966F-63D8-21579F1A49C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EA4273C-3BBB-9F47-C8DA-2FCB633E59BE}"/>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6" name="Espace réservé du pied de page 5">
            <a:extLst>
              <a:ext uri="{FF2B5EF4-FFF2-40B4-BE49-F238E27FC236}">
                <a16:creationId xmlns:a16="http://schemas.microsoft.com/office/drawing/2014/main" id="{69FE51A0-B703-E652-8341-F2F41BE5A9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133BD2-6379-FCF9-094A-672B06686991}"/>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24516491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0C3E32-6963-9631-D699-9ACAB21455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2934E74-27A9-5A56-A347-DCF81CE07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F8E13A8-E78F-D24A-4B8D-4C965A9B0D7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2E0B79A-1538-1D13-AFF4-FA51EFAE79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2892A4B-4668-8852-1246-1490401F6CB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0E52FDA-7965-5E4D-4E28-A36BB55A8F71}"/>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8" name="Espace réservé du pied de page 7">
            <a:extLst>
              <a:ext uri="{FF2B5EF4-FFF2-40B4-BE49-F238E27FC236}">
                <a16:creationId xmlns:a16="http://schemas.microsoft.com/office/drawing/2014/main" id="{F832550B-FAD6-ADB5-26B9-7DA6A89598D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934B4C0-E8D5-0DA4-A7D7-1669CCF6392C}"/>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10744726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9ACF92-8741-A7D4-7DD5-1BF30C53CBB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99FECAE-6048-76DB-3E91-F68156C5F8E8}"/>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4" name="Espace réservé du pied de page 3">
            <a:extLst>
              <a:ext uri="{FF2B5EF4-FFF2-40B4-BE49-F238E27FC236}">
                <a16:creationId xmlns:a16="http://schemas.microsoft.com/office/drawing/2014/main" id="{FBB647E7-69B5-B974-016A-9E2E9DD71C1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5B375DA-12F0-EC5A-26B1-184A5E5460D3}"/>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97956415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535C75F-E049-4FE6-B4DD-F4DC32D71A8C}"/>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3" name="Espace réservé du pied de page 2">
            <a:extLst>
              <a:ext uri="{FF2B5EF4-FFF2-40B4-BE49-F238E27FC236}">
                <a16:creationId xmlns:a16="http://schemas.microsoft.com/office/drawing/2014/main" id="{5320F10A-8175-0057-6868-47D2411060D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754897B-5CB4-C56A-B6DE-543283E59E59}"/>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209908872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294AF3-1F80-4544-2638-AE90AE014C8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9B7AE57-56CB-6DB0-001D-6FE020B7D9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6D3234-EF2F-E44B-0F0A-91657F4D5F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6506AA1-CF46-A434-94B1-D60CA1354A5B}"/>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6" name="Espace réservé du pied de page 5">
            <a:extLst>
              <a:ext uri="{FF2B5EF4-FFF2-40B4-BE49-F238E27FC236}">
                <a16:creationId xmlns:a16="http://schemas.microsoft.com/office/drawing/2014/main" id="{857096B3-4D29-AE6A-4989-57EE5AD27C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A86D72-95F5-794F-925E-A0D3085E04C7}"/>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1351900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EFB88B-11EF-45E4-0020-1652157E97A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70773D9-2592-4133-E54A-80B816813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283B603-07C9-E191-E16D-CC0E471160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58F91F-6706-8FC5-0165-9C8544F0E04C}"/>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6" name="Espace réservé du pied de page 5">
            <a:extLst>
              <a:ext uri="{FF2B5EF4-FFF2-40B4-BE49-F238E27FC236}">
                <a16:creationId xmlns:a16="http://schemas.microsoft.com/office/drawing/2014/main" id="{568F8D53-9BBD-A090-F636-AAF97091E3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7B51E54-1DFA-6D1C-8255-4516177D692C}"/>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280298593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6646C5-7050-418F-B7B5-4E1B43CA769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661903F-1C6C-6E13-26D9-3DBF4DFCA27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03D417-9EE1-2A2A-A47E-827F89A42965}"/>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F654345C-DC48-8ED6-44CE-8576A778DA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6DD42F-0120-DB35-A117-1A0878A04718}"/>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303120723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37005C4-4173-C92E-E45F-03EC65D8ECC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01D0DF2-3C48-8E25-AFB6-4C4AA7E58B4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B370BB-2651-767A-9545-F68F2305993E}"/>
              </a:ext>
            </a:extLst>
          </p:cNvPr>
          <p:cNvSpPr>
            <a:spLocks noGrp="1"/>
          </p:cNvSpPr>
          <p:nvPr>
            <p:ph type="dt" sz="half" idx="10"/>
          </p:nvPr>
        </p:nvSpPr>
        <p:spPr/>
        <p:txBody>
          <a:body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7BFF917D-83C7-7DC1-5342-A34CB98182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5AAB11-66D2-C92A-50F0-8A0FEA1FFB39}"/>
              </a:ext>
            </a:extLst>
          </p:cNvPr>
          <p:cNvSpPr>
            <a:spLocks noGrp="1"/>
          </p:cNvSpPr>
          <p:nvPr>
            <p:ph type="sldNum" sz="quarter" idx="12"/>
          </p:nvPr>
        </p:nvSpPr>
        <p:spPr/>
        <p:txBody>
          <a:bodyPr/>
          <a:lstStyle/>
          <a:p>
            <a:fld id="{5F3EA45A-DB93-412A-8748-340F53C48D41}" type="slidenum">
              <a:rPr lang="fr-FR" smtClean="0"/>
              <a:t>‹N°›</a:t>
            </a:fld>
            <a:endParaRPr lang="fr-FR"/>
          </a:p>
        </p:txBody>
      </p:sp>
    </p:spTree>
    <p:extLst>
      <p:ext uri="{BB962C8B-B14F-4D97-AF65-F5344CB8AC3E}">
        <p14:creationId xmlns:p14="http://schemas.microsoft.com/office/powerpoint/2010/main" val="208805071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0F6EC5-BA99-FFA2-68D9-F62EDC613B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721AFD6-5F06-2141-69F8-3F4FC89938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830320-D000-0529-DDB5-3AA68FF9B1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A33BDE9-4BAC-439B-A2DD-32FC93111AE1}" type="datetimeFigureOut">
              <a:rPr lang="fr-FR" smtClean="0"/>
              <a:t>12/02/2024</a:t>
            </a:fld>
            <a:endParaRPr lang="fr-FR"/>
          </a:p>
        </p:txBody>
      </p:sp>
      <p:sp>
        <p:nvSpPr>
          <p:cNvPr id="5" name="Espace réservé du pied de page 4">
            <a:extLst>
              <a:ext uri="{FF2B5EF4-FFF2-40B4-BE49-F238E27FC236}">
                <a16:creationId xmlns:a16="http://schemas.microsoft.com/office/drawing/2014/main" id="{E0804B18-66E5-1A9A-D093-401B755E60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8A583D2-EAF0-C1F0-2DC0-9162DB2E3C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F3EA45A-DB93-412A-8748-340F53C48D41}" type="slidenum">
              <a:rPr lang="fr-FR" smtClean="0"/>
              <a:t>‹N°›</a:t>
            </a:fld>
            <a:endParaRPr lang="fr-FR"/>
          </a:p>
        </p:txBody>
      </p:sp>
    </p:spTree>
    <p:extLst>
      <p:ext uri="{BB962C8B-B14F-4D97-AF65-F5344CB8AC3E}">
        <p14:creationId xmlns:p14="http://schemas.microsoft.com/office/powerpoint/2010/main" val="4249220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25AC1-04FA-6ACA-36D2-8D00D468755E}"/>
            </a:ext>
          </a:extLst>
        </p:cNvPr>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4D9583DE-77E8-0923-16B2-48CA80FC2B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221" y="780839"/>
            <a:ext cx="8610567" cy="57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CB07EB-B6A5-33F5-5635-5803D4B8F21F}"/>
              </a:ext>
            </a:extLst>
          </p:cNvPr>
          <p:cNvSpPr txBox="1"/>
          <p:nvPr/>
        </p:nvSpPr>
        <p:spPr>
          <a:xfrm>
            <a:off x="1808041" y="217171"/>
            <a:ext cx="9187619" cy="461665"/>
          </a:xfrm>
          <a:prstGeom prst="rect">
            <a:avLst/>
          </a:prstGeom>
          <a:noFill/>
        </p:spPr>
        <p:txBody>
          <a:bodyPr wrap="square" rtlCol="0">
            <a:spAutoFit/>
          </a:bodyPr>
          <a:lstStyle/>
          <a:p>
            <a:r>
              <a:rPr lang="fr-FR" sz="2400" b="1" dirty="0">
                <a:solidFill>
                  <a:srgbClr val="FFFF00"/>
                </a:solidFill>
              </a:rPr>
              <a:t>Lorient Vous Présente La  Commune  </a:t>
            </a:r>
            <a:r>
              <a:rPr lang="fr-FR" sz="2400" b="1" dirty="0" err="1">
                <a:solidFill>
                  <a:srgbClr val="FFFF00"/>
                </a:solidFill>
              </a:rPr>
              <a:t>Seix</a:t>
            </a:r>
            <a:r>
              <a:rPr lang="fr-FR" sz="2400" b="1" dirty="0">
                <a:solidFill>
                  <a:srgbClr val="FFFF00"/>
                </a:solidFill>
              </a:rPr>
              <a:t> (Ariège )</a:t>
            </a:r>
          </a:p>
        </p:txBody>
      </p:sp>
      <p:sp>
        <p:nvSpPr>
          <p:cNvPr id="5" name="ZoneTexte 4">
            <a:extLst>
              <a:ext uri="{FF2B5EF4-FFF2-40B4-BE49-F238E27FC236}">
                <a16:creationId xmlns:a16="http://schemas.microsoft.com/office/drawing/2014/main" id="{2C24AC64-9746-F3F6-34B7-ECCEDB8115EF}"/>
              </a:ext>
            </a:extLst>
          </p:cNvPr>
          <p:cNvSpPr txBox="1"/>
          <p:nvPr/>
        </p:nvSpPr>
        <p:spPr>
          <a:xfrm>
            <a:off x="9749790" y="2971800"/>
            <a:ext cx="2442210" cy="1569660"/>
          </a:xfrm>
          <a:prstGeom prst="rect">
            <a:avLst/>
          </a:prstGeom>
          <a:noFill/>
        </p:spPr>
        <p:txBody>
          <a:bodyPr wrap="square" rtlCol="0">
            <a:spAutoFit/>
          </a:bodyPr>
          <a:lstStyle/>
          <a:p>
            <a:r>
              <a:rPr lang="fr-FR" sz="2400" b="1" dirty="0">
                <a:solidFill>
                  <a:srgbClr val="FFFF00"/>
                </a:solidFill>
              </a:rPr>
              <a:t>Église Saint-Étienne de </a:t>
            </a:r>
            <a:r>
              <a:rPr lang="fr-FR" sz="2400" b="1" dirty="0" err="1">
                <a:solidFill>
                  <a:srgbClr val="FFFF00"/>
                </a:solidFill>
              </a:rPr>
              <a:t>Seix</a:t>
            </a:r>
            <a:r>
              <a:rPr lang="fr-FR" sz="2400" b="1" dirty="0">
                <a:solidFill>
                  <a:srgbClr val="FFFF00"/>
                </a:solidFill>
              </a:rPr>
              <a:t> (Ariège, France), côté est.</a:t>
            </a:r>
          </a:p>
        </p:txBody>
      </p:sp>
    </p:spTree>
    <p:extLst>
      <p:ext uri="{BB962C8B-B14F-4D97-AF65-F5344CB8AC3E}">
        <p14:creationId xmlns:p14="http://schemas.microsoft.com/office/powerpoint/2010/main" val="176911924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loop="1">
            <p:snd r:embed="rId2" name="Transhumance Seix et Salau 09 chant de nos bergers.wav"/>
          </p:stSnd>
        </p:sndAc>
      </p:transition>
    </mc:Choice>
    <mc:Fallback>
      <p:transition spd="slow" advClick="0" advTm="8000">
        <p:fade/>
        <p:sndAc>
          <p:stSnd loop="1">
            <p:snd r:embed="rId2" name="Transhumance Seix et Salau 09 chant de nos berger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A720B6BE-83CE-DB24-4760-2884AB50CAD9}"/>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9629C058-C39B-3FD7-2492-6158DB0EC776}"/>
              </a:ext>
            </a:extLst>
          </p:cNvPr>
          <p:cNvSpPr txBox="1"/>
          <p:nvPr/>
        </p:nvSpPr>
        <p:spPr>
          <a:xfrm>
            <a:off x="259080" y="451485"/>
            <a:ext cx="11932920" cy="8279190"/>
          </a:xfrm>
          <a:prstGeom prst="rect">
            <a:avLst/>
          </a:prstGeom>
          <a:noFill/>
        </p:spPr>
        <p:txBody>
          <a:bodyPr wrap="square">
            <a:spAutoFit/>
          </a:bodyPr>
          <a:lstStyle/>
          <a:p>
            <a:r>
              <a:rPr lang="fr-FR" sz="2800" b="1" dirty="0" err="1">
                <a:solidFill>
                  <a:schemeClr val="bg1"/>
                </a:solidFill>
              </a:rPr>
              <a:t>Seix</a:t>
            </a:r>
            <a:r>
              <a:rPr lang="fr-FR" sz="2800" b="1" dirty="0">
                <a:solidFill>
                  <a:schemeClr val="bg1"/>
                </a:solidFill>
              </a:rPr>
              <a:t> [</a:t>
            </a:r>
            <a:r>
              <a:rPr lang="fr-FR" sz="2800" b="1" dirty="0" err="1">
                <a:solidFill>
                  <a:schemeClr val="bg1"/>
                </a:solidFill>
              </a:rPr>
              <a:t>sɛks</a:t>
            </a:r>
            <a:r>
              <a:rPr lang="fr-FR" sz="2800" b="1" dirty="0">
                <a:solidFill>
                  <a:schemeClr val="bg1"/>
                </a:solidFill>
              </a:rPr>
              <a:t>] est une commune française, située dans le département de l'Ariège en région Occitanie. Sur le plan historique et culturel, la commune fait partie du Couserans, pays aux racines gasconnes structuré par le cours du Salat.</a:t>
            </a:r>
          </a:p>
          <a:p>
            <a:endParaRPr lang="fr-FR" sz="2800" b="1" dirty="0">
              <a:solidFill>
                <a:schemeClr val="bg1"/>
              </a:solidFill>
            </a:endParaRPr>
          </a:p>
          <a:p>
            <a:r>
              <a:rPr lang="fr-FR" sz="2800" b="1" dirty="0">
                <a:solidFill>
                  <a:schemeClr val="bg1"/>
                </a:solidFill>
              </a:rPr>
              <a:t>Exposée à un climat de montagne, elle est drainée par le Salat, l'Alet, le ruisseau d'</a:t>
            </a:r>
            <a:r>
              <a:rPr lang="fr-FR" sz="2800" b="1" dirty="0" err="1">
                <a:solidFill>
                  <a:schemeClr val="bg1"/>
                </a:solidFill>
              </a:rPr>
              <a:t>Esbints</a:t>
            </a:r>
            <a:r>
              <a:rPr lang="fr-FR" sz="2800" b="1" dirty="0">
                <a:solidFill>
                  <a:schemeClr val="bg1"/>
                </a:solidFill>
              </a:rPr>
              <a:t>, le ruisseau d'</a:t>
            </a:r>
            <a:r>
              <a:rPr lang="fr-FR" sz="2800" b="1" dirty="0" err="1">
                <a:solidFill>
                  <a:schemeClr val="bg1"/>
                </a:solidFill>
              </a:rPr>
              <a:t>Estours</a:t>
            </a:r>
            <a:r>
              <a:rPr lang="fr-FR" sz="2800" b="1" dirty="0">
                <a:solidFill>
                  <a:schemeClr val="bg1"/>
                </a:solidFill>
              </a:rPr>
              <a:t>, le ruisseau d'</a:t>
            </a:r>
            <a:r>
              <a:rPr lang="fr-FR" sz="2800" b="1" dirty="0" err="1">
                <a:solidFill>
                  <a:schemeClr val="bg1"/>
                </a:solidFill>
              </a:rPr>
              <a:t>Angouls</a:t>
            </a:r>
            <a:r>
              <a:rPr lang="fr-FR" sz="2800" b="1" dirty="0">
                <a:solidFill>
                  <a:schemeClr val="bg1"/>
                </a:solidFill>
              </a:rPr>
              <a:t>, le ruisseau d'</a:t>
            </a:r>
            <a:r>
              <a:rPr lang="fr-FR" sz="2800" b="1" dirty="0" err="1">
                <a:solidFill>
                  <a:schemeClr val="bg1"/>
                </a:solidFill>
              </a:rPr>
              <a:t>arros</a:t>
            </a:r>
            <a:r>
              <a:rPr lang="fr-FR" sz="2800" b="1" dirty="0">
                <a:solidFill>
                  <a:schemeClr val="bg1"/>
                </a:solidFill>
              </a:rPr>
              <a:t>, le ruisseau de Rieu Sourd et par divers autres petits cours d'eau. Incluse dans le parc naturel régional des Pyrénées ariégeoises, la commune possède un patrimoine naturel remarquable : trois sites Natura 2000 (le « massif du mont </a:t>
            </a:r>
            <a:r>
              <a:rPr lang="fr-FR" sz="2800" b="1" dirty="0" err="1">
                <a:solidFill>
                  <a:schemeClr val="bg1"/>
                </a:solidFill>
              </a:rPr>
              <a:t>Valier</a:t>
            </a:r>
            <a:r>
              <a:rPr lang="fr-FR" sz="2800" b="1" dirty="0">
                <a:solidFill>
                  <a:schemeClr val="bg1"/>
                </a:solidFill>
              </a:rPr>
              <a:t> », la « vallée du </a:t>
            </a:r>
            <a:r>
              <a:rPr lang="fr-FR" sz="2800" b="1" dirty="0" err="1">
                <a:solidFill>
                  <a:schemeClr val="bg1"/>
                </a:solidFill>
              </a:rPr>
              <a:t>Riberot</a:t>
            </a:r>
            <a:r>
              <a:rPr lang="fr-FR" sz="2800" b="1" dirty="0">
                <a:solidFill>
                  <a:schemeClr val="bg1"/>
                </a:solidFill>
              </a:rPr>
              <a:t> et massif du Mont-</a:t>
            </a:r>
            <a:r>
              <a:rPr lang="fr-FR" sz="2800" b="1" dirty="0" err="1">
                <a:solidFill>
                  <a:schemeClr val="bg1"/>
                </a:solidFill>
              </a:rPr>
              <a:t>Valier</a:t>
            </a:r>
            <a:r>
              <a:rPr lang="fr-FR" sz="2800" b="1" dirty="0">
                <a:solidFill>
                  <a:schemeClr val="bg1"/>
                </a:solidFill>
              </a:rPr>
              <a:t> » et « Garonne, Ariège, Hers, Salat, Pique et </a:t>
            </a:r>
            <a:r>
              <a:rPr lang="fr-FR" sz="2800" b="1" dirty="0" err="1">
                <a:solidFill>
                  <a:schemeClr val="bg1"/>
                </a:solidFill>
              </a:rPr>
              <a:t>Neste</a:t>
            </a:r>
            <a:r>
              <a:rPr lang="fr-FR" sz="2800" b="1" dirty="0">
                <a:solidFill>
                  <a:schemeClr val="bg1"/>
                </a:solidFill>
              </a:rPr>
              <a:t> ») et une zone naturelle d'intérêt écologique, faunistique et floristique.</a:t>
            </a:r>
          </a:p>
          <a:p>
            <a:endParaRPr lang="fr-FR" sz="2800" b="1" dirty="0">
              <a:solidFill>
                <a:schemeClr val="bg1"/>
              </a:solidFill>
            </a:endParaRPr>
          </a:p>
          <a:p>
            <a:r>
              <a:rPr lang="fr-FR" sz="2800" b="1" dirty="0" err="1">
                <a:solidFill>
                  <a:schemeClr val="bg1"/>
                </a:solidFill>
              </a:rPr>
              <a:t>Seix</a:t>
            </a:r>
            <a:r>
              <a:rPr lang="fr-FR" sz="2800" b="1" dirty="0">
                <a:solidFill>
                  <a:schemeClr val="bg1"/>
                </a:solidFill>
              </a:rPr>
              <a:t> est une commune rurale qui compte 724 habitants en 2021, après avoir connu un pic de population de 4 071 habitants en 1846. Elle fait partie de l'aire d'attraction de Saint-Girons. Ses habitants sont appelés les Seixois ou Seixoises.</a:t>
            </a:r>
          </a:p>
        </p:txBody>
      </p:sp>
    </p:spTree>
    <p:extLst>
      <p:ext uri="{BB962C8B-B14F-4D97-AF65-F5344CB8AC3E}">
        <p14:creationId xmlns:p14="http://schemas.microsoft.com/office/powerpoint/2010/main" val="10229302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A501BDF7-96AE-EB82-8879-3501CBE1ED7B}"/>
            </a:ext>
          </a:extLst>
        </p:cNvPr>
        <p:cNvGrpSpPr/>
        <p:nvPr/>
      </p:nvGrpSpPr>
      <p:grpSpPr>
        <a:xfrm>
          <a:off x="0" y="0"/>
          <a:ext cx="0" cy="0"/>
          <a:chOff x="0" y="0"/>
          <a:chExt cx="0" cy="0"/>
        </a:xfrm>
      </p:grpSpPr>
      <p:pic>
        <p:nvPicPr>
          <p:cNvPr id="3" name="Image 2" descr="Une image contenant carte, texte&#10;&#10;Description générée automatiquement">
            <a:extLst>
              <a:ext uri="{FF2B5EF4-FFF2-40B4-BE49-F238E27FC236}">
                <a16:creationId xmlns:a16="http://schemas.microsoft.com/office/drawing/2014/main" id="{062FA550-FE08-49BD-EF4B-CC374B4D8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4075" y="690562"/>
            <a:ext cx="7943850" cy="5476875"/>
          </a:xfrm>
          <a:prstGeom prst="rect">
            <a:avLst/>
          </a:prstGeom>
          <a:ln w="38100">
            <a:solidFill>
              <a:srgbClr val="7030A0"/>
            </a:solidFill>
            <a:prstDash val="sysDash"/>
          </a:ln>
        </p:spPr>
      </p:pic>
      <p:sp>
        <p:nvSpPr>
          <p:cNvPr id="4" name="ZoneTexte 3">
            <a:extLst>
              <a:ext uri="{FF2B5EF4-FFF2-40B4-BE49-F238E27FC236}">
                <a16:creationId xmlns:a16="http://schemas.microsoft.com/office/drawing/2014/main" id="{DA47B4A8-B6CF-AD2F-602F-763A58BAA9AA}"/>
              </a:ext>
            </a:extLst>
          </p:cNvPr>
          <p:cNvSpPr txBox="1"/>
          <p:nvPr/>
        </p:nvSpPr>
        <p:spPr>
          <a:xfrm>
            <a:off x="4716380" y="6268453"/>
            <a:ext cx="8710863" cy="461665"/>
          </a:xfrm>
          <a:prstGeom prst="rect">
            <a:avLst/>
          </a:prstGeom>
          <a:noFill/>
        </p:spPr>
        <p:txBody>
          <a:bodyPr wrap="square" rtlCol="0">
            <a:spAutoFit/>
          </a:bodyPr>
          <a:lstStyle/>
          <a:p>
            <a:r>
              <a:rPr lang="fr-FR" sz="2400" b="1" dirty="0"/>
              <a:t>Carte De L’Ariège</a:t>
            </a:r>
          </a:p>
        </p:txBody>
      </p:sp>
    </p:spTree>
    <p:extLst>
      <p:ext uri="{BB962C8B-B14F-4D97-AF65-F5344CB8AC3E}">
        <p14:creationId xmlns:p14="http://schemas.microsoft.com/office/powerpoint/2010/main" val="221889279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06FA9BF-5155-E6C0-0441-C4D2F4B539A1}"/>
            </a:ext>
          </a:extLst>
        </p:cNvPr>
        <p:cNvGrpSpPr/>
        <p:nvPr/>
      </p:nvGrpSpPr>
      <p:grpSpPr>
        <a:xfrm>
          <a:off x="0" y="0"/>
          <a:ext cx="0" cy="0"/>
          <a:chOff x="0" y="0"/>
          <a:chExt cx="0" cy="0"/>
        </a:xfrm>
      </p:grpSpPr>
      <p:pic>
        <p:nvPicPr>
          <p:cNvPr id="3" name="Image 2" descr="Une image contenant plein air, arbre, maison, église&#10;&#10;Description générée automatiquement">
            <a:extLst>
              <a:ext uri="{FF2B5EF4-FFF2-40B4-BE49-F238E27FC236}">
                <a16:creationId xmlns:a16="http://schemas.microsoft.com/office/drawing/2014/main" id="{5DE1054D-0468-2346-C6AB-38A9C852DC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9434" y="189000"/>
            <a:ext cx="4858481" cy="648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C372CF0B-C2C9-D3A1-167D-C0EA527F3CD8}"/>
              </a:ext>
            </a:extLst>
          </p:cNvPr>
          <p:cNvSpPr txBox="1"/>
          <p:nvPr/>
        </p:nvSpPr>
        <p:spPr>
          <a:xfrm>
            <a:off x="336084" y="3429000"/>
            <a:ext cx="3943350" cy="830997"/>
          </a:xfrm>
          <a:prstGeom prst="rect">
            <a:avLst/>
          </a:prstGeom>
          <a:noFill/>
        </p:spPr>
        <p:txBody>
          <a:bodyPr wrap="square" rtlCol="0">
            <a:spAutoFit/>
          </a:bodyPr>
          <a:lstStyle/>
          <a:p>
            <a:r>
              <a:rPr lang="fr-FR" sz="2400" b="1" dirty="0">
                <a:solidFill>
                  <a:srgbClr val="FFFF00"/>
                </a:solidFill>
              </a:rPr>
              <a:t>Clocher de l'église Saint-Étienne</a:t>
            </a:r>
            <a:r>
              <a:rPr lang="fr-FR" dirty="0">
                <a:solidFill>
                  <a:srgbClr val="FFFF00"/>
                </a:solidFill>
              </a:rPr>
              <a:t>.</a:t>
            </a:r>
          </a:p>
        </p:txBody>
      </p:sp>
    </p:spTree>
    <p:extLst>
      <p:ext uri="{BB962C8B-B14F-4D97-AF65-F5344CB8AC3E}">
        <p14:creationId xmlns:p14="http://schemas.microsoft.com/office/powerpoint/2010/main" val="238065929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0F489B2-E308-FCBE-CEEC-20F0C0710E79}"/>
            </a:ext>
          </a:extLst>
        </p:cNvPr>
        <p:cNvGrpSpPr/>
        <p:nvPr/>
      </p:nvGrpSpPr>
      <p:grpSpPr>
        <a:xfrm>
          <a:off x="0" y="0"/>
          <a:ext cx="0" cy="0"/>
          <a:chOff x="0" y="0"/>
          <a:chExt cx="0" cy="0"/>
        </a:xfrm>
      </p:grpSpPr>
      <p:pic>
        <p:nvPicPr>
          <p:cNvPr id="3" name="Image 2" descr="Une image contenant neige, ciel, bâtiment, plein air&#10;&#10;Description générée automatiquement">
            <a:extLst>
              <a:ext uri="{FF2B5EF4-FFF2-40B4-BE49-F238E27FC236}">
                <a16:creationId xmlns:a16="http://schemas.microsoft.com/office/drawing/2014/main" id="{CD280683-3506-7CB3-7991-CF23B0F7F5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381" y="279000"/>
            <a:ext cx="9417809" cy="630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2C8E185F-466B-2AD7-0232-DA1A7EA48239}"/>
              </a:ext>
            </a:extLst>
          </p:cNvPr>
          <p:cNvSpPr txBox="1"/>
          <p:nvPr/>
        </p:nvSpPr>
        <p:spPr>
          <a:xfrm>
            <a:off x="10058400" y="2697481"/>
            <a:ext cx="2023110" cy="1569660"/>
          </a:xfrm>
          <a:prstGeom prst="rect">
            <a:avLst/>
          </a:prstGeom>
          <a:noFill/>
        </p:spPr>
        <p:txBody>
          <a:bodyPr wrap="square" rtlCol="0">
            <a:spAutoFit/>
          </a:bodyPr>
          <a:lstStyle/>
          <a:p>
            <a:r>
              <a:rPr lang="fr-FR" sz="2400" b="1" dirty="0">
                <a:solidFill>
                  <a:srgbClr val="FFFF00"/>
                </a:solidFill>
              </a:rPr>
              <a:t>Le château de </a:t>
            </a:r>
            <a:r>
              <a:rPr lang="fr-FR" sz="2400" b="1" dirty="0" err="1">
                <a:solidFill>
                  <a:srgbClr val="FFFF00"/>
                </a:solidFill>
              </a:rPr>
              <a:t>Seix</a:t>
            </a:r>
            <a:r>
              <a:rPr lang="fr-FR" sz="2400" b="1" dirty="0">
                <a:solidFill>
                  <a:srgbClr val="FFFF00"/>
                </a:solidFill>
              </a:rPr>
              <a:t> dominant le village</a:t>
            </a:r>
            <a:r>
              <a:rPr lang="fr-FR" dirty="0">
                <a:solidFill>
                  <a:srgbClr val="FFFF00"/>
                </a:solidFill>
              </a:rPr>
              <a:t>.</a:t>
            </a:r>
          </a:p>
        </p:txBody>
      </p:sp>
    </p:spTree>
    <p:extLst>
      <p:ext uri="{BB962C8B-B14F-4D97-AF65-F5344CB8AC3E}">
        <p14:creationId xmlns:p14="http://schemas.microsoft.com/office/powerpoint/2010/main" val="113857594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7CEFAB6-F624-9484-1FF8-952A7CFA9154}"/>
            </a:ext>
          </a:extLst>
        </p:cNvPr>
        <p:cNvGrpSpPr/>
        <p:nvPr/>
      </p:nvGrpSpPr>
      <p:grpSpPr>
        <a:xfrm>
          <a:off x="0" y="0"/>
          <a:ext cx="0" cy="0"/>
          <a:chOff x="0" y="0"/>
          <a:chExt cx="0" cy="0"/>
        </a:xfrm>
      </p:grpSpPr>
      <p:pic>
        <p:nvPicPr>
          <p:cNvPr id="3" name="Image 2" descr="Une image contenant ciel, plein air, bâtiment, tour&#10;&#10;Description générée automatiquement">
            <a:extLst>
              <a:ext uri="{FF2B5EF4-FFF2-40B4-BE49-F238E27FC236}">
                <a16:creationId xmlns:a16="http://schemas.microsoft.com/office/drawing/2014/main" id="{DA28DF28-1C07-3629-B40D-2EFF02975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0927" y="189000"/>
            <a:ext cx="4334765" cy="648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08A79649-1ACF-B09D-99EA-C0D329B0C7EF}"/>
              </a:ext>
            </a:extLst>
          </p:cNvPr>
          <p:cNvSpPr txBox="1"/>
          <p:nvPr/>
        </p:nvSpPr>
        <p:spPr>
          <a:xfrm>
            <a:off x="1451610" y="3268980"/>
            <a:ext cx="3600450" cy="830997"/>
          </a:xfrm>
          <a:prstGeom prst="rect">
            <a:avLst/>
          </a:prstGeom>
          <a:noFill/>
        </p:spPr>
        <p:txBody>
          <a:bodyPr wrap="square" rtlCol="0">
            <a:spAutoFit/>
          </a:bodyPr>
          <a:lstStyle/>
          <a:p>
            <a:r>
              <a:rPr lang="fr-FR" sz="2400" b="1" dirty="0">
                <a:solidFill>
                  <a:srgbClr val="FFFF00"/>
                </a:solidFill>
              </a:rPr>
              <a:t>Le clocher vu depuis la rue du Roy.</a:t>
            </a:r>
          </a:p>
        </p:txBody>
      </p:sp>
    </p:spTree>
    <p:extLst>
      <p:ext uri="{BB962C8B-B14F-4D97-AF65-F5344CB8AC3E}">
        <p14:creationId xmlns:p14="http://schemas.microsoft.com/office/powerpoint/2010/main" val="21525753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9B2DEE8-8D93-CCCD-7A51-2B2DF6342359}"/>
            </a:ext>
          </a:extLst>
        </p:cNvPr>
        <p:cNvGrpSpPr/>
        <p:nvPr/>
      </p:nvGrpSpPr>
      <p:grpSpPr>
        <a:xfrm>
          <a:off x="0" y="0"/>
          <a:ext cx="0" cy="0"/>
          <a:chOff x="0" y="0"/>
          <a:chExt cx="0" cy="0"/>
        </a:xfrm>
      </p:grpSpPr>
      <p:pic>
        <p:nvPicPr>
          <p:cNvPr id="3" name="Image 2" descr="Une image contenant plein air, arbre, montagne, Chaîne de montagnes&#10;&#10;Description générée automatiquement">
            <a:extLst>
              <a:ext uri="{FF2B5EF4-FFF2-40B4-BE49-F238E27FC236}">
                <a16:creationId xmlns:a16="http://schemas.microsoft.com/office/drawing/2014/main" id="{A5CF33CE-2D59-81C4-310E-255236D551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470" y="279000"/>
            <a:ext cx="8400000" cy="6300000"/>
          </a:xfrm>
          <a:prstGeom prst="rect">
            <a:avLst/>
          </a:prstGeom>
          <a:ln w="38100">
            <a:solidFill>
              <a:srgbClr val="FF0000"/>
            </a:solidFill>
            <a:prstDash val="sysDash"/>
          </a:ln>
        </p:spPr>
      </p:pic>
      <p:sp>
        <p:nvSpPr>
          <p:cNvPr id="4" name="ZoneTexte 3">
            <a:extLst>
              <a:ext uri="{FF2B5EF4-FFF2-40B4-BE49-F238E27FC236}">
                <a16:creationId xmlns:a16="http://schemas.microsoft.com/office/drawing/2014/main" id="{27004D60-815A-9F90-05A5-775301B773D0}"/>
              </a:ext>
            </a:extLst>
          </p:cNvPr>
          <p:cNvSpPr txBox="1"/>
          <p:nvPr/>
        </p:nvSpPr>
        <p:spPr>
          <a:xfrm>
            <a:off x="9361170" y="3097530"/>
            <a:ext cx="2830830" cy="1200329"/>
          </a:xfrm>
          <a:prstGeom prst="rect">
            <a:avLst/>
          </a:prstGeom>
          <a:noFill/>
        </p:spPr>
        <p:txBody>
          <a:bodyPr wrap="square" rtlCol="0">
            <a:spAutoFit/>
          </a:bodyPr>
          <a:lstStyle/>
          <a:p>
            <a:r>
              <a:rPr lang="fr-FR" sz="2400" b="1" dirty="0">
                <a:solidFill>
                  <a:schemeClr val="bg1"/>
                </a:solidFill>
              </a:rPr>
              <a:t>Le Cos de </a:t>
            </a:r>
            <a:r>
              <a:rPr lang="fr-FR" sz="2400" b="1" dirty="0" err="1">
                <a:solidFill>
                  <a:schemeClr val="bg1"/>
                </a:solidFill>
              </a:rPr>
              <a:t>Seix</a:t>
            </a:r>
            <a:r>
              <a:rPr lang="fr-FR" sz="2400" b="1" dirty="0">
                <a:solidFill>
                  <a:schemeClr val="bg1"/>
                </a:solidFill>
              </a:rPr>
              <a:t> et le mont </a:t>
            </a:r>
            <a:r>
              <a:rPr lang="fr-FR" sz="2400" b="1" dirty="0" err="1">
                <a:solidFill>
                  <a:schemeClr val="bg1"/>
                </a:solidFill>
              </a:rPr>
              <a:t>Valier</a:t>
            </a:r>
            <a:r>
              <a:rPr lang="fr-FR" sz="2400" b="1" dirty="0">
                <a:solidFill>
                  <a:schemeClr val="bg1"/>
                </a:solidFill>
              </a:rPr>
              <a:t> en arrière-plan.</a:t>
            </a:r>
          </a:p>
        </p:txBody>
      </p:sp>
    </p:spTree>
    <p:extLst>
      <p:ext uri="{BB962C8B-B14F-4D97-AF65-F5344CB8AC3E}">
        <p14:creationId xmlns:p14="http://schemas.microsoft.com/office/powerpoint/2010/main" val="268418072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6C5706C-7B94-2DD4-F3D5-E798CD407651}"/>
            </a:ext>
          </a:extLst>
        </p:cNvPr>
        <p:cNvGrpSpPr/>
        <p:nvPr/>
      </p:nvGrpSpPr>
      <p:grpSpPr>
        <a:xfrm>
          <a:off x="0" y="0"/>
          <a:ext cx="0" cy="0"/>
          <a:chOff x="0" y="0"/>
          <a:chExt cx="0" cy="0"/>
        </a:xfrm>
      </p:grpSpPr>
      <p:pic>
        <p:nvPicPr>
          <p:cNvPr id="3" name="Image 2" descr="Une image contenant plein air, Photographie aérienne, maison, Vue plongeante&#10;&#10;Description générée automatiquement">
            <a:extLst>
              <a:ext uri="{FF2B5EF4-FFF2-40B4-BE49-F238E27FC236}">
                <a16:creationId xmlns:a16="http://schemas.microsoft.com/office/drawing/2014/main" id="{C30B34F7-B5F9-6101-C349-7BD43072D6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4932" y="279000"/>
            <a:ext cx="9453702" cy="630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689D26BC-3770-9514-D277-A8AAA0D2779E}"/>
              </a:ext>
            </a:extLst>
          </p:cNvPr>
          <p:cNvSpPr txBox="1"/>
          <p:nvPr/>
        </p:nvSpPr>
        <p:spPr>
          <a:xfrm>
            <a:off x="331470" y="2903220"/>
            <a:ext cx="1943100" cy="1938992"/>
          </a:xfrm>
          <a:prstGeom prst="rect">
            <a:avLst/>
          </a:prstGeom>
          <a:noFill/>
        </p:spPr>
        <p:txBody>
          <a:bodyPr wrap="square" rtlCol="0">
            <a:spAutoFit/>
          </a:bodyPr>
          <a:lstStyle/>
          <a:p>
            <a:r>
              <a:rPr lang="fr-FR" sz="2400" b="1" dirty="0">
                <a:solidFill>
                  <a:srgbClr val="FFFF00"/>
                </a:solidFill>
              </a:rPr>
              <a:t>Le cœur du bourg avec le pont sur le Salat en juin 2006.</a:t>
            </a:r>
          </a:p>
        </p:txBody>
      </p:sp>
    </p:spTree>
    <p:extLst>
      <p:ext uri="{BB962C8B-B14F-4D97-AF65-F5344CB8AC3E}">
        <p14:creationId xmlns:p14="http://schemas.microsoft.com/office/powerpoint/2010/main" val="366671106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5487CEC-C4CB-94E3-2733-EB9FC6DEB25E}"/>
            </a:ext>
          </a:extLst>
        </p:cNvPr>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0AE492D4-8182-30CD-9E1B-1EC199F30F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5040" y="279000"/>
            <a:ext cx="9417810" cy="6300000"/>
          </a:xfrm>
          <a:prstGeom prst="rect">
            <a:avLst/>
          </a:prstGeom>
          <a:ln w="38100">
            <a:solidFill>
              <a:srgbClr val="7030A0"/>
            </a:solidFill>
            <a:prstDash val="sysDash"/>
          </a:ln>
        </p:spPr>
      </p:pic>
      <p:sp>
        <p:nvSpPr>
          <p:cNvPr id="4" name="ZoneTexte 3">
            <a:extLst>
              <a:ext uri="{FF2B5EF4-FFF2-40B4-BE49-F238E27FC236}">
                <a16:creationId xmlns:a16="http://schemas.microsoft.com/office/drawing/2014/main" id="{BC848A69-99C3-F6FA-DD8E-CB7EEA1A8BA7}"/>
              </a:ext>
            </a:extLst>
          </p:cNvPr>
          <p:cNvSpPr txBox="1"/>
          <p:nvPr/>
        </p:nvSpPr>
        <p:spPr>
          <a:xfrm>
            <a:off x="0" y="3429000"/>
            <a:ext cx="2225040" cy="830997"/>
          </a:xfrm>
          <a:prstGeom prst="rect">
            <a:avLst/>
          </a:prstGeom>
          <a:noFill/>
        </p:spPr>
        <p:txBody>
          <a:bodyPr wrap="square" rtlCol="0">
            <a:spAutoFit/>
          </a:bodyPr>
          <a:lstStyle/>
          <a:p>
            <a:r>
              <a:rPr lang="fr-FR" sz="2400" b="1" dirty="0"/>
              <a:t>Le château de la Garde</a:t>
            </a:r>
            <a:r>
              <a:rPr lang="fr-FR" dirty="0"/>
              <a:t>.</a:t>
            </a:r>
          </a:p>
        </p:txBody>
      </p:sp>
    </p:spTree>
    <p:extLst>
      <p:ext uri="{BB962C8B-B14F-4D97-AF65-F5344CB8AC3E}">
        <p14:creationId xmlns:p14="http://schemas.microsoft.com/office/powerpoint/2010/main" val="307299132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FEC7CB6-479D-1DCB-48FC-FB4FC4AD3D82}"/>
            </a:ext>
          </a:extLst>
        </p:cNvPr>
        <p:cNvGrpSpPr/>
        <p:nvPr/>
      </p:nvGrpSpPr>
      <p:grpSpPr>
        <a:xfrm>
          <a:off x="0" y="0"/>
          <a:ext cx="0" cy="0"/>
          <a:chOff x="0" y="0"/>
          <a:chExt cx="0" cy="0"/>
        </a:xfrm>
      </p:grpSpPr>
      <p:pic>
        <p:nvPicPr>
          <p:cNvPr id="3" name="Image 2" descr="Une image contenant plein air, herbe, plante, bâtiment&#10;&#10;Description générée automatiquement">
            <a:extLst>
              <a:ext uri="{FF2B5EF4-FFF2-40B4-BE49-F238E27FC236}">
                <a16:creationId xmlns:a16="http://schemas.microsoft.com/office/drawing/2014/main" id="{55F471FD-EB8B-E2A2-F372-BDE9452A3D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620" y="279000"/>
            <a:ext cx="8400000" cy="630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2CEF86DB-42DA-337D-C359-626E111E89EE}"/>
              </a:ext>
            </a:extLst>
          </p:cNvPr>
          <p:cNvSpPr txBox="1"/>
          <p:nvPr/>
        </p:nvSpPr>
        <p:spPr>
          <a:xfrm>
            <a:off x="9338310" y="3509010"/>
            <a:ext cx="2853690" cy="830997"/>
          </a:xfrm>
          <a:prstGeom prst="rect">
            <a:avLst/>
          </a:prstGeom>
          <a:noFill/>
        </p:spPr>
        <p:txBody>
          <a:bodyPr wrap="square" rtlCol="0">
            <a:spAutoFit/>
          </a:bodyPr>
          <a:lstStyle/>
          <a:p>
            <a:r>
              <a:rPr lang="fr-FR" sz="2400" b="1" dirty="0">
                <a:solidFill>
                  <a:srgbClr val="FFFF00"/>
                </a:solidFill>
              </a:rPr>
              <a:t>Le château de </a:t>
            </a:r>
            <a:r>
              <a:rPr lang="fr-FR" sz="2400" b="1" dirty="0" err="1">
                <a:solidFill>
                  <a:srgbClr val="FFFF00"/>
                </a:solidFill>
              </a:rPr>
              <a:t>Seix</a:t>
            </a:r>
            <a:r>
              <a:rPr lang="fr-FR" sz="2400" b="1" dirty="0">
                <a:solidFill>
                  <a:srgbClr val="FFFF00"/>
                </a:solidFill>
              </a:rPr>
              <a:t> domine le bourg.</a:t>
            </a:r>
          </a:p>
        </p:txBody>
      </p:sp>
    </p:spTree>
    <p:extLst>
      <p:ext uri="{BB962C8B-B14F-4D97-AF65-F5344CB8AC3E}">
        <p14:creationId xmlns:p14="http://schemas.microsoft.com/office/powerpoint/2010/main" val="217149288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2690CB3-AB30-4BA7-8FDB-ADD9BEABC485}"/>
            </a:ext>
          </a:extLst>
        </p:cNvPr>
        <p:cNvGrpSpPr/>
        <p:nvPr/>
      </p:nvGrpSpPr>
      <p:grpSpPr>
        <a:xfrm>
          <a:off x="0" y="0"/>
          <a:ext cx="0" cy="0"/>
          <a:chOff x="0" y="0"/>
          <a:chExt cx="0" cy="0"/>
        </a:xfrm>
      </p:grpSpPr>
      <p:pic>
        <p:nvPicPr>
          <p:cNvPr id="3" name="Image 2" descr="Une image contenant bâtiment, ciel, plein air, fenêtre&#10;&#10;Description générée automatiquement">
            <a:extLst>
              <a:ext uri="{FF2B5EF4-FFF2-40B4-BE49-F238E27FC236}">
                <a16:creationId xmlns:a16="http://schemas.microsoft.com/office/drawing/2014/main" id="{5549E48D-EBB4-E303-2BD3-2C2E0279A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8000" y="1483042"/>
            <a:ext cx="9216000" cy="4488287"/>
          </a:xfrm>
          <a:prstGeom prst="rect">
            <a:avLst/>
          </a:prstGeom>
          <a:ln w="41275">
            <a:solidFill>
              <a:srgbClr val="FFFF00"/>
            </a:solidFill>
            <a:prstDash val="sysDash"/>
          </a:ln>
        </p:spPr>
      </p:pic>
    </p:spTree>
    <p:extLst>
      <p:ext uri="{BB962C8B-B14F-4D97-AF65-F5344CB8AC3E}">
        <p14:creationId xmlns:p14="http://schemas.microsoft.com/office/powerpoint/2010/main" val="167779980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67CAE68C-C1E2-D51C-28C7-741CA4131B14}"/>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69717292-D5FA-9AF6-3EF7-79B85FDFB15D}"/>
              </a:ext>
            </a:extLst>
          </p:cNvPr>
          <p:cNvPicPr>
            <a:picLocks noChangeAspect="1"/>
          </p:cNvPicPr>
          <p:nvPr/>
        </p:nvPicPr>
        <p:blipFill>
          <a:blip r:embed="rId2"/>
          <a:stretch>
            <a:fillRect/>
          </a:stretch>
        </p:blipFill>
        <p:spPr>
          <a:xfrm>
            <a:off x="2038350" y="519625"/>
            <a:ext cx="9576000" cy="5818750"/>
          </a:xfrm>
          <a:prstGeom prst="rect">
            <a:avLst/>
          </a:prstGeom>
          <a:ln w="38100">
            <a:solidFill>
              <a:srgbClr val="FFFF00"/>
            </a:solidFill>
            <a:prstDash val="sysDash"/>
          </a:ln>
        </p:spPr>
      </p:pic>
      <p:sp>
        <p:nvSpPr>
          <p:cNvPr id="3" name="ZoneTexte 2">
            <a:extLst>
              <a:ext uri="{FF2B5EF4-FFF2-40B4-BE49-F238E27FC236}">
                <a16:creationId xmlns:a16="http://schemas.microsoft.com/office/drawing/2014/main" id="{1822EE11-7D2F-8A7B-8EA6-BC55F1263B76}"/>
              </a:ext>
            </a:extLst>
          </p:cNvPr>
          <p:cNvSpPr txBox="1"/>
          <p:nvPr/>
        </p:nvSpPr>
        <p:spPr>
          <a:xfrm>
            <a:off x="184785" y="3280410"/>
            <a:ext cx="1805940" cy="954107"/>
          </a:xfrm>
          <a:prstGeom prst="rect">
            <a:avLst/>
          </a:prstGeom>
          <a:noFill/>
        </p:spPr>
        <p:txBody>
          <a:bodyPr wrap="square" rtlCol="0">
            <a:spAutoFit/>
          </a:bodyPr>
          <a:lstStyle/>
          <a:p>
            <a:r>
              <a:rPr lang="fr-FR" sz="2400" b="1" dirty="0">
                <a:solidFill>
                  <a:srgbClr val="FFFF00"/>
                </a:solidFill>
              </a:rPr>
              <a:t>Le </a:t>
            </a:r>
            <a:r>
              <a:rPr lang="fr-FR" sz="3200" b="1" dirty="0">
                <a:solidFill>
                  <a:srgbClr val="FFFF00"/>
                </a:solidFill>
              </a:rPr>
              <a:t>V</a:t>
            </a:r>
            <a:r>
              <a:rPr lang="fr-FR" sz="2400" b="1" dirty="0">
                <a:solidFill>
                  <a:srgbClr val="FFFF00"/>
                </a:solidFill>
              </a:rPr>
              <a:t>illage De </a:t>
            </a:r>
            <a:r>
              <a:rPr lang="fr-FR" sz="2400" b="1" dirty="0" err="1">
                <a:solidFill>
                  <a:srgbClr val="FFFF00"/>
                </a:solidFill>
              </a:rPr>
              <a:t>Seix</a:t>
            </a:r>
            <a:endParaRPr lang="fr-FR" sz="2400" b="1" dirty="0">
              <a:solidFill>
                <a:srgbClr val="FFFF00"/>
              </a:solidFill>
            </a:endParaRPr>
          </a:p>
        </p:txBody>
      </p:sp>
    </p:spTree>
    <p:extLst>
      <p:ext uri="{BB962C8B-B14F-4D97-AF65-F5344CB8AC3E}">
        <p14:creationId xmlns:p14="http://schemas.microsoft.com/office/powerpoint/2010/main" val="152305293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EFD1A0B-C2AB-0D2C-4A87-E5FB747E5BB0}"/>
            </a:ext>
          </a:extLst>
        </p:cNvPr>
        <p:cNvGrpSpPr/>
        <p:nvPr/>
      </p:nvGrpSpPr>
      <p:grpSpPr>
        <a:xfrm>
          <a:off x="0" y="0"/>
          <a:ext cx="0" cy="0"/>
          <a:chOff x="0" y="0"/>
          <a:chExt cx="0" cy="0"/>
        </a:xfrm>
      </p:grpSpPr>
      <p:pic>
        <p:nvPicPr>
          <p:cNvPr id="3" name="Image 2" descr="Une image contenant plein air, herbe, paysage, plante&#10;&#10;Description générée automatiquement">
            <a:extLst>
              <a:ext uri="{FF2B5EF4-FFF2-40B4-BE49-F238E27FC236}">
                <a16:creationId xmlns:a16="http://schemas.microsoft.com/office/drawing/2014/main" id="{DAE3333B-3D9A-1641-35A9-3040445CD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50" y="762000"/>
            <a:ext cx="7429500" cy="5334000"/>
          </a:xfrm>
          <a:prstGeom prst="rect">
            <a:avLst/>
          </a:prstGeom>
          <a:ln w="38100">
            <a:solidFill>
              <a:srgbClr val="FFFF00"/>
            </a:solidFill>
            <a:prstDash val="sysDash"/>
          </a:ln>
        </p:spPr>
      </p:pic>
    </p:spTree>
    <p:extLst>
      <p:ext uri="{BB962C8B-B14F-4D97-AF65-F5344CB8AC3E}">
        <p14:creationId xmlns:p14="http://schemas.microsoft.com/office/powerpoint/2010/main" val="9031742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5923058-AC8B-60A5-5DD6-667076AF65CD}"/>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94AD6642-9692-40F0-3035-4AAF6B3A94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6000" y="400298"/>
            <a:ext cx="8280000" cy="6057403"/>
          </a:xfrm>
          <a:prstGeom prst="rect">
            <a:avLst/>
          </a:prstGeom>
          <a:ln w="38100">
            <a:solidFill>
              <a:srgbClr val="FFFF00"/>
            </a:solidFill>
            <a:prstDash val="sysDash"/>
          </a:ln>
        </p:spPr>
      </p:pic>
    </p:spTree>
    <p:extLst>
      <p:ext uri="{BB962C8B-B14F-4D97-AF65-F5344CB8AC3E}">
        <p14:creationId xmlns:p14="http://schemas.microsoft.com/office/powerpoint/2010/main" val="314440804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9943A55-7EA9-957F-7053-8D27321E4997}"/>
            </a:ext>
          </a:extLst>
        </p:cNvPr>
        <p:cNvGrpSpPr/>
        <p:nvPr/>
      </p:nvGrpSpPr>
      <p:grpSpPr>
        <a:xfrm>
          <a:off x="0" y="0"/>
          <a:ext cx="0" cy="0"/>
          <a:chOff x="0" y="0"/>
          <a:chExt cx="0" cy="0"/>
        </a:xfrm>
      </p:grpSpPr>
      <p:pic>
        <p:nvPicPr>
          <p:cNvPr id="3" name="Image 2" descr="Une image contenant plein air, ciel, montagne, bâtiment&#10;&#10;Description générée automatiquement">
            <a:extLst>
              <a:ext uri="{FF2B5EF4-FFF2-40B4-BE49-F238E27FC236}">
                <a16:creationId xmlns:a16="http://schemas.microsoft.com/office/drawing/2014/main" id="{A1B40377-0DE1-7AC1-389A-ED401E8F59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4012" y="504825"/>
            <a:ext cx="8943975" cy="5848350"/>
          </a:xfrm>
          <a:prstGeom prst="rect">
            <a:avLst/>
          </a:prstGeom>
          <a:ln w="38100">
            <a:solidFill>
              <a:srgbClr val="7030A0"/>
            </a:solidFill>
            <a:prstDash val="sysDash"/>
          </a:ln>
        </p:spPr>
      </p:pic>
    </p:spTree>
    <p:extLst>
      <p:ext uri="{BB962C8B-B14F-4D97-AF65-F5344CB8AC3E}">
        <p14:creationId xmlns:p14="http://schemas.microsoft.com/office/powerpoint/2010/main" val="406561858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A9AF5569-9B2D-4770-0FEA-6F49D5196F69}"/>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2F87529E-1680-8253-9BED-C6FB296997A4}"/>
              </a:ext>
            </a:extLst>
          </p:cNvPr>
          <p:cNvPicPr>
            <a:picLocks noChangeAspect="1"/>
          </p:cNvPicPr>
          <p:nvPr/>
        </p:nvPicPr>
        <p:blipFill>
          <a:blip r:embed="rId2"/>
          <a:stretch>
            <a:fillRect/>
          </a:stretch>
        </p:blipFill>
        <p:spPr>
          <a:xfrm>
            <a:off x="1830000" y="600421"/>
            <a:ext cx="8532000" cy="5657158"/>
          </a:xfrm>
          <a:prstGeom prst="rect">
            <a:avLst/>
          </a:prstGeom>
          <a:ln w="38100">
            <a:solidFill>
              <a:srgbClr val="7030A0"/>
            </a:solidFill>
            <a:prstDash val="sysDash"/>
          </a:ln>
        </p:spPr>
      </p:pic>
    </p:spTree>
    <p:extLst>
      <p:ext uri="{BB962C8B-B14F-4D97-AF65-F5344CB8AC3E}">
        <p14:creationId xmlns:p14="http://schemas.microsoft.com/office/powerpoint/2010/main" val="233420573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F15038-E9F4-9DE3-7198-B9D1339A742D}"/>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CD62F7B1-CE9D-66DC-7646-C581F9E3B5F7}"/>
              </a:ext>
            </a:extLst>
          </p:cNvPr>
          <p:cNvPicPr>
            <a:picLocks noChangeAspect="1"/>
          </p:cNvPicPr>
          <p:nvPr/>
        </p:nvPicPr>
        <p:blipFill>
          <a:blip r:embed="rId2"/>
          <a:stretch>
            <a:fillRect/>
          </a:stretch>
        </p:blipFill>
        <p:spPr>
          <a:xfrm>
            <a:off x="1599699" y="1148054"/>
            <a:ext cx="8676000" cy="4561892"/>
          </a:xfrm>
          <a:prstGeom prst="rect">
            <a:avLst/>
          </a:prstGeom>
          <a:ln w="38100">
            <a:solidFill>
              <a:srgbClr val="FF0000"/>
            </a:solidFill>
            <a:prstDash val="sysDash"/>
          </a:ln>
        </p:spPr>
      </p:pic>
    </p:spTree>
    <p:extLst>
      <p:ext uri="{BB962C8B-B14F-4D97-AF65-F5344CB8AC3E}">
        <p14:creationId xmlns:p14="http://schemas.microsoft.com/office/powerpoint/2010/main" val="397083104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56AE949A-63AF-C63F-856F-DFEAE8349893}"/>
            </a:ext>
          </a:extLst>
        </p:cNvPr>
        <p:cNvGrpSpPr/>
        <p:nvPr/>
      </p:nvGrpSpPr>
      <p:grpSpPr>
        <a:xfrm>
          <a:off x="0" y="0"/>
          <a:ext cx="0" cy="0"/>
          <a:chOff x="0" y="0"/>
          <a:chExt cx="0" cy="0"/>
        </a:xfrm>
      </p:grpSpPr>
      <p:pic>
        <p:nvPicPr>
          <p:cNvPr id="3" name="Image 2" descr="Une image contenant plein air, montagne, Photographie aérienne, arbre&#10;&#10;Description générée automatiquement">
            <a:extLst>
              <a:ext uri="{FF2B5EF4-FFF2-40B4-BE49-F238E27FC236}">
                <a16:creationId xmlns:a16="http://schemas.microsoft.com/office/drawing/2014/main" id="{0AAD0ADD-8936-D4A9-C415-5CE172FE84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533400"/>
            <a:ext cx="10287000" cy="5791200"/>
          </a:xfrm>
          <a:prstGeom prst="rect">
            <a:avLst/>
          </a:prstGeom>
          <a:ln w="38100">
            <a:solidFill>
              <a:srgbClr val="FFFF00"/>
            </a:solidFill>
            <a:prstDash val="sysDash"/>
          </a:ln>
        </p:spPr>
      </p:pic>
    </p:spTree>
    <p:extLst>
      <p:ext uri="{BB962C8B-B14F-4D97-AF65-F5344CB8AC3E}">
        <p14:creationId xmlns:p14="http://schemas.microsoft.com/office/powerpoint/2010/main" val="133095363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F3C26A05-10E7-458D-280A-1885D04EDE08}"/>
            </a:ext>
          </a:extLst>
        </p:cNvPr>
        <p:cNvGrpSpPr/>
        <p:nvPr/>
      </p:nvGrpSpPr>
      <p:grpSpPr>
        <a:xfrm>
          <a:off x="0" y="0"/>
          <a:ext cx="0" cy="0"/>
          <a:chOff x="0" y="0"/>
          <a:chExt cx="0" cy="0"/>
        </a:xfrm>
      </p:grpSpPr>
      <p:pic>
        <p:nvPicPr>
          <p:cNvPr id="3" name="Image 2" descr="Une image contenant plein air, plante, Village, montagne&#10;&#10;Description générée automatiquement">
            <a:extLst>
              <a:ext uri="{FF2B5EF4-FFF2-40B4-BE49-F238E27FC236}">
                <a16:creationId xmlns:a16="http://schemas.microsoft.com/office/drawing/2014/main" id="{B63DF5DE-14F1-4D0D-FB7B-BA49FED7BF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50" y="762000"/>
            <a:ext cx="7429500" cy="5334000"/>
          </a:xfrm>
          <a:prstGeom prst="rect">
            <a:avLst/>
          </a:prstGeom>
          <a:ln w="38100">
            <a:solidFill>
              <a:srgbClr val="FFFF00"/>
            </a:solidFill>
            <a:prstDash val="sysDash"/>
          </a:ln>
        </p:spPr>
      </p:pic>
    </p:spTree>
    <p:extLst>
      <p:ext uri="{BB962C8B-B14F-4D97-AF65-F5344CB8AC3E}">
        <p14:creationId xmlns:p14="http://schemas.microsoft.com/office/powerpoint/2010/main" val="217245125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82023F9-0366-66FC-DE4E-BCA77F84C96B}"/>
            </a:ext>
          </a:extLst>
        </p:cNvPr>
        <p:cNvGrpSpPr/>
        <p:nvPr/>
      </p:nvGrpSpPr>
      <p:grpSpPr>
        <a:xfrm>
          <a:off x="0" y="0"/>
          <a:ext cx="0" cy="0"/>
          <a:chOff x="0" y="0"/>
          <a:chExt cx="0" cy="0"/>
        </a:xfrm>
      </p:grpSpPr>
      <p:pic>
        <p:nvPicPr>
          <p:cNvPr id="3" name="Image 2" descr="Une image contenant plein air, ciel, arbre, montagne&#10;&#10;Description générée automatiquement">
            <a:extLst>
              <a:ext uri="{FF2B5EF4-FFF2-40B4-BE49-F238E27FC236}">
                <a16:creationId xmlns:a16="http://schemas.microsoft.com/office/drawing/2014/main" id="{AC6442FF-924E-DBE6-BE8C-0C2DB58348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7937" y="904875"/>
            <a:ext cx="7096125" cy="504825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EB10BCA6-792D-5406-7F3B-870FBF0406F6}"/>
              </a:ext>
            </a:extLst>
          </p:cNvPr>
          <p:cNvSpPr txBox="1"/>
          <p:nvPr/>
        </p:nvSpPr>
        <p:spPr>
          <a:xfrm>
            <a:off x="3546389" y="6083470"/>
            <a:ext cx="6981568" cy="461665"/>
          </a:xfrm>
          <a:prstGeom prst="rect">
            <a:avLst/>
          </a:prstGeom>
          <a:noFill/>
        </p:spPr>
        <p:txBody>
          <a:bodyPr wrap="square" rtlCol="0">
            <a:spAutoFit/>
          </a:bodyPr>
          <a:lstStyle/>
          <a:p>
            <a:r>
              <a:rPr lang="fr-FR" sz="2400" b="1" dirty="0">
                <a:solidFill>
                  <a:srgbClr val="FFFF00"/>
                </a:solidFill>
              </a:rPr>
              <a:t>Canoë – Du Moulin Lauga à </a:t>
            </a:r>
            <a:r>
              <a:rPr lang="fr-FR" sz="2400" b="1" dirty="0" err="1">
                <a:solidFill>
                  <a:srgbClr val="FFFF00"/>
                </a:solidFill>
              </a:rPr>
              <a:t>Seix</a:t>
            </a:r>
            <a:endParaRPr lang="fr-FR" sz="2400" b="1" dirty="0">
              <a:solidFill>
                <a:srgbClr val="FFFF00"/>
              </a:solidFill>
            </a:endParaRPr>
          </a:p>
        </p:txBody>
      </p:sp>
    </p:spTree>
    <p:extLst>
      <p:ext uri="{BB962C8B-B14F-4D97-AF65-F5344CB8AC3E}">
        <p14:creationId xmlns:p14="http://schemas.microsoft.com/office/powerpoint/2010/main" val="104808024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9F9F298-5971-125C-43BF-403BAF7B6641}"/>
            </a:ext>
          </a:extLst>
        </p:cNvPr>
        <p:cNvGrpSpPr/>
        <p:nvPr/>
      </p:nvGrpSpPr>
      <p:grpSpPr>
        <a:xfrm>
          <a:off x="0" y="0"/>
          <a:ext cx="0" cy="0"/>
          <a:chOff x="0" y="0"/>
          <a:chExt cx="0" cy="0"/>
        </a:xfrm>
      </p:grpSpPr>
      <p:pic>
        <p:nvPicPr>
          <p:cNvPr id="3" name="Image 2" descr="Une image contenant plein air, arbre, ciel, maison&#10;&#10;Description générée automatiquement">
            <a:extLst>
              <a:ext uri="{FF2B5EF4-FFF2-40B4-BE49-F238E27FC236}">
                <a16:creationId xmlns:a16="http://schemas.microsoft.com/office/drawing/2014/main" id="{BA5841A7-90E0-6734-E4B5-B8806DB29B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297073"/>
            <a:ext cx="9144000" cy="4453223"/>
          </a:xfrm>
          <a:prstGeom prst="rect">
            <a:avLst/>
          </a:prstGeom>
          <a:ln w="38100">
            <a:solidFill>
              <a:srgbClr val="FFFF00"/>
            </a:solidFill>
            <a:prstDash val="sysDash"/>
          </a:ln>
        </p:spPr>
      </p:pic>
    </p:spTree>
    <p:extLst>
      <p:ext uri="{BB962C8B-B14F-4D97-AF65-F5344CB8AC3E}">
        <p14:creationId xmlns:p14="http://schemas.microsoft.com/office/powerpoint/2010/main" val="136675050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1EE019D2-0510-814F-40FF-8EB4FE1F1DB9}"/>
            </a:ext>
          </a:extLst>
        </p:cNvPr>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48C3FFFE-D179-2501-3361-F40AC6A314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3106" y="459000"/>
            <a:ext cx="8892642" cy="594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405C03A3-EA08-EF04-EE8E-D82326AB5681}"/>
              </a:ext>
            </a:extLst>
          </p:cNvPr>
          <p:cNvSpPr txBox="1"/>
          <p:nvPr/>
        </p:nvSpPr>
        <p:spPr>
          <a:xfrm>
            <a:off x="358346" y="2693774"/>
            <a:ext cx="2494760" cy="2308324"/>
          </a:xfrm>
          <a:prstGeom prst="rect">
            <a:avLst/>
          </a:prstGeom>
          <a:noFill/>
        </p:spPr>
        <p:txBody>
          <a:bodyPr wrap="square" rtlCol="0">
            <a:spAutoFit/>
          </a:bodyPr>
          <a:lstStyle/>
          <a:p>
            <a:r>
              <a:rPr lang="fr-FR" sz="2400" b="1" dirty="0">
                <a:solidFill>
                  <a:srgbClr val="FFFF00"/>
                </a:solidFill>
              </a:rPr>
              <a:t> Façade de l'Église Saint-Étienne de </a:t>
            </a:r>
            <a:r>
              <a:rPr lang="fr-FR" sz="2400" b="1" dirty="0" err="1">
                <a:solidFill>
                  <a:srgbClr val="FFFF00"/>
                </a:solidFill>
              </a:rPr>
              <a:t>Seix</a:t>
            </a:r>
            <a:r>
              <a:rPr lang="fr-FR" sz="2400" b="1" dirty="0">
                <a:solidFill>
                  <a:srgbClr val="FFFF00"/>
                </a:solidFill>
              </a:rPr>
              <a:t> (Ariège, France), reconstruite au XVIIe siècle.</a:t>
            </a:r>
          </a:p>
        </p:txBody>
      </p:sp>
    </p:spTree>
    <p:extLst>
      <p:ext uri="{BB962C8B-B14F-4D97-AF65-F5344CB8AC3E}">
        <p14:creationId xmlns:p14="http://schemas.microsoft.com/office/powerpoint/2010/main" val="197467536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4733FA6-FC9C-374C-5911-24ADFB841B29}"/>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FA98A00D-4418-FEEC-E8AD-2475A42F70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886" y="369000"/>
            <a:ext cx="9148729" cy="612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DD739F11-0BC5-58E2-03C8-5CD1851A76D9}"/>
              </a:ext>
            </a:extLst>
          </p:cNvPr>
          <p:cNvSpPr txBox="1"/>
          <p:nvPr/>
        </p:nvSpPr>
        <p:spPr>
          <a:xfrm>
            <a:off x="10095470" y="3429000"/>
            <a:ext cx="2096530"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 maison-forte</a:t>
            </a:r>
          </a:p>
        </p:txBody>
      </p:sp>
    </p:spTree>
    <p:extLst>
      <p:ext uri="{BB962C8B-B14F-4D97-AF65-F5344CB8AC3E}">
        <p14:creationId xmlns:p14="http://schemas.microsoft.com/office/powerpoint/2010/main" val="186447796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873FB61-5961-5CED-8744-D318202B9665}"/>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028DB8D-4177-97E1-FEAA-80C506D533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95" y="369000"/>
            <a:ext cx="9215989" cy="6120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9C946FDA-6946-D020-4F06-E7C5E214A2B9}"/>
              </a:ext>
            </a:extLst>
          </p:cNvPr>
          <p:cNvSpPr txBox="1"/>
          <p:nvPr/>
        </p:nvSpPr>
        <p:spPr>
          <a:xfrm>
            <a:off x="370703" y="2743201"/>
            <a:ext cx="2261286" cy="1569660"/>
          </a:xfrm>
          <a:prstGeom prst="rect">
            <a:avLst/>
          </a:prstGeom>
          <a:noFill/>
        </p:spPr>
        <p:txBody>
          <a:bodyPr wrap="square" rtlCol="0">
            <a:spAutoFit/>
          </a:bodyPr>
          <a:lstStyle/>
          <a:p>
            <a:r>
              <a:rPr lang="fr-FR" sz="2400" b="1" dirty="0">
                <a:solidFill>
                  <a:srgbClr val="FFFF00"/>
                </a:solidFill>
              </a:rPr>
              <a:t>La façade donnant sur le Salat, en août 2022.</a:t>
            </a:r>
          </a:p>
        </p:txBody>
      </p:sp>
    </p:spTree>
    <p:extLst>
      <p:ext uri="{BB962C8B-B14F-4D97-AF65-F5344CB8AC3E}">
        <p14:creationId xmlns:p14="http://schemas.microsoft.com/office/powerpoint/2010/main" val="278095138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55B9F12F-435C-3082-3EAA-3EE652F6DB63}"/>
            </a:ext>
          </a:extLst>
        </p:cNvPr>
        <p:cNvGrpSpPr/>
        <p:nvPr/>
      </p:nvGrpSpPr>
      <p:grpSpPr>
        <a:xfrm>
          <a:off x="0" y="0"/>
          <a:ext cx="0" cy="0"/>
          <a:chOff x="0" y="0"/>
          <a:chExt cx="0" cy="0"/>
        </a:xfrm>
      </p:grpSpPr>
      <p:pic>
        <p:nvPicPr>
          <p:cNvPr id="7" name="Image 6" descr="Une image contenant intérieur, mur, plafond, décoration d’intérieur&#10;&#10;Description générée automatiquement">
            <a:extLst>
              <a:ext uri="{FF2B5EF4-FFF2-40B4-BE49-F238E27FC236}">
                <a16:creationId xmlns:a16="http://schemas.microsoft.com/office/drawing/2014/main" id="{E2F5DEEE-B939-57DD-2CD4-F069078C4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8000" y="395416"/>
            <a:ext cx="8676000" cy="5761418"/>
          </a:xfrm>
          <a:prstGeom prst="rect">
            <a:avLst/>
          </a:prstGeom>
          <a:ln w="38100">
            <a:solidFill>
              <a:srgbClr val="FFC000"/>
            </a:solidFill>
            <a:prstDash val="sysDash"/>
          </a:ln>
        </p:spPr>
      </p:pic>
      <p:sp>
        <p:nvSpPr>
          <p:cNvPr id="8" name="ZoneTexte 7">
            <a:extLst>
              <a:ext uri="{FF2B5EF4-FFF2-40B4-BE49-F238E27FC236}">
                <a16:creationId xmlns:a16="http://schemas.microsoft.com/office/drawing/2014/main" id="{0845743E-2682-22DA-7462-DC5E949E46B9}"/>
              </a:ext>
            </a:extLst>
          </p:cNvPr>
          <p:cNvSpPr txBox="1"/>
          <p:nvPr/>
        </p:nvSpPr>
        <p:spPr>
          <a:xfrm>
            <a:off x="3228454" y="6153018"/>
            <a:ext cx="9672000" cy="461665"/>
          </a:xfrm>
          <a:prstGeom prst="rect">
            <a:avLst/>
          </a:prstGeom>
          <a:noFill/>
        </p:spPr>
        <p:txBody>
          <a:bodyPr wrap="square" rtlCol="0">
            <a:spAutoFit/>
          </a:bodyPr>
          <a:lstStyle/>
          <a:p>
            <a:r>
              <a:rPr lang="fr-FR" sz="2400" b="1" dirty="0">
                <a:solidFill>
                  <a:srgbClr val="FFFF00"/>
                </a:solidFill>
              </a:rPr>
              <a:t>Au rez-de-chaussée, accueil et exposition.</a:t>
            </a:r>
          </a:p>
        </p:txBody>
      </p:sp>
    </p:spTree>
    <p:extLst>
      <p:ext uri="{BB962C8B-B14F-4D97-AF65-F5344CB8AC3E}">
        <p14:creationId xmlns:p14="http://schemas.microsoft.com/office/powerpoint/2010/main" val="352726851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A5B976B-BC2F-7EE6-A05C-6ADDAB016FE3}"/>
            </a:ext>
          </a:extLst>
        </p:cNvPr>
        <p:cNvGrpSpPr/>
        <p:nvPr/>
      </p:nvGrpSpPr>
      <p:grpSpPr>
        <a:xfrm>
          <a:off x="0" y="0"/>
          <a:ext cx="0" cy="0"/>
          <a:chOff x="0" y="0"/>
          <a:chExt cx="0" cy="0"/>
        </a:xfrm>
      </p:grpSpPr>
      <p:pic>
        <p:nvPicPr>
          <p:cNvPr id="3" name="Image 2" descr="Une image contenant intérieur, mur, scène, pièce&#10;&#10;Description générée automatiquement">
            <a:extLst>
              <a:ext uri="{FF2B5EF4-FFF2-40B4-BE49-F238E27FC236}">
                <a16:creationId xmlns:a16="http://schemas.microsoft.com/office/drawing/2014/main" id="{CFC53907-17CC-9B18-DD86-BF33C015F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033" y="368996"/>
            <a:ext cx="9216000" cy="6120008"/>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BF6E5131-C557-3240-242A-C38DB305E8FD}"/>
              </a:ext>
            </a:extLst>
          </p:cNvPr>
          <p:cNvSpPr txBox="1"/>
          <p:nvPr/>
        </p:nvSpPr>
        <p:spPr>
          <a:xfrm>
            <a:off x="9860692" y="2842054"/>
            <a:ext cx="1964724" cy="1569660"/>
          </a:xfrm>
          <a:prstGeom prst="rect">
            <a:avLst/>
          </a:prstGeom>
          <a:noFill/>
        </p:spPr>
        <p:txBody>
          <a:bodyPr wrap="square" rtlCol="0">
            <a:spAutoFit/>
          </a:bodyPr>
          <a:lstStyle/>
          <a:p>
            <a:r>
              <a:rPr lang="fr-FR" sz="2400" b="1" dirty="0">
                <a:solidFill>
                  <a:srgbClr val="FFFF00"/>
                </a:solidFill>
              </a:rPr>
              <a:t>Salle d'exposition en août 2022.</a:t>
            </a:r>
          </a:p>
        </p:txBody>
      </p:sp>
    </p:spTree>
    <p:extLst>
      <p:ext uri="{BB962C8B-B14F-4D97-AF65-F5344CB8AC3E}">
        <p14:creationId xmlns:p14="http://schemas.microsoft.com/office/powerpoint/2010/main" val="160732858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7CF245E9-5E67-41E0-15B7-7BA29EB667CB}"/>
            </a:ext>
          </a:extLst>
        </p:cNvPr>
        <p:cNvGrpSpPr/>
        <p:nvPr/>
      </p:nvGrpSpPr>
      <p:grpSpPr>
        <a:xfrm>
          <a:off x="0" y="0"/>
          <a:ext cx="0" cy="0"/>
          <a:chOff x="0" y="0"/>
          <a:chExt cx="0" cy="0"/>
        </a:xfrm>
      </p:grpSpPr>
      <p:pic>
        <p:nvPicPr>
          <p:cNvPr id="3" name="Image 2" descr="Une image contenant mammifère, plein air, antilope, debout&#10;&#10;Description générée automatiquement">
            <a:extLst>
              <a:ext uri="{FF2B5EF4-FFF2-40B4-BE49-F238E27FC236}">
                <a16:creationId xmlns:a16="http://schemas.microsoft.com/office/drawing/2014/main" id="{A4D00558-98F2-586E-878E-D3754C3A27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891" y="369000"/>
            <a:ext cx="9215990" cy="6120000"/>
          </a:xfrm>
          <a:prstGeom prst="rect">
            <a:avLst/>
          </a:prstGeom>
          <a:ln w="38100">
            <a:solidFill>
              <a:srgbClr val="7030A0"/>
            </a:solidFill>
            <a:prstDash val="sysDash"/>
          </a:ln>
        </p:spPr>
      </p:pic>
      <p:sp>
        <p:nvSpPr>
          <p:cNvPr id="4" name="ZoneTexte 3">
            <a:extLst>
              <a:ext uri="{FF2B5EF4-FFF2-40B4-BE49-F238E27FC236}">
                <a16:creationId xmlns:a16="http://schemas.microsoft.com/office/drawing/2014/main" id="{D5691D19-BAFE-EB30-E342-206E58853B87}"/>
              </a:ext>
            </a:extLst>
          </p:cNvPr>
          <p:cNvSpPr txBox="1"/>
          <p:nvPr/>
        </p:nvSpPr>
        <p:spPr>
          <a:xfrm>
            <a:off x="9922476" y="2421924"/>
            <a:ext cx="2269524" cy="2308324"/>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Au dernier étage, à propos de la réintroduction du bouquetin.</a:t>
            </a:r>
          </a:p>
        </p:txBody>
      </p:sp>
    </p:spTree>
    <p:extLst>
      <p:ext uri="{BB962C8B-B14F-4D97-AF65-F5344CB8AC3E}">
        <p14:creationId xmlns:p14="http://schemas.microsoft.com/office/powerpoint/2010/main" val="272310984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806F713-2BD0-7702-E7A7-859A9A43762B}"/>
            </a:ext>
          </a:extLst>
        </p:cNvPr>
        <p:cNvGrpSpPr/>
        <p:nvPr/>
      </p:nvGrpSpPr>
      <p:grpSpPr>
        <a:xfrm>
          <a:off x="0" y="0"/>
          <a:ext cx="0" cy="0"/>
          <a:chOff x="0" y="0"/>
          <a:chExt cx="0" cy="0"/>
        </a:xfrm>
      </p:grpSpPr>
      <p:pic>
        <p:nvPicPr>
          <p:cNvPr id="6" name="Image 5" descr="Une image contenant plein air, habits, place de marché, personne&#10;&#10;Description générée automatiquement">
            <a:extLst>
              <a:ext uri="{FF2B5EF4-FFF2-40B4-BE49-F238E27FC236}">
                <a16:creationId xmlns:a16="http://schemas.microsoft.com/office/drawing/2014/main" id="{12EEE6ED-EE12-D7A9-E6BC-C0C49D6084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6000" y="403412"/>
            <a:ext cx="10240000" cy="5760000"/>
          </a:xfrm>
          <a:prstGeom prst="rect">
            <a:avLst/>
          </a:prstGeom>
          <a:ln w="38100">
            <a:solidFill>
              <a:srgbClr val="FFFF00"/>
            </a:solidFill>
            <a:prstDash val="sysDash"/>
          </a:ln>
        </p:spPr>
      </p:pic>
      <p:sp>
        <p:nvSpPr>
          <p:cNvPr id="7" name="ZoneTexte 6">
            <a:extLst>
              <a:ext uri="{FF2B5EF4-FFF2-40B4-BE49-F238E27FC236}">
                <a16:creationId xmlns:a16="http://schemas.microsoft.com/office/drawing/2014/main" id="{383369F0-5625-85BD-0227-6FA2219401DB}"/>
              </a:ext>
            </a:extLst>
          </p:cNvPr>
          <p:cNvSpPr txBox="1"/>
          <p:nvPr/>
        </p:nvSpPr>
        <p:spPr>
          <a:xfrm>
            <a:off x="4975412" y="6223755"/>
            <a:ext cx="8014447" cy="461665"/>
          </a:xfrm>
          <a:prstGeom prst="rect">
            <a:avLst/>
          </a:prstGeom>
          <a:noFill/>
        </p:spPr>
        <p:txBody>
          <a:bodyPr wrap="square" rtlCol="0">
            <a:spAutoFit/>
          </a:bodyPr>
          <a:lstStyle/>
          <a:p>
            <a:r>
              <a:rPr lang="fr-FR" sz="2400" b="1" dirty="0">
                <a:solidFill>
                  <a:srgbClr val="FFFF00"/>
                </a:solidFill>
              </a:rPr>
              <a:t>Le Marché de </a:t>
            </a:r>
            <a:r>
              <a:rPr lang="fr-FR" sz="2400" b="1" dirty="0" err="1">
                <a:solidFill>
                  <a:srgbClr val="FFFF00"/>
                </a:solidFill>
              </a:rPr>
              <a:t>Seix</a:t>
            </a:r>
            <a:endParaRPr lang="fr-FR" sz="2400" b="1" dirty="0">
              <a:solidFill>
                <a:srgbClr val="FFFF00"/>
              </a:solidFill>
            </a:endParaRPr>
          </a:p>
        </p:txBody>
      </p:sp>
    </p:spTree>
    <p:extLst>
      <p:ext uri="{BB962C8B-B14F-4D97-AF65-F5344CB8AC3E}">
        <p14:creationId xmlns:p14="http://schemas.microsoft.com/office/powerpoint/2010/main" val="2456737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26E35DB-30B1-F0BB-EB8A-0EADF4D257D6}"/>
            </a:ext>
          </a:extLst>
        </p:cNvPr>
        <p:cNvGrpSpPr/>
        <p:nvPr/>
      </p:nvGrpSpPr>
      <p:grpSpPr>
        <a:xfrm>
          <a:off x="0" y="0"/>
          <a:ext cx="0" cy="0"/>
          <a:chOff x="0" y="0"/>
          <a:chExt cx="0" cy="0"/>
        </a:xfrm>
      </p:grpSpPr>
      <p:pic>
        <p:nvPicPr>
          <p:cNvPr id="6" name="Image 5" descr="Une image contenant plein air, ciel, bâtiment, arche&#10;&#10;Description générée automatiquement">
            <a:extLst>
              <a:ext uri="{FF2B5EF4-FFF2-40B4-BE49-F238E27FC236}">
                <a16:creationId xmlns:a16="http://schemas.microsoft.com/office/drawing/2014/main" id="{9E64B587-0320-5579-86DF-FE0F9987FA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876300"/>
            <a:ext cx="7620000" cy="5105400"/>
          </a:xfrm>
          <a:prstGeom prst="rect">
            <a:avLst/>
          </a:prstGeom>
          <a:ln w="38100">
            <a:solidFill>
              <a:srgbClr val="FFFF00"/>
            </a:solidFill>
            <a:prstDash val="sysDash"/>
          </a:ln>
        </p:spPr>
      </p:pic>
      <p:sp>
        <p:nvSpPr>
          <p:cNvPr id="7" name="ZoneTexte 6">
            <a:extLst>
              <a:ext uri="{FF2B5EF4-FFF2-40B4-BE49-F238E27FC236}">
                <a16:creationId xmlns:a16="http://schemas.microsoft.com/office/drawing/2014/main" id="{B520B7FE-D293-8E7A-CC83-B03BE574B805}"/>
              </a:ext>
            </a:extLst>
          </p:cNvPr>
          <p:cNvSpPr txBox="1"/>
          <p:nvPr/>
        </p:nvSpPr>
        <p:spPr>
          <a:xfrm>
            <a:off x="1707776" y="6078071"/>
            <a:ext cx="9641542" cy="461665"/>
          </a:xfrm>
          <a:prstGeom prst="rect">
            <a:avLst/>
          </a:prstGeom>
          <a:noFill/>
        </p:spPr>
        <p:txBody>
          <a:bodyPr wrap="square" rtlCol="0">
            <a:spAutoFit/>
          </a:bodyPr>
          <a:lstStyle/>
          <a:p>
            <a:r>
              <a:rPr lang="fr-FR" sz="2400" b="1" dirty="0">
                <a:solidFill>
                  <a:srgbClr val="FFFF00"/>
                </a:solidFill>
              </a:rPr>
              <a:t>le village de </a:t>
            </a:r>
            <a:r>
              <a:rPr lang="fr-FR" sz="2400" b="1" dirty="0" err="1">
                <a:solidFill>
                  <a:srgbClr val="FFFF00"/>
                </a:solidFill>
              </a:rPr>
              <a:t>Seix</a:t>
            </a:r>
            <a:r>
              <a:rPr lang="fr-FR" sz="2400" b="1" dirty="0">
                <a:solidFill>
                  <a:srgbClr val="FFFF00"/>
                </a:solidFill>
              </a:rPr>
              <a:t> s’implanta d’abord sur la rive gauche du Salat.</a:t>
            </a:r>
          </a:p>
        </p:txBody>
      </p:sp>
    </p:spTree>
    <p:extLst>
      <p:ext uri="{BB962C8B-B14F-4D97-AF65-F5344CB8AC3E}">
        <p14:creationId xmlns:p14="http://schemas.microsoft.com/office/powerpoint/2010/main" val="41652080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A8191D96-0CCC-ED8A-43B0-7AE4338F76B9}"/>
            </a:ext>
          </a:extLst>
        </p:cNvPr>
        <p:cNvGrpSpPr/>
        <p:nvPr/>
      </p:nvGrpSpPr>
      <p:grpSpPr>
        <a:xfrm>
          <a:off x="0" y="0"/>
          <a:ext cx="0" cy="0"/>
          <a:chOff x="0" y="0"/>
          <a:chExt cx="0" cy="0"/>
        </a:xfrm>
      </p:grpSpPr>
      <p:pic>
        <p:nvPicPr>
          <p:cNvPr id="5" name="Image 4" descr="Une image contenant plein air, ciel, plante, pot de fleurs&#10;&#10;Description générée automatiquement">
            <a:extLst>
              <a:ext uri="{FF2B5EF4-FFF2-40B4-BE49-F238E27FC236}">
                <a16:creationId xmlns:a16="http://schemas.microsoft.com/office/drawing/2014/main" id="{57B69AF5-0DC4-329F-8071-754F677159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753" y="997323"/>
            <a:ext cx="7620000" cy="5105400"/>
          </a:xfrm>
          <a:prstGeom prst="rect">
            <a:avLst/>
          </a:prstGeom>
          <a:ln w="41275">
            <a:solidFill>
              <a:srgbClr val="FFFF00"/>
            </a:solidFill>
            <a:prstDash val="sysDash"/>
          </a:ln>
        </p:spPr>
      </p:pic>
      <p:sp>
        <p:nvSpPr>
          <p:cNvPr id="6" name="ZoneTexte 5">
            <a:extLst>
              <a:ext uri="{FF2B5EF4-FFF2-40B4-BE49-F238E27FC236}">
                <a16:creationId xmlns:a16="http://schemas.microsoft.com/office/drawing/2014/main" id="{0E8FDCD5-BC81-D433-0B75-C9F03259B9D1}"/>
              </a:ext>
            </a:extLst>
          </p:cNvPr>
          <p:cNvSpPr txBox="1"/>
          <p:nvPr/>
        </p:nvSpPr>
        <p:spPr>
          <a:xfrm>
            <a:off x="201706" y="422556"/>
            <a:ext cx="9749118" cy="523220"/>
          </a:xfrm>
          <a:prstGeom prst="rect">
            <a:avLst/>
          </a:prstGeom>
          <a:noFill/>
        </p:spPr>
        <p:txBody>
          <a:bodyPr wrap="square" rtlCol="0">
            <a:spAutoFit/>
          </a:bodyPr>
          <a:lstStyle/>
          <a:p>
            <a:r>
              <a:rPr lang="fr-FR" sz="2800" b="1" dirty="0">
                <a:solidFill>
                  <a:srgbClr val="FFFF00"/>
                </a:solidFill>
              </a:rPr>
              <a:t>Lorient Vous A Présenté La Commune de </a:t>
            </a:r>
            <a:r>
              <a:rPr lang="fr-FR" sz="2800" b="1" dirty="0" err="1">
                <a:solidFill>
                  <a:srgbClr val="FFFF00"/>
                </a:solidFill>
              </a:rPr>
              <a:t>Seix</a:t>
            </a:r>
            <a:r>
              <a:rPr lang="fr-FR" sz="2800" b="1" dirty="0">
                <a:solidFill>
                  <a:srgbClr val="FFFF00"/>
                </a:solidFill>
              </a:rPr>
              <a:t> ( Ariège )</a:t>
            </a:r>
          </a:p>
        </p:txBody>
      </p:sp>
      <p:sp>
        <p:nvSpPr>
          <p:cNvPr id="7" name="ZoneTexte 6">
            <a:extLst>
              <a:ext uri="{FF2B5EF4-FFF2-40B4-BE49-F238E27FC236}">
                <a16:creationId xmlns:a16="http://schemas.microsoft.com/office/drawing/2014/main" id="{816023E5-A6BD-ED88-3A68-AFA21F272007}"/>
              </a:ext>
            </a:extLst>
          </p:cNvPr>
          <p:cNvSpPr txBox="1"/>
          <p:nvPr/>
        </p:nvSpPr>
        <p:spPr>
          <a:xfrm>
            <a:off x="8417859" y="2474893"/>
            <a:ext cx="3823447"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6F5C3581-8CCB-B1CA-4D78-C8B36E7A0A6C}"/>
              </a:ext>
            </a:extLst>
          </p:cNvPr>
          <p:cNvSpPr txBox="1"/>
          <p:nvPr/>
        </p:nvSpPr>
        <p:spPr>
          <a:xfrm>
            <a:off x="9318813" y="3899646"/>
            <a:ext cx="345589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1597218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106</TotalTime>
  <Words>389</Words>
  <Application>Microsoft Office PowerPoint</Application>
  <PresentationFormat>Grand écran</PresentationFormat>
  <Paragraphs>29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2024-02-11T18:02:09Z</dcterms:created>
  <dcterms:modified xsi:type="dcterms:W3CDTF">2024-02-12T09:21:54Z</dcterms:modified>
</cp:coreProperties>
</file>