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75" r:id="rId4"/>
    <p:sldId id="278" r:id="rId5"/>
    <p:sldId id="277" r:id="rId6"/>
    <p:sldId id="276" r:id="rId7"/>
    <p:sldId id="274" r:id="rId8"/>
    <p:sldId id="273" r:id="rId9"/>
    <p:sldId id="272" r:id="rId10"/>
    <p:sldId id="271" r:id="rId11"/>
    <p:sldId id="270" r:id="rId12"/>
    <p:sldId id="269" r:id="rId13"/>
    <p:sldId id="267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257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E5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702" autoAdjust="0"/>
    <p:restoredTop sz="94660"/>
  </p:normalViewPr>
  <p:slideViewPr>
    <p:cSldViewPr snapToGrid="0">
      <p:cViewPr varScale="1">
        <p:scale>
          <a:sx n="74" d="100"/>
          <a:sy n="74" d="100"/>
        </p:scale>
        <p:origin x="77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C1EA7-2943-2549-C683-D1670EF57A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DDFA86-A0F8-93D8-5398-8FD41BF2E0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C8DDE7-11D3-5C4E-5B06-5338C4666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9B58D7-DCC2-4917-4C3E-EBCA66124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BBC168-D88F-10C8-8C80-53A4B49F7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7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CEE144-8E65-CF02-6FF5-507E7F5EE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183FD8-E492-758A-8E4D-D6F925A9B2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BE0F8B-F73B-6389-20B1-F0CB75634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4DF081-8FB2-B34C-67E2-06C72E33E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A957BA-E038-7B81-F787-BBC39E427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52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DA6944-3C8F-2B69-3508-3CA8725F4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61E242-09EC-B7EA-B1BF-D65C43DAC7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C62BB1-6C35-1E77-7DE6-172187A75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57C8AB-0EA4-AE42-BB0E-C5AE7542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67239B-6D71-3976-3845-7F9CFB6BB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09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864EF8-22FA-6E9A-EA77-528B9B7C9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B82513-6F9A-598D-7DF6-7EB02D6C5C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2E6E2CD-B6CB-1E1E-C497-3959FAE896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233D8D-1943-73F4-44BD-07DAF165F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4EAD8C-BD05-504E-1B7A-8BCAFD39F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F05F42-1E7C-1EC4-F6E1-75EC64EC7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ACE2DA-7BF6-FA43-41AA-C8BFD1D16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1E1B5F6-168B-BE22-E7D7-21C63B8D89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C64A82-5887-C5BC-363A-07D124E9B6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ADD9D6D-CCB0-D685-7EF7-79A163372B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B98D29F-A7E7-2883-EECA-8515CDCDB4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30956D1-E1D5-2518-0A06-377C64761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DFECA93-B147-6328-6A77-DFD1668C9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6A57C71-DFA3-6841-4600-46496223A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34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CAB7E-4BD9-FC37-0355-9EE214182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BE8D8E6-845B-1FA5-E4D0-68F2C15DC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2DED08D-0E16-EFAB-B734-0B4B4B9FC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6DF0601-3F3A-3747-D483-D4AFB010D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12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500DA13-C6E3-FD9B-71F6-BDFFCF050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0D93737-66F2-9D5E-01F5-DB2E4C29B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D08EFB-032F-8DE8-F529-996FB0B45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7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26A54-D20E-F3C0-575A-3CE204BFE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EA0F3D-1551-696B-A1EA-5A69F969A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5674F5-3877-77A0-DBFA-51902893F5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4B8542B-85B6-F147-5E70-65DAA42CF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393A90-403A-5630-4044-52AEA6628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DB7E9F0-AD93-20A3-4963-0C3F37387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09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C1FB91-515D-7BCC-0B77-BBB1F7FBC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8FAA4D7-1EC4-F7E4-6D11-E9EF350AD2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3F841CE-51C4-16F4-BD63-7BC1495E1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88157E-86C0-DC53-67BE-4BBF44959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BB3249-A083-A116-97E8-90A62D13E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9AF17B-19C3-82C2-BB5D-230C734CC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70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E26AF-6D3A-9925-FA3C-D1EA2C2FB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2369ABE-9BCE-89BB-C364-0755126A7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3B9B94-46D1-CCA0-D3E2-D7A0F54C1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F976BA-A9BD-1BCD-7F32-4543B5D07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FF2253-2E84-3373-C8F2-23B4413A4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4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8257F4-9CE3-23E6-8D67-7F2DCADDF8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EFBC193-E1B5-F535-383C-DAB8232635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F86B0A-5D01-19AE-F2AB-E963D7313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D7443B-AE2A-C7E3-7580-9DE27B6D0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69B812-1DE7-A3E7-B2F9-86456E7EE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35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F45C8CA-80A3-3BFD-AA2D-B06EF7AF8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32A47F-AF68-3F2B-1B49-C18E219CB3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6C6DE6-BA02-2B32-8938-90D3FE0217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AAC4FF-2B72-40C4-958A-00C92B2708EA}" type="datetimeFigureOut">
              <a:rPr lang="fr-FR" smtClean="0"/>
              <a:t>10/02/2024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EC910A-5252-78D3-BD58-4F6F3D6C53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8D6C2C-BE6B-B931-CA97-D12A6B68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CEF357-CEEC-4E23-BC7C-5590B1426B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81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224A28-77F8-FDE9-5F95-20960B2B9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habits, noir et blanc&#10;&#10;Description générée automatiquement">
            <a:extLst>
              <a:ext uri="{FF2B5EF4-FFF2-40B4-BE49-F238E27FC236}">
                <a16:creationId xmlns:a16="http://schemas.microsoft.com/office/drawing/2014/main" id="{43E446BA-D588-33CD-4FBC-FFBBF96444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089" y="189000"/>
            <a:ext cx="4786703" cy="64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AD4574-D7DE-4E94-586F-809F8839CD9C}"/>
              </a:ext>
            </a:extLst>
          </p:cNvPr>
          <p:cNvSpPr txBox="1"/>
          <p:nvPr/>
        </p:nvSpPr>
        <p:spPr>
          <a:xfrm>
            <a:off x="5216434" y="685389"/>
            <a:ext cx="6975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Présente Les Photographies De Paul Wolff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85F9C1-C483-2C43-5036-C99666A571EA}"/>
              </a:ext>
            </a:extLst>
          </p:cNvPr>
          <p:cNvSpPr txBox="1"/>
          <p:nvPr/>
        </p:nvSpPr>
        <p:spPr>
          <a:xfrm>
            <a:off x="5460274" y="5238205"/>
            <a:ext cx="4786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Paul Wolff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04D1190-ECFA-1DCF-A964-9A1DD8F2A080}"/>
              </a:ext>
            </a:extLst>
          </p:cNvPr>
          <p:cNvSpPr txBox="1"/>
          <p:nvPr/>
        </p:nvSpPr>
        <p:spPr>
          <a:xfrm>
            <a:off x="7471954" y="5238205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1887 - 1951</a:t>
            </a:r>
          </a:p>
        </p:txBody>
      </p:sp>
    </p:spTree>
    <p:extLst>
      <p:ext uri="{BB962C8B-B14F-4D97-AF65-F5344CB8AC3E}">
        <p14:creationId xmlns:p14="http://schemas.microsoft.com/office/powerpoint/2010/main" val="410384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  <p:sndAc>
          <p:stSnd loop="1">
            <p:snd r:embed="rId2" name="Les frères Jacques- CQUE CEST BEAU LA PHOTOGRAPHIE.wav"/>
          </p:stSnd>
        </p:sndAc>
      </p:transition>
    </mc:Choice>
    <mc:Fallback xmlns="">
      <p:transition spd="slow" advClick="0" advTm="8000">
        <p:fade/>
        <p:sndAc>
          <p:stSnd loop="1">
            <p:snd r:embed="rId4" name="Les frères Jacques- CQUE CEST BEAU LA PHOTOGRAPH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plein air, maison, bâtiment&#10;&#10;Description générée automatiquement">
            <a:extLst>
              <a:ext uri="{FF2B5EF4-FFF2-40B4-BE49-F238E27FC236}">
                <a16:creationId xmlns:a16="http://schemas.microsoft.com/office/drawing/2014/main" id="{261F5B14-36A0-2B54-B301-FBE695955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1640" y="1514640"/>
            <a:ext cx="5220000" cy="35757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escaliers, bâtiment, noir et blanc, monochrome&#10;&#10;Description générée automatiquement">
            <a:extLst>
              <a:ext uri="{FF2B5EF4-FFF2-40B4-BE49-F238E27FC236}">
                <a16:creationId xmlns:a16="http://schemas.microsoft.com/office/drawing/2014/main" id="{8EEC9DD3-C145-134A-2084-94E3FE9502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5288" y="642420"/>
            <a:ext cx="4068000" cy="55731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DBC9B91-1075-A502-E9BF-91C8B9DEC5F9}"/>
              </a:ext>
            </a:extLst>
          </p:cNvPr>
          <p:cNvSpPr txBox="1"/>
          <p:nvPr/>
        </p:nvSpPr>
        <p:spPr>
          <a:xfrm>
            <a:off x="3821640" y="5192478"/>
            <a:ext cx="393578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Paul Wolff   </a:t>
            </a:r>
            <a:r>
              <a:rPr lang="en-US" sz="3200" b="1" dirty="0">
                <a:solidFill>
                  <a:srgbClr val="FFFF00"/>
                </a:solidFill>
              </a:rPr>
              <a:t>2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Meeting at the Capitol Square, 1930</a:t>
            </a:r>
          </a:p>
          <a:p>
            <a:endParaRPr lang="en-US" dirty="0">
              <a:solidFill>
                <a:srgbClr val="FFFF00"/>
              </a:solidFill>
            </a:endParaRPr>
          </a:p>
          <a:p>
            <a:endParaRPr lang="en-US" dirty="0">
              <a:solidFill>
                <a:srgbClr val="FFFF00"/>
              </a:solidFill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7EED78B-EE73-A621-FDC2-EAD7A19DE791}"/>
              </a:ext>
            </a:extLst>
          </p:cNvPr>
          <p:cNvSpPr txBox="1"/>
          <p:nvPr/>
        </p:nvSpPr>
        <p:spPr>
          <a:xfrm>
            <a:off x="9246063" y="119200"/>
            <a:ext cx="2104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7AD2DFA-6455-43C5-F1EC-AEEB14A03B9F}"/>
              </a:ext>
            </a:extLst>
          </p:cNvPr>
          <p:cNvSpPr txBox="1"/>
          <p:nvPr/>
        </p:nvSpPr>
        <p:spPr>
          <a:xfrm>
            <a:off x="2736502" y="327317"/>
            <a:ext cx="50209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Paul Wolff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Wolff, 1940 - 1949</a:t>
            </a:r>
          </a:p>
          <a:p>
            <a:endParaRPr lang="en-US" dirty="0">
              <a:solidFill>
                <a:srgbClr val="FFFF00"/>
              </a:solidFill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D83143-E54B-EFD3-33EF-043B4AC997F0}"/>
              </a:ext>
            </a:extLst>
          </p:cNvPr>
          <p:cNvSpPr txBox="1"/>
          <p:nvPr/>
        </p:nvSpPr>
        <p:spPr>
          <a:xfrm>
            <a:off x="2061839" y="827727"/>
            <a:ext cx="1347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E341964-8226-A9B0-0EDB-CF48BDA82ADF}"/>
              </a:ext>
            </a:extLst>
          </p:cNvPr>
          <p:cNvSpPr txBox="1"/>
          <p:nvPr/>
        </p:nvSpPr>
        <p:spPr>
          <a:xfrm>
            <a:off x="574760" y="3234948"/>
            <a:ext cx="1054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13381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5A2CE-BC50-70AE-36FD-5CBE8FEC4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08D0520-2225-2D93-2BDE-1F96628990B9}"/>
              </a:ext>
            </a:extLst>
          </p:cNvPr>
          <p:cNvSpPr txBox="1"/>
          <p:nvPr/>
        </p:nvSpPr>
        <p:spPr>
          <a:xfrm>
            <a:off x="264695" y="421105"/>
            <a:ext cx="12011526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Le Pavillon Populaire de Montpellier consacre une exposition au Dr. Paul Wolff (1887-1951), surnommé « l’homme au Leica », du 17 janvier au 14 avril 2024. Un parcours à la découverte de l’un des photographes allemands les plus intéressants de l’entre-deux-guerres, encore méconnu en France, bien qu’il soit un véritable précurseur du petit format photographique.</a:t>
            </a:r>
          </a:p>
        </p:txBody>
      </p:sp>
    </p:spTree>
    <p:extLst>
      <p:ext uri="{BB962C8B-B14F-4D97-AF65-F5344CB8AC3E}">
        <p14:creationId xmlns:p14="http://schemas.microsoft.com/office/powerpoint/2010/main" val="363992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E46808-F78D-2B03-4F60-2EA35F313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habits, personne, chaussures, Visage humain&#10;&#10;Description générée automatiquement">
            <a:extLst>
              <a:ext uri="{FF2B5EF4-FFF2-40B4-BE49-F238E27FC236}">
                <a16:creationId xmlns:a16="http://schemas.microsoft.com/office/drawing/2014/main" id="{0A13995E-A652-3A32-E432-30A3A807BC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043" y="189000"/>
            <a:ext cx="479407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CC051574-F4BD-65EC-4DDC-795B10715BCA}"/>
              </a:ext>
            </a:extLst>
          </p:cNvPr>
          <p:cNvSpPr txBox="1"/>
          <p:nvPr/>
        </p:nvSpPr>
        <p:spPr>
          <a:xfrm>
            <a:off x="8446168" y="2935705"/>
            <a:ext cx="3745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Paul Wolff avec </a:t>
            </a:r>
            <a:r>
              <a:rPr lang="fr-FR" sz="2400" b="1" dirty="0" err="1">
                <a:solidFill>
                  <a:srgbClr val="FFFF00"/>
                </a:solidFill>
              </a:rPr>
              <a:t>Tritschler</a:t>
            </a:r>
            <a:r>
              <a:rPr lang="fr-FR" sz="2400" b="1" dirty="0">
                <a:solidFill>
                  <a:srgbClr val="FFFF00"/>
                </a:solidFill>
              </a:rPr>
              <a:t> © Christian </a:t>
            </a:r>
            <a:r>
              <a:rPr lang="fr-FR" sz="2400" b="1" dirty="0" err="1">
                <a:solidFill>
                  <a:srgbClr val="FFFF00"/>
                </a:solidFill>
              </a:rPr>
              <a:t>Skrein</a:t>
            </a:r>
            <a:r>
              <a:rPr lang="fr-FR" sz="2400" b="1" dirty="0">
                <a:solidFill>
                  <a:srgbClr val="FFFF00"/>
                </a:solidFill>
              </a:rPr>
              <a:t> Photo Collection</a:t>
            </a:r>
          </a:p>
        </p:txBody>
      </p:sp>
    </p:spTree>
    <p:extLst>
      <p:ext uri="{BB962C8B-B14F-4D97-AF65-F5344CB8AC3E}">
        <p14:creationId xmlns:p14="http://schemas.microsoft.com/office/powerpoint/2010/main" val="191703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C52982-3FE4-89FD-BD7A-CD8AF6B43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vion, miroir, arbre&#10;&#10;Description générée automatiquement">
            <a:extLst>
              <a:ext uri="{FF2B5EF4-FFF2-40B4-BE49-F238E27FC236}">
                <a16:creationId xmlns:a16="http://schemas.microsoft.com/office/drawing/2014/main" id="{6698863D-9CA0-914C-8BAC-51774E42DA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2991" y="548250"/>
            <a:ext cx="8280000" cy="57615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F4A967-7D35-B412-80AB-1097A0085472}"/>
              </a:ext>
            </a:extLst>
          </p:cNvPr>
          <p:cNvSpPr txBox="1"/>
          <p:nvPr/>
        </p:nvSpPr>
        <p:spPr>
          <a:xfrm>
            <a:off x="109317" y="2334125"/>
            <a:ext cx="29236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Paul Wolff, « Auto-stoppeuses », 1936, tirage d'origine, Collection Christian </a:t>
            </a:r>
            <a:r>
              <a:rPr lang="fr-FR" sz="2400" b="1" dirty="0" err="1">
                <a:solidFill>
                  <a:schemeClr val="bg1"/>
                </a:solidFill>
              </a:rPr>
              <a:t>Brandstätter</a:t>
            </a:r>
            <a:r>
              <a:rPr lang="fr-FR" sz="2400" b="1" dirty="0">
                <a:solidFill>
                  <a:schemeClr val="bg1"/>
                </a:solidFill>
              </a:rPr>
              <a:t> / </a:t>
            </a:r>
            <a:r>
              <a:rPr lang="fr-FR" sz="2400" b="1" dirty="0" err="1">
                <a:solidFill>
                  <a:schemeClr val="bg1"/>
                </a:solidFill>
              </a:rPr>
              <a:t>Courtesy</a:t>
            </a:r>
            <a:r>
              <a:rPr lang="fr-FR" sz="2400" b="1" dirty="0">
                <a:solidFill>
                  <a:schemeClr val="bg1"/>
                </a:solidFill>
              </a:rPr>
              <a:t> of Pavillon Populaire</a:t>
            </a:r>
          </a:p>
        </p:txBody>
      </p:sp>
    </p:spTree>
    <p:extLst>
      <p:ext uri="{BB962C8B-B14F-4D97-AF65-F5344CB8AC3E}">
        <p14:creationId xmlns:p14="http://schemas.microsoft.com/office/powerpoint/2010/main" val="245812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58EC4C-DF4F-7F31-BFE2-EB482309F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bâtiment, vaisselle, blanc&#10;&#10;Description générée automatiquement">
            <a:extLst>
              <a:ext uri="{FF2B5EF4-FFF2-40B4-BE49-F238E27FC236}">
                <a16:creationId xmlns:a16="http://schemas.microsoft.com/office/drawing/2014/main" id="{09468F9B-2621-F4F0-4EE8-040A1E6513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372" y="189000"/>
            <a:ext cx="482219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F6E634-B3E8-431E-9310-F64E6996F2DF}"/>
              </a:ext>
            </a:extLst>
          </p:cNvPr>
          <p:cNvSpPr txBox="1"/>
          <p:nvPr/>
        </p:nvSpPr>
        <p:spPr>
          <a:xfrm>
            <a:off x="5263673" y="4211052"/>
            <a:ext cx="3164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Paul Wolff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oiseau, croquis, galliformes, tétras&#10;&#10;Description générée automatiquement">
            <a:extLst>
              <a:ext uri="{FF2B5EF4-FFF2-40B4-BE49-F238E27FC236}">
                <a16:creationId xmlns:a16="http://schemas.microsoft.com/office/drawing/2014/main" id="{E51F16A6-75A5-EAEF-E7D8-66309C4413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3028" y="189000"/>
            <a:ext cx="47196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0953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C067DE-7FF8-C501-938E-C75CB63D2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arbre, ciel&#10;&#10;Description générée automatiquement">
            <a:extLst>
              <a:ext uri="{FF2B5EF4-FFF2-40B4-BE49-F238E27FC236}">
                <a16:creationId xmlns:a16="http://schemas.microsoft.com/office/drawing/2014/main" id="{EE3527B6-C285-D4BC-57D0-75451496F1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252" y="189000"/>
            <a:ext cx="4887001" cy="64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hotographie monochrome, monochrome, noir et blanc&#10;&#10;Description générée automatiquement">
            <a:extLst>
              <a:ext uri="{FF2B5EF4-FFF2-40B4-BE49-F238E27FC236}">
                <a16:creationId xmlns:a16="http://schemas.microsoft.com/office/drawing/2014/main" id="{F081BF49-9504-ECE9-CC3D-E94CC29037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5464" y="189000"/>
            <a:ext cx="4104000" cy="567372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09CC34FF-1431-6517-B59D-3D98D9900317}"/>
              </a:ext>
            </a:extLst>
          </p:cNvPr>
          <p:cNvSpPr txBox="1"/>
          <p:nvPr/>
        </p:nvSpPr>
        <p:spPr>
          <a:xfrm>
            <a:off x="6781800" y="5961114"/>
            <a:ext cx="5682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Paul Wolff, « Femme en maillot de bain avec ombres de plantes », 1932, tirage d’origine,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8F28B3D-9383-DF52-7090-E0649EACF7DE}"/>
              </a:ext>
            </a:extLst>
          </p:cNvPr>
          <p:cNvSpPr txBox="1"/>
          <p:nvPr/>
        </p:nvSpPr>
        <p:spPr>
          <a:xfrm>
            <a:off x="6448926" y="5961114"/>
            <a:ext cx="332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2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0BFDF78-0DA5-99F8-EAF3-1186C2D50EC3}"/>
              </a:ext>
            </a:extLst>
          </p:cNvPr>
          <p:cNvSpPr txBox="1"/>
          <p:nvPr/>
        </p:nvSpPr>
        <p:spPr>
          <a:xfrm>
            <a:off x="6615363" y="1936374"/>
            <a:ext cx="649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89456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0CE9C1-6AD6-06B9-0B76-12705BFEA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Lampadaire extérieur, pneu, brouillard&#10;&#10;Description générée automatiquement">
            <a:extLst>
              <a:ext uri="{FF2B5EF4-FFF2-40B4-BE49-F238E27FC236}">
                <a16:creationId xmlns:a16="http://schemas.microsoft.com/office/drawing/2014/main" id="{723D0F01-B518-FCC5-A7F6-A9FB38A40D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359" y="308395"/>
            <a:ext cx="4140000" cy="62412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9C30626-0B69-231B-C6FD-CFE63D0278DA}"/>
              </a:ext>
            </a:extLst>
          </p:cNvPr>
          <p:cNvSpPr txBox="1"/>
          <p:nvPr/>
        </p:nvSpPr>
        <p:spPr>
          <a:xfrm>
            <a:off x="5939936" y="2833373"/>
            <a:ext cx="52217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Paul Wolff, « Place nocturne avec publicité lumineuse de la Dresdner Bank », 1933, tirage d’origine, Collection Christian </a:t>
            </a:r>
            <a:r>
              <a:rPr lang="fr-FR" sz="2400" b="1" dirty="0" err="1">
                <a:solidFill>
                  <a:schemeClr val="bg1"/>
                </a:solidFill>
              </a:rPr>
              <a:t>Brandstätter</a:t>
            </a:r>
            <a:r>
              <a:rPr lang="fr-FR" sz="2400" b="1" dirty="0">
                <a:solidFill>
                  <a:schemeClr val="bg1"/>
                </a:solidFill>
              </a:rPr>
              <a:t> / </a:t>
            </a:r>
            <a:r>
              <a:rPr lang="fr-FR" sz="2400" b="1" dirty="0" err="1">
                <a:solidFill>
                  <a:schemeClr val="bg1"/>
                </a:solidFill>
              </a:rPr>
              <a:t>Courtesy</a:t>
            </a:r>
            <a:r>
              <a:rPr lang="fr-FR" sz="2400" b="1" dirty="0">
                <a:solidFill>
                  <a:schemeClr val="bg1"/>
                </a:solidFill>
              </a:rPr>
              <a:t> of Pavillon Populaire</a:t>
            </a:r>
          </a:p>
        </p:txBody>
      </p:sp>
    </p:spTree>
    <p:extLst>
      <p:ext uri="{BB962C8B-B14F-4D97-AF65-F5344CB8AC3E}">
        <p14:creationId xmlns:p14="http://schemas.microsoft.com/office/powerpoint/2010/main" val="175730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CEFCFA-3CE9-D115-55E4-6209E78DA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vion, transport, dirigeable, plein air&#10;&#10;Description générée automatiquement">
            <a:extLst>
              <a:ext uri="{FF2B5EF4-FFF2-40B4-BE49-F238E27FC236}">
                <a16:creationId xmlns:a16="http://schemas.microsoft.com/office/drawing/2014/main" id="{BE7B99D7-2B14-03DB-3B16-334F572BEB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0885" y="189000"/>
            <a:ext cx="507059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A928337-1A30-CBE3-4FFD-5E7674462CAB}"/>
              </a:ext>
            </a:extLst>
          </p:cNvPr>
          <p:cNvSpPr txBox="1"/>
          <p:nvPr/>
        </p:nvSpPr>
        <p:spPr>
          <a:xfrm>
            <a:off x="1058091" y="2397034"/>
            <a:ext cx="39580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Paul Wolff, « Atterrissage du dirigeable ”Graf Zeppelin”, aéroport de Francfort », vers 1936, Tirage moderne, Collection Christian </a:t>
            </a:r>
            <a:r>
              <a:rPr lang="fr-FR" sz="2400" b="1" dirty="0" err="1">
                <a:solidFill>
                  <a:schemeClr val="bg1"/>
                </a:solidFill>
              </a:rPr>
              <a:t>Skrein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Photography</a:t>
            </a:r>
            <a:r>
              <a:rPr lang="fr-FR" sz="2400" b="1" dirty="0">
                <a:solidFill>
                  <a:schemeClr val="bg1"/>
                </a:solidFill>
              </a:rPr>
              <a:t> / </a:t>
            </a:r>
            <a:r>
              <a:rPr lang="fr-FR" sz="2400" b="1" dirty="0" err="1">
                <a:solidFill>
                  <a:schemeClr val="bg1"/>
                </a:solidFill>
              </a:rPr>
              <a:t>Courtesy</a:t>
            </a:r>
            <a:r>
              <a:rPr lang="fr-FR" sz="2400" b="1" dirty="0">
                <a:solidFill>
                  <a:schemeClr val="bg1"/>
                </a:solidFill>
              </a:rPr>
              <a:t> of Pavillon Populaire</a:t>
            </a:r>
          </a:p>
        </p:txBody>
      </p:sp>
    </p:spTree>
    <p:extLst>
      <p:ext uri="{BB962C8B-B14F-4D97-AF65-F5344CB8AC3E}">
        <p14:creationId xmlns:p14="http://schemas.microsoft.com/office/powerpoint/2010/main" val="5568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798FBE-9851-803D-AEC7-77CF1B45C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ur, personne, chaussures&#10;&#10;Description générée automatiquement">
            <a:extLst>
              <a:ext uri="{FF2B5EF4-FFF2-40B4-BE49-F238E27FC236}">
                <a16:creationId xmlns:a16="http://schemas.microsoft.com/office/drawing/2014/main" id="{96041414-6C42-0ACF-C695-83D1D787C8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6285" y="189000"/>
            <a:ext cx="464939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CDC1D1-8FA0-363C-3959-E480281E7D4E}"/>
              </a:ext>
            </a:extLst>
          </p:cNvPr>
          <p:cNvSpPr txBox="1"/>
          <p:nvPr/>
        </p:nvSpPr>
        <p:spPr>
          <a:xfrm>
            <a:off x="6737684" y="2808420"/>
            <a:ext cx="40305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Paul Wolff, « Ile de </a:t>
            </a:r>
            <a:r>
              <a:rPr lang="fr-FR" sz="2400" b="1" dirty="0" err="1">
                <a:solidFill>
                  <a:srgbClr val="FFFF00"/>
                </a:solidFill>
              </a:rPr>
              <a:t>Wangerooge</a:t>
            </a:r>
            <a:r>
              <a:rPr lang="fr-FR" sz="2400" b="1" dirty="0">
                <a:solidFill>
                  <a:srgbClr val="FFFF00"/>
                </a:solidFill>
              </a:rPr>
              <a:t> », 1935, Collection Christian </a:t>
            </a:r>
            <a:r>
              <a:rPr lang="fr-FR" sz="2400" b="1" dirty="0" err="1">
                <a:solidFill>
                  <a:srgbClr val="FFFF00"/>
                </a:solidFill>
              </a:rPr>
              <a:t>Brandstätter</a:t>
            </a:r>
            <a:r>
              <a:rPr lang="fr-FR" sz="2400" b="1" dirty="0">
                <a:solidFill>
                  <a:srgbClr val="FFFF00"/>
                </a:solidFill>
              </a:rPr>
              <a:t> / </a:t>
            </a:r>
            <a:r>
              <a:rPr lang="fr-FR" sz="2400" b="1" dirty="0" err="1">
                <a:solidFill>
                  <a:srgbClr val="FFFF00"/>
                </a:solidFill>
              </a:rPr>
              <a:t>Courtesy</a:t>
            </a:r>
            <a:r>
              <a:rPr lang="fr-FR" sz="2400" b="1" dirty="0">
                <a:solidFill>
                  <a:srgbClr val="FFFF00"/>
                </a:solidFill>
              </a:rPr>
              <a:t> of Pavillon Populaire</a:t>
            </a:r>
          </a:p>
        </p:txBody>
      </p:sp>
    </p:spTree>
    <p:extLst>
      <p:ext uri="{BB962C8B-B14F-4D97-AF65-F5344CB8AC3E}">
        <p14:creationId xmlns:p14="http://schemas.microsoft.com/office/powerpoint/2010/main" val="2267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A1837-2CBE-9190-4277-1A6317343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personne, eau, plein air&#10;&#10;Description générée automatiquement">
            <a:extLst>
              <a:ext uri="{FF2B5EF4-FFF2-40B4-BE49-F238E27FC236}">
                <a16:creationId xmlns:a16="http://schemas.microsoft.com/office/drawing/2014/main" id="{A47E0D08-6AF6-1EEB-39B1-047C4C4B7A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028" y="189000"/>
            <a:ext cx="462779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8F31D2-54D3-727A-24CD-5183A47B3E12}"/>
              </a:ext>
            </a:extLst>
          </p:cNvPr>
          <p:cNvSpPr txBox="1"/>
          <p:nvPr/>
        </p:nvSpPr>
        <p:spPr>
          <a:xfrm>
            <a:off x="745958" y="2865923"/>
            <a:ext cx="47163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Paul Wolff, « Le Premier Bain en extérieur !, Wiesbaden », mai 1934, Tirage moderne, Collection Christian </a:t>
            </a:r>
            <a:r>
              <a:rPr lang="fr-FR" sz="2400" b="1" dirty="0" err="1">
                <a:solidFill>
                  <a:srgbClr val="FFFF00"/>
                </a:solidFill>
              </a:rPr>
              <a:t>Skrein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Photography</a:t>
            </a:r>
            <a:r>
              <a:rPr lang="fr-FR" sz="2400" b="1" dirty="0">
                <a:solidFill>
                  <a:srgbClr val="FFFF00"/>
                </a:solidFill>
              </a:rPr>
              <a:t> / </a:t>
            </a:r>
            <a:r>
              <a:rPr lang="fr-FR" sz="2400" b="1" dirty="0" err="1">
                <a:solidFill>
                  <a:srgbClr val="FFFF00"/>
                </a:solidFill>
              </a:rPr>
              <a:t>Courtesy</a:t>
            </a:r>
            <a:r>
              <a:rPr lang="fr-FR" sz="2400" b="1" dirty="0">
                <a:solidFill>
                  <a:srgbClr val="FFFF00"/>
                </a:solidFill>
              </a:rPr>
              <a:t> of Pavillon Populaire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49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BB51D6-1CAC-8BC1-4387-CDE12A3512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roue, sol&#10;&#10;Description générée automatiquement">
            <a:extLst>
              <a:ext uri="{FF2B5EF4-FFF2-40B4-BE49-F238E27FC236}">
                <a16:creationId xmlns:a16="http://schemas.microsoft.com/office/drawing/2014/main" id="{F8FDD687-2183-AAE8-C03C-B7728A6B59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00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E418074-2265-EE47-E60C-5492CF3DA933}"/>
              </a:ext>
            </a:extLst>
          </p:cNvPr>
          <p:cNvSpPr txBox="1"/>
          <p:nvPr/>
        </p:nvSpPr>
        <p:spPr>
          <a:xfrm>
            <a:off x="6416842" y="2815390"/>
            <a:ext cx="43073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Paul Wolff, « Rouleau compresseur », 1932, tirage d’origine, Collection Christian </a:t>
            </a:r>
            <a:r>
              <a:rPr lang="fr-FR" sz="2400" b="1" dirty="0" err="1">
                <a:solidFill>
                  <a:srgbClr val="FFFF00"/>
                </a:solidFill>
              </a:rPr>
              <a:t>Brandstätter</a:t>
            </a:r>
            <a:r>
              <a:rPr lang="fr-FR" sz="2400" b="1" dirty="0">
                <a:solidFill>
                  <a:srgbClr val="FFFF00"/>
                </a:solidFill>
              </a:rPr>
              <a:t> / </a:t>
            </a:r>
            <a:r>
              <a:rPr lang="fr-FR" sz="2400" b="1" dirty="0" err="1">
                <a:solidFill>
                  <a:srgbClr val="FFFF00"/>
                </a:solidFill>
              </a:rPr>
              <a:t>Courtesy</a:t>
            </a:r>
            <a:r>
              <a:rPr lang="fr-FR" sz="2400" b="1" dirty="0">
                <a:solidFill>
                  <a:srgbClr val="FFFF00"/>
                </a:solidFill>
              </a:rPr>
              <a:t> of Pavillon Populaire</a:t>
            </a:r>
          </a:p>
        </p:txBody>
      </p:sp>
    </p:spTree>
    <p:extLst>
      <p:ext uri="{BB962C8B-B14F-4D97-AF65-F5344CB8AC3E}">
        <p14:creationId xmlns:p14="http://schemas.microsoft.com/office/powerpoint/2010/main" val="91085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0623E4-3AD9-CBAB-E3B8-5540C0ECE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homme&#10;&#10;Description générée automatiquement">
            <a:extLst>
              <a:ext uri="{FF2B5EF4-FFF2-40B4-BE49-F238E27FC236}">
                <a16:creationId xmlns:a16="http://schemas.microsoft.com/office/drawing/2014/main" id="{567E261C-0A2D-2D52-49CF-9659D2E47B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876" y="369000"/>
            <a:ext cx="8967033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506172-EBD3-92F1-6797-99310EDA6A5A}"/>
              </a:ext>
            </a:extLst>
          </p:cNvPr>
          <p:cNvSpPr txBox="1"/>
          <p:nvPr/>
        </p:nvSpPr>
        <p:spPr>
          <a:xfrm>
            <a:off x="9958251" y="117693"/>
            <a:ext cx="223374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Paul Wolff, « Autoroute du Reich Francfort-Darmstadt-Mannheim : métreur établissant le tracé », 1933, tirage d’origine, Collection Christian </a:t>
            </a:r>
            <a:r>
              <a:rPr lang="fr-FR" sz="2400" b="1" dirty="0" err="1"/>
              <a:t>Brandstätter</a:t>
            </a:r>
            <a:r>
              <a:rPr lang="fr-FR" sz="2400" b="1" dirty="0"/>
              <a:t> / </a:t>
            </a:r>
            <a:r>
              <a:rPr lang="fr-FR" sz="2400" b="1" dirty="0" err="1"/>
              <a:t>Courtesy</a:t>
            </a:r>
            <a:r>
              <a:rPr lang="fr-FR" sz="2400" b="1" dirty="0"/>
              <a:t> of Pavillon Populaire</a:t>
            </a:r>
          </a:p>
        </p:txBody>
      </p:sp>
    </p:spTree>
    <p:extLst>
      <p:ext uri="{BB962C8B-B14F-4D97-AF65-F5344CB8AC3E}">
        <p14:creationId xmlns:p14="http://schemas.microsoft.com/office/powerpoint/2010/main" val="102091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  <p:sndAc>
          <p:stSnd>
            <p:snd r:embed="rId2" name="Les frères Jacques- CQUE CEST BEAU LA PHOTOGRAPHIE.wav"/>
          </p:stSnd>
        </p:sndAc>
      </p:transition>
    </mc:Choice>
    <mc:Fallback>
      <p:transition spd="slow" advClick="0" advTm="8000">
        <p:fade/>
        <p:sndAc>
          <p:stSnd>
            <p:snd r:embed="rId2" name="Les frères Jacques- CQUE CEST BEAU LA PHOTOGRAPH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E9C33B-CC02-AC2F-A29F-F9D6503CD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plein air, arbre&#10;&#10;Description générée automatiquement">
            <a:extLst>
              <a:ext uri="{FF2B5EF4-FFF2-40B4-BE49-F238E27FC236}">
                <a16:creationId xmlns:a16="http://schemas.microsoft.com/office/drawing/2014/main" id="{1C5D5B6F-50D4-F8CE-3092-830DB37EC7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6551" y="189000"/>
            <a:ext cx="4858481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C5C2BE-43FF-1B08-1FD7-370152820AF8}"/>
              </a:ext>
            </a:extLst>
          </p:cNvPr>
          <p:cNvSpPr txBox="1"/>
          <p:nvPr/>
        </p:nvSpPr>
        <p:spPr>
          <a:xfrm>
            <a:off x="1181230" y="3718449"/>
            <a:ext cx="4193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Tombe Du Dr, Paul Wolff</a:t>
            </a:r>
          </a:p>
        </p:txBody>
      </p:sp>
    </p:spTree>
    <p:extLst>
      <p:ext uri="{BB962C8B-B14F-4D97-AF65-F5344CB8AC3E}">
        <p14:creationId xmlns:p14="http://schemas.microsoft.com/office/powerpoint/2010/main" val="245055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15A843-44C0-05F4-D743-3FB5F3896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Visage humain, personne, habits&#10;&#10;Description générée automatiquement">
            <a:extLst>
              <a:ext uri="{FF2B5EF4-FFF2-40B4-BE49-F238E27FC236}">
                <a16:creationId xmlns:a16="http://schemas.microsoft.com/office/drawing/2014/main" id="{270BD037-43AC-A76C-8247-03810CA999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7213" y="189000"/>
            <a:ext cx="4353254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E85305-9F95-F560-5A43-94A3CB91B8FF}"/>
              </a:ext>
            </a:extLst>
          </p:cNvPr>
          <p:cNvSpPr txBox="1"/>
          <p:nvPr/>
        </p:nvSpPr>
        <p:spPr>
          <a:xfrm>
            <a:off x="5965371" y="3429000"/>
            <a:ext cx="54385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d’Alfred </a:t>
            </a:r>
            <a:r>
              <a:rPr lang="fr-FR" sz="2400" b="1" dirty="0" err="1"/>
              <a:t>Tritschler</a:t>
            </a:r>
            <a:r>
              <a:rPr lang="fr-FR" sz="2400" b="1" dirty="0"/>
              <a:t> avec un Leica par Paul Wolff, 1938</a:t>
            </a:r>
          </a:p>
        </p:txBody>
      </p:sp>
    </p:spTree>
    <p:extLst>
      <p:ext uri="{BB962C8B-B14F-4D97-AF65-F5344CB8AC3E}">
        <p14:creationId xmlns:p14="http://schemas.microsoft.com/office/powerpoint/2010/main" val="370880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23E1C2-C358-9B71-7886-A02496902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oir et blanc&#10;&#10;Description générée automatiquement">
            <a:extLst>
              <a:ext uri="{FF2B5EF4-FFF2-40B4-BE49-F238E27FC236}">
                <a16:creationId xmlns:a16="http://schemas.microsoft.com/office/drawing/2014/main" id="{1CAC2AF7-2616-B744-F6EF-C14ED499BA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335" y="189000"/>
            <a:ext cx="498461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260993-E3FA-6302-D0F0-0CAB0C1EDF56}"/>
              </a:ext>
            </a:extLst>
          </p:cNvPr>
          <p:cNvSpPr txBox="1"/>
          <p:nvPr/>
        </p:nvSpPr>
        <p:spPr>
          <a:xfrm>
            <a:off x="6749094" y="2455817"/>
            <a:ext cx="52251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FFFF00"/>
                </a:solidFill>
              </a:rPr>
              <a:t>W</a:t>
            </a:r>
            <a:r>
              <a:rPr lang="de-DE" sz="2400" b="1" dirty="0">
                <a:solidFill>
                  <a:schemeClr val="bg1"/>
                </a:solidFill>
              </a:rPr>
              <a:t>olff &amp; Tritschler</a:t>
            </a:r>
          </a:p>
          <a:p>
            <a:endParaRPr lang="de-DE" sz="2400" b="1" dirty="0">
              <a:solidFill>
                <a:schemeClr val="bg1"/>
              </a:solidFill>
            </a:endParaRPr>
          </a:p>
          <a:p>
            <a:r>
              <a:rPr lang="de-DE" sz="2400" b="1" dirty="0">
                <a:solidFill>
                  <a:schemeClr val="bg1"/>
                </a:solidFill>
              </a:rPr>
              <a:t>Der Dom, Köln/Rhein, 1940 - 1945</a:t>
            </a:r>
          </a:p>
          <a:p>
            <a:endParaRPr lang="de-DE" sz="2400" b="1" dirty="0">
              <a:solidFill>
                <a:schemeClr val="bg1"/>
              </a:solidFill>
            </a:endParaRPr>
          </a:p>
          <a:p>
            <a:endParaRPr lang="de-DE" sz="2400" b="1" dirty="0">
              <a:solidFill>
                <a:schemeClr val="bg1"/>
              </a:solidFill>
            </a:endParaRPr>
          </a:p>
          <a:p>
            <a:r>
              <a:rPr lang="de-DE" sz="2400" b="1" dirty="0">
                <a:solidFill>
                  <a:schemeClr val="bg1"/>
                </a:solidFill>
              </a:rPr>
              <a:t>Sale Date: </a:t>
            </a:r>
            <a:r>
              <a:rPr lang="de-DE" sz="2400" b="1" dirty="0" err="1">
                <a:solidFill>
                  <a:schemeClr val="bg1"/>
                </a:solidFill>
              </a:rPr>
              <a:t>December</a:t>
            </a:r>
            <a:r>
              <a:rPr lang="de-DE" sz="2400" b="1" dirty="0">
                <a:solidFill>
                  <a:schemeClr val="bg1"/>
                </a:solidFill>
              </a:rPr>
              <a:t> 1, 2023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73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EEF103-141C-6257-24FA-CE3D541C4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rue, noir et blanc&#10;&#10;Description générée automatiquement">
            <a:extLst>
              <a:ext uri="{FF2B5EF4-FFF2-40B4-BE49-F238E27FC236}">
                <a16:creationId xmlns:a16="http://schemas.microsoft.com/office/drawing/2014/main" id="{310AACBA-5231-8477-B0D8-F811F1A157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89000"/>
            <a:ext cx="481784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F0A849-41F2-B733-29E7-4F52E600747E}"/>
              </a:ext>
            </a:extLst>
          </p:cNvPr>
          <p:cNvSpPr txBox="1"/>
          <p:nvPr/>
        </p:nvSpPr>
        <p:spPr>
          <a:xfrm>
            <a:off x="1031966" y="2383972"/>
            <a:ext cx="55125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Wolff &amp; </a:t>
            </a:r>
            <a:r>
              <a:rPr lang="fr-FR" sz="2400" b="1" dirty="0" err="1">
                <a:solidFill>
                  <a:srgbClr val="FFFF00"/>
                </a:solidFill>
              </a:rPr>
              <a:t>Tritschler</a:t>
            </a:r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Untitled</a:t>
            </a:r>
            <a:r>
              <a:rPr lang="fr-FR" sz="2400" b="1" dirty="0">
                <a:solidFill>
                  <a:srgbClr val="FFFF00"/>
                </a:solidFill>
              </a:rPr>
              <a:t>, 1930 - 1949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Sale Date: </a:t>
            </a:r>
            <a:r>
              <a:rPr lang="fr-FR" sz="2400" b="1" dirty="0" err="1">
                <a:solidFill>
                  <a:srgbClr val="FFFF00"/>
                </a:solidFill>
              </a:rPr>
              <a:t>December</a:t>
            </a:r>
            <a:r>
              <a:rPr lang="fr-FR" sz="2400" b="1" dirty="0">
                <a:solidFill>
                  <a:srgbClr val="FFFF00"/>
                </a:solidFill>
              </a:rPr>
              <a:t> 1, 2023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07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B01F28-CA25-CCEC-9DF6-54811C13A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aquatique, oiseau, manchot, Oiseau qui ne peut pas voler&#10;&#10;Description générée automatiquement">
            <a:extLst>
              <a:ext uri="{FF2B5EF4-FFF2-40B4-BE49-F238E27FC236}">
                <a16:creationId xmlns:a16="http://schemas.microsoft.com/office/drawing/2014/main" id="{629BB47D-659D-CB3E-0BF7-1353B7020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0224" y="549000"/>
            <a:ext cx="8112676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62870F-E65C-FFB8-39CE-A10B46784F02}"/>
              </a:ext>
            </a:extLst>
          </p:cNvPr>
          <p:cNvSpPr txBox="1"/>
          <p:nvPr/>
        </p:nvSpPr>
        <p:spPr>
          <a:xfrm>
            <a:off x="9562012" y="2194560"/>
            <a:ext cx="245581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Paul Wolff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Penguins, 1930 - 1939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Sale Date: June 14, 2023</a:t>
            </a:r>
          </a:p>
        </p:txBody>
      </p:sp>
    </p:spTree>
    <p:extLst>
      <p:ext uri="{BB962C8B-B14F-4D97-AF65-F5344CB8AC3E}">
        <p14:creationId xmlns:p14="http://schemas.microsoft.com/office/powerpoint/2010/main" val="322616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6E6AF9-E9E9-EA6A-BB89-3583A6DCE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parachute, Sports aériens&#10;&#10;Description générée automatiquement">
            <a:extLst>
              <a:ext uri="{FF2B5EF4-FFF2-40B4-BE49-F238E27FC236}">
                <a16:creationId xmlns:a16="http://schemas.microsoft.com/office/drawing/2014/main" id="{6C683D13-6942-6710-AD1A-4F8855F5B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5747" y="189000"/>
            <a:ext cx="480000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3064F3-DEE6-E5E5-B5E5-933E1B90034A}"/>
              </a:ext>
            </a:extLst>
          </p:cNvPr>
          <p:cNvSpPr txBox="1"/>
          <p:nvPr/>
        </p:nvSpPr>
        <p:spPr>
          <a:xfrm>
            <a:off x="708170" y="2377440"/>
            <a:ext cx="51075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Paul Wolff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Hedwig </a:t>
            </a:r>
            <a:r>
              <a:rPr lang="en-US" sz="2400" b="1" dirty="0" err="1">
                <a:solidFill>
                  <a:srgbClr val="FFFF00"/>
                </a:solidFill>
              </a:rPr>
              <a:t>Haegely</a:t>
            </a:r>
            <a:r>
              <a:rPr lang="en-US" sz="2400" b="1" dirty="0">
                <a:solidFill>
                  <a:srgbClr val="FFFF00"/>
                </a:solidFill>
              </a:rPr>
              <a:t>, c. 1930, 1930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Sale Date: June 9, 2023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58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45B36E-F374-2744-D509-456F7C714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nifère, arbre, hiver, plante&#10;&#10;Description générée automatiquement">
            <a:extLst>
              <a:ext uri="{FF2B5EF4-FFF2-40B4-BE49-F238E27FC236}">
                <a16:creationId xmlns:a16="http://schemas.microsoft.com/office/drawing/2014/main" id="{79C19EA9-F3B1-D1BB-AC2E-BAEADDA72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389" y="189000"/>
            <a:ext cx="469565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94456F-37F7-69E0-E45E-B9C39927FDA9}"/>
              </a:ext>
            </a:extLst>
          </p:cNvPr>
          <p:cNvSpPr txBox="1"/>
          <p:nvPr/>
        </p:nvSpPr>
        <p:spPr>
          <a:xfrm>
            <a:off x="6096000" y="2547257"/>
            <a:ext cx="42236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Paul Wolff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Cypress Tree of Life, 1930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Sale Date: December 2, 2022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77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A2FD5E-6629-4C41-0D46-E7797CF9A6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liments naturels, produits, Nourriture locale, Nourriture complète&#10;&#10;Description générée automatiquement">
            <a:extLst>
              <a:ext uri="{FF2B5EF4-FFF2-40B4-BE49-F238E27FC236}">
                <a16:creationId xmlns:a16="http://schemas.microsoft.com/office/drawing/2014/main" id="{EACEB99F-7831-7326-E4E6-39421182E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0172" y="189000"/>
            <a:ext cx="4764708" cy="648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394B04-4855-3AC4-C3A4-E3657CB9F09D}"/>
              </a:ext>
            </a:extLst>
          </p:cNvPr>
          <p:cNvSpPr txBox="1"/>
          <p:nvPr/>
        </p:nvSpPr>
        <p:spPr>
          <a:xfrm>
            <a:off x="1596937" y="2690949"/>
            <a:ext cx="48637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Paul Wolff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Tomatoes, 1931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Sale Date: December 1, 2021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64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8DB748-1E8D-AB20-6A30-A22400222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roquis, noir et blanc, monochrome&#10;&#10;Description générée automatiquement">
            <a:extLst>
              <a:ext uri="{FF2B5EF4-FFF2-40B4-BE49-F238E27FC236}">
                <a16:creationId xmlns:a16="http://schemas.microsoft.com/office/drawing/2014/main" id="{B7CE90BF-DB9B-79FA-0870-E3F5CCD4EB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9062" y="189000"/>
            <a:ext cx="479999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A59313-0A7C-A70F-97A6-00BCD7AE8202}"/>
              </a:ext>
            </a:extLst>
          </p:cNvPr>
          <p:cNvSpPr txBox="1"/>
          <p:nvPr/>
        </p:nvSpPr>
        <p:spPr>
          <a:xfrm>
            <a:off x="6897189" y="2429692"/>
            <a:ext cx="47999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Paul Wolff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Table with Carafe and Drinking Glass, 1931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Sale Date: December 1, 2021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155F61-6A60-3D5B-2364-02D78328D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abits, texte&#10;&#10;Description générée automatiquement">
            <a:extLst>
              <a:ext uri="{FF2B5EF4-FFF2-40B4-BE49-F238E27FC236}">
                <a16:creationId xmlns:a16="http://schemas.microsoft.com/office/drawing/2014/main" id="{A27659A8-C29E-D34E-18FF-6DBEAA0E9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3609" y="189000"/>
            <a:ext cx="478228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62942-7F2E-1BC2-BF61-1917F8A043F4}"/>
              </a:ext>
            </a:extLst>
          </p:cNvPr>
          <p:cNvSpPr txBox="1"/>
          <p:nvPr/>
        </p:nvSpPr>
        <p:spPr>
          <a:xfrm>
            <a:off x="1084217" y="2299063"/>
            <a:ext cx="56954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Paul Wolff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Street Scene during the Great Depression, 1932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Sale Date: November 19, 2021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69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934512-F533-E2F2-4FAF-4D96FBE62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homme&#10;&#10;Description générée automatiquement">
            <a:extLst>
              <a:ext uri="{FF2B5EF4-FFF2-40B4-BE49-F238E27FC236}">
                <a16:creationId xmlns:a16="http://schemas.microsoft.com/office/drawing/2014/main" id="{08DA9B6E-93CC-9DE7-0AD6-9659884B61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458" y="279000"/>
            <a:ext cx="834437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0EA70A-91A5-632D-D3C5-A557A3F4AEA2}"/>
              </a:ext>
            </a:extLst>
          </p:cNvPr>
          <p:cNvSpPr txBox="1"/>
          <p:nvPr/>
        </p:nvSpPr>
        <p:spPr>
          <a:xfrm>
            <a:off x="9829324" y="2076994"/>
            <a:ext cx="22729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Paul Wolff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Matterhorn, 1930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Sale Date: </a:t>
            </a:r>
            <a:r>
              <a:rPr lang="fr-FR" sz="2400" b="1" dirty="0" err="1">
                <a:solidFill>
                  <a:srgbClr val="FFFF00"/>
                </a:solidFill>
              </a:rPr>
              <a:t>November</a:t>
            </a:r>
            <a:r>
              <a:rPr lang="fr-FR" sz="2400" b="1" dirty="0">
                <a:solidFill>
                  <a:srgbClr val="FFFF00"/>
                </a:solidFill>
              </a:rPr>
              <a:t> 19, 2021</a:t>
            </a:r>
          </a:p>
        </p:txBody>
      </p:sp>
    </p:spTree>
    <p:extLst>
      <p:ext uri="{BB962C8B-B14F-4D97-AF65-F5344CB8AC3E}">
        <p14:creationId xmlns:p14="http://schemas.microsoft.com/office/powerpoint/2010/main" val="73837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0C5FF2-B973-F131-9CDA-C7BB1C08EE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personne&#10;&#10;Description générée automatiquement">
            <a:extLst>
              <a:ext uri="{FF2B5EF4-FFF2-40B4-BE49-F238E27FC236}">
                <a16:creationId xmlns:a16="http://schemas.microsoft.com/office/drawing/2014/main" id="{4CDDCDF6-D18F-29E0-B43E-747C11661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23" y="189000"/>
            <a:ext cx="433444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958D664-0C4F-D09C-DBFA-E61DEB9D5C37}"/>
              </a:ext>
            </a:extLst>
          </p:cNvPr>
          <p:cNvSpPr txBox="1"/>
          <p:nvPr/>
        </p:nvSpPr>
        <p:spPr>
          <a:xfrm>
            <a:off x="564969" y="2525711"/>
            <a:ext cx="609382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400" b="1" dirty="0">
                <a:solidFill>
                  <a:srgbClr val="FFFF00"/>
                </a:solidFill>
              </a:rPr>
              <a:t>Paul Wolff</a:t>
            </a:r>
          </a:p>
          <a:p>
            <a:endParaRPr lang="de-DE" sz="2400" b="1" dirty="0">
              <a:solidFill>
                <a:srgbClr val="FFFF00"/>
              </a:solidFill>
            </a:endParaRPr>
          </a:p>
          <a:p>
            <a:r>
              <a:rPr lang="de-DE" sz="2400" b="1" dirty="0">
                <a:solidFill>
                  <a:srgbClr val="FFFF00"/>
                </a:solidFill>
              </a:rPr>
              <a:t>Nordlandreise mit dem Schiff ‘Resolute’ d...., 1932</a:t>
            </a:r>
          </a:p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r>
              <a:rPr lang="de-DE" sz="2400" b="1" dirty="0">
                <a:solidFill>
                  <a:srgbClr val="FFFF00"/>
                </a:solidFill>
              </a:rPr>
              <a:t>Sale Date: November 3, 2021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00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18F9E9-4D65-5BB0-A501-F24123C34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fenêtre, route&#10;&#10;Description générée automatiquement">
            <a:extLst>
              <a:ext uri="{FF2B5EF4-FFF2-40B4-BE49-F238E27FC236}">
                <a16:creationId xmlns:a16="http://schemas.microsoft.com/office/drawing/2014/main" id="{E238D080-1CCE-4F7A-FA45-0E78630E2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822" y="189000"/>
            <a:ext cx="875675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DA941F-1F55-E4C8-DB3D-E3B40BA55E47}"/>
              </a:ext>
            </a:extLst>
          </p:cNvPr>
          <p:cNvSpPr txBox="1"/>
          <p:nvPr/>
        </p:nvSpPr>
        <p:spPr>
          <a:xfrm>
            <a:off x="9939456" y="1567543"/>
            <a:ext cx="24209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FFFF00"/>
                </a:solidFill>
              </a:rPr>
              <a:t>Wolff &amp; Tritschler</a:t>
            </a:r>
          </a:p>
          <a:p>
            <a:endParaRPr lang="de-DE" sz="2400" b="1" dirty="0">
              <a:solidFill>
                <a:srgbClr val="FFFF00"/>
              </a:solidFill>
            </a:endParaRPr>
          </a:p>
          <a:p>
            <a:r>
              <a:rPr lang="de-DE" sz="2400" b="1" dirty="0">
                <a:solidFill>
                  <a:srgbClr val="FFFF00"/>
                </a:solidFill>
              </a:rPr>
              <a:t>Schwarzer Stern (Frankfurt am Main), 1950 - 1959</a:t>
            </a:r>
          </a:p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r>
              <a:rPr lang="de-DE" sz="2400" b="1" dirty="0">
                <a:solidFill>
                  <a:srgbClr val="FFFF00"/>
                </a:solidFill>
              </a:rPr>
              <a:t>Sale Date: </a:t>
            </a:r>
            <a:r>
              <a:rPr lang="de-DE" sz="2400" b="1" dirty="0" err="1">
                <a:solidFill>
                  <a:srgbClr val="FFFF00"/>
                </a:solidFill>
              </a:rPr>
              <a:t>December</a:t>
            </a:r>
            <a:r>
              <a:rPr lang="de-DE" sz="2400" b="1" dirty="0">
                <a:solidFill>
                  <a:srgbClr val="FFFF00"/>
                </a:solidFill>
              </a:rPr>
              <a:t> 16, 2019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28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0A0956-C3FF-9AB2-CD56-CEC028ADC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maison, brouillard&#10;&#10;Description générée automatiquement">
            <a:extLst>
              <a:ext uri="{FF2B5EF4-FFF2-40B4-BE49-F238E27FC236}">
                <a16:creationId xmlns:a16="http://schemas.microsoft.com/office/drawing/2014/main" id="{DA19F69A-DE76-1F69-EA54-51F7CFF4B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6061" y="433080"/>
            <a:ext cx="8208000" cy="59918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1455DB-62F7-CEDD-A8A1-B2F34CB59B3B}"/>
              </a:ext>
            </a:extLst>
          </p:cNvPr>
          <p:cNvSpPr txBox="1"/>
          <p:nvPr/>
        </p:nvSpPr>
        <p:spPr>
          <a:xfrm>
            <a:off x="140427" y="1802675"/>
            <a:ext cx="262563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W</a:t>
            </a:r>
            <a:r>
              <a:rPr lang="fr-FR" sz="3200" b="1" dirty="0">
                <a:solidFill>
                  <a:srgbClr val="FFFF00"/>
                </a:solidFill>
              </a:rPr>
              <a:t>o</a:t>
            </a:r>
            <a:r>
              <a:rPr lang="fr-FR" sz="2400" b="1" dirty="0">
                <a:solidFill>
                  <a:srgbClr val="FFFF00"/>
                </a:solidFill>
              </a:rPr>
              <a:t>lff &amp; </a:t>
            </a:r>
            <a:r>
              <a:rPr lang="fr-FR" sz="2400" b="1" dirty="0" err="1">
                <a:solidFill>
                  <a:srgbClr val="FFFF00"/>
                </a:solidFill>
              </a:rPr>
              <a:t>Tritschler</a:t>
            </a:r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Waldenburg, </a:t>
            </a:r>
            <a:r>
              <a:rPr lang="fr-FR" sz="2400" b="1" dirty="0" err="1">
                <a:solidFill>
                  <a:srgbClr val="FFFF00"/>
                </a:solidFill>
              </a:rPr>
              <a:t>Silesia</a:t>
            </a:r>
            <a:r>
              <a:rPr lang="fr-FR" sz="2400" b="1" dirty="0">
                <a:solidFill>
                  <a:srgbClr val="FFFF00"/>
                </a:solidFill>
              </a:rPr>
              <a:t>, 1930 - 1939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Sale Date: </a:t>
            </a:r>
            <a:r>
              <a:rPr lang="fr-FR" sz="2400" b="1" dirty="0" err="1">
                <a:solidFill>
                  <a:srgbClr val="FFFF00"/>
                </a:solidFill>
              </a:rPr>
              <a:t>December</a:t>
            </a:r>
            <a:r>
              <a:rPr lang="fr-FR" sz="2400" b="1" dirty="0">
                <a:solidFill>
                  <a:srgbClr val="FFFF00"/>
                </a:solidFill>
              </a:rPr>
              <a:t> 4, 2019</a:t>
            </a:r>
          </a:p>
        </p:txBody>
      </p:sp>
    </p:spTree>
    <p:extLst>
      <p:ext uri="{BB962C8B-B14F-4D97-AF65-F5344CB8AC3E}">
        <p14:creationId xmlns:p14="http://schemas.microsoft.com/office/powerpoint/2010/main" val="69353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A60E1C-3ACB-EC22-F742-BA0BBDE8C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habits, Visage humain, sourire&#10;&#10;Description générée automatiquement">
            <a:extLst>
              <a:ext uri="{FF2B5EF4-FFF2-40B4-BE49-F238E27FC236}">
                <a16:creationId xmlns:a16="http://schemas.microsoft.com/office/drawing/2014/main" id="{7626D190-1B3C-4A33-0894-7272AFCA0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8519" y="189000"/>
            <a:ext cx="479999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E1FA6A-5BCD-534F-B296-5664701EF576}"/>
              </a:ext>
            </a:extLst>
          </p:cNvPr>
          <p:cNvSpPr txBox="1"/>
          <p:nvPr/>
        </p:nvSpPr>
        <p:spPr>
          <a:xfrm>
            <a:off x="6594076" y="2527662"/>
            <a:ext cx="46971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Paul Wolff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Two women at cafe, 1930 - 1939</a:t>
            </a:r>
          </a:p>
          <a:p>
            <a:endParaRPr lang="en-US" sz="2400" b="1" dirty="0">
              <a:solidFill>
                <a:srgbClr val="FFFF00"/>
              </a:solidFill>
            </a:endParaRPr>
          </a:p>
          <a:p>
            <a:endParaRPr lang="en-US" sz="2400" b="1" dirty="0">
              <a:solidFill>
                <a:srgbClr val="FFFF00"/>
              </a:solidFill>
            </a:endParaRPr>
          </a:p>
          <a:p>
            <a:r>
              <a:rPr lang="en-US" sz="2400" b="1" dirty="0">
                <a:solidFill>
                  <a:srgbClr val="FFFF00"/>
                </a:solidFill>
              </a:rPr>
              <a:t>Sale Date: December 4, 2019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54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F3946-AB06-95E9-E218-85605038B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DBFE0C9B-E7FF-A950-8A45-4B0105EAFE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4733" y="602775"/>
            <a:ext cx="8532000" cy="56524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2571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Visage humain, personne, homme, bibliothèque&#10;&#10;Description générée automatiquement">
            <a:extLst>
              <a:ext uri="{FF2B5EF4-FFF2-40B4-BE49-F238E27FC236}">
                <a16:creationId xmlns:a16="http://schemas.microsoft.com/office/drawing/2014/main" id="{309CE561-1203-20AC-C2DD-A0256E152F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171" y="549000"/>
            <a:ext cx="4320000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5C1AA54-FE9F-46C6-111B-95F2CA40DFB3}"/>
              </a:ext>
            </a:extLst>
          </p:cNvPr>
          <p:cNvSpPr txBox="1"/>
          <p:nvPr/>
        </p:nvSpPr>
        <p:spPr>
          <a:xfrm>
            <a:off x="5995852" y="724729"/>
            <a:ext cx="65706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Les Photographies De Paul Wolff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073B122-5A03-8000-A2CE-249C7D0C5760}"/>
              </a:ext>
            </a:extLst>
          </p:cNvPr>
          <p:cNvSpPr txBox="1"/>
          <p:nvPr/>
        </p:nvSpPr>
        <p:spPr>
          <a:xfrm>
            <a:off x="6096000" y="2905780"/>
            <a:ext cx="6021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0744E71-60F6-56D6-61B2-DDD9555AA5E0}"/>
              </a:ext>
            </a:extLst>
          </p:cNvPr>
          <p:cNvSpPr txBox="1"/>
          <p:nvPr/>
        </p:nvSpPr>
        <p:spPr>
          <a:xfrm>
            <a:off x="7798526" y="3788229"/>
            <a:ext cx="3213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44F6A23-52FB-8471-759A-90CBC0B03D68}"/>
              </a:ext>
            </a:extLst>
          </p:cNvPr>
          <p:cNvSpPr txBox="1"/>
          <p:nvPr/>
        </p:nvSpPr>
        <p:spPr>
          <a:xfrm>
            <a:off x="5199018" y="4506333"/>
            <a:ext cx="5812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Paul Wolff</a:t>
            </a:r>
          </a:p>
        </p:txBody>
      </p:sp>
    </p:spTree>
    <p:extLst>
      <p:ext uri="{BB962C8B-B14F-4D97-AF65-F5344CB8AC3E}">
        <p14:creationId xmlns:p14="http://schemas.microsoft.com/office/powerpoint/2010/main" val="319808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548</Words>
  <Application>Microsoft Office PowerPoint</Application>
  <PresentationFormat>Grand écran</PresentationFormat>
  <Paragraphs>110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2024-02-10T06:26:52Z</dcterms:created>
  <dcterms:modified xsi:type="dcterms:W3CDTF">2024-02-10T10:32:34Z</dcterms:modified>
</cp:coreProperties>
</file>