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86" r:id="rId3"/>
    <p:sldId id="281" r:id="rId4"/>
    <p:sldId id="256" r:id="rId5"/>
    <p:sldId id="280" r:id="rId6"/>
    <p:sldId id="279" r:id="rId7"/>
    <p:sldId id="278" r:id="rId8"/>
    <p:sldId id="277" r:id="rId9"/>
    <p:sldId id="275" r:id="rId10"/>
    <p:sldId id="274" r:id="rId11"/>
    <p:sldId id="273" r:id="rId12"/>
    <p:sldId id="272" r:id="rId13"/>
    <p:sldId id="271" r:id="rId14"/>
    <p:sldId id="270" r:id="rId15"/>
    <p:sldId id="269" r:id="rId16"/>
    <p:sldId id="268" r:id="rId17"/>
    <p:sldId id="267" r:id="rId18"/>
    <p:sldId id="266" r:id="rId19"/>
    <p:sldId id="265" r:id="rId20"/>
    <p:sldId id="264" r:id="rId21"/>
    <p:sldId id="263" r:id="rId22"/>
    <p:sldId id="262" r:id="rId23"/>
    <p:sldId id="261" r:id="rId24"/>
    <p:sldId id="260" r:id="rId25"/>
    <p:sldId id="259" r:id="rId26"/>
    <p:sldId id="258" r:id="rId27"/>
    <p:sldId id="257"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8" d="100"/>
          <a:sy n="78" d="100"/>
        </p:scale>
        <p:origin x="53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E05A68-AA6E-37CB-DC18-ADD9FC8DEA4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B235FD7-5A5A-F3DA-ED3A-3AC12A07F3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B5AADBF-1EA9-86A1-61B4-E7D98675C2C6}"/>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5" name="Espace réservé du pied de page 4">
            <a:extLst>
              <a:ext uri="{FF2B5EF4-FFF2-40B4-BE49-F238E27FC236}">
                <a16:creationId xmlns:a16="http://schemas.microsoft.com/office/drawing/2014/main" id="{FC3785B9-E0EB-E4FA-3788-829AF55E63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80AAA2D-13F3-6F9C-DCEF-4354B6C9C94D}"/>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252621391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E2F8EB-7FC3-3881-3202-170E8AF529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03BDC21-9D96-1A6A-DEC2-B4C04B9CB35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D1A3092-FC13-A810-2A1B-8FA68316E044}"/>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5" name="Espace réservé du pied de page 4">
            <a:extLst>
              <a:ext uri="{FF2B5EF4-FFF2-40B4-BE49-F238E27FC236}">
                <a16:creationId xmlns:a16="http://schemas.microsoft.com/office/drawing/2014/main" id="{93CA11D4-CE96-9E8A-C2AF-9F462DCF34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2C59299-2112-A866-1026-40FCCC850E99}"/>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271802155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B3BAF2-8CC3-907B-14AC-9369D8F79BE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B057725-1203-3EEB-FA31-CFDD2FB2E1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E327159-18C8-B9DA-13ED-4312B4830B3D}"/>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5" name="Espace réservé du pied de page 4">
            <a:extLst>
              <a:ext uri="{FF2B5EF4-FFF2-40B4-BE49-F238E27FC236}">
                <a16:creationId xmlns:a16="http://schemas.microsoft.com/office/drawing/2014/main" id="{6D8E3E8E-90BD-CE0E-BFC1-1B60020000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ABA38B3-D073-E92A-E9B7-E1534AF7996B}"/>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362983326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7D719-7F95-C61C-F306-12C552ED0B3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42EC865-1B93-647E-F2F7-3D318789824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C1BF8D-1655-A385-B510-601A090D634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DFC5206-936B-4830-C046-AAFF34DD4ECD}"/>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6" name="Espace réservé du pied de page 5">
            <a:extLst>
              <a:ext uri="{FF2B5EF4-FFF2-40B4-BE49-F238E27FC236}">
                <a16:creationId xmlns:a16="http://schemas.microsoft.com/office/drawing/2014/main" id="{0EF94B76-09AA-EC4A-2716-CFB7760E57F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1073D6A-AE66-CD32-D2A2-7919C5E0404F}"/>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70487595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3A9A38-707B-B5E5-8136-555D6E0A34D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3A65A2C-715F-E830-3F94-8FE29A4443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2450CED-AC6C-EB35-61F6-53D421A2F80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3A89C0A-8318-7D4A-2610-534BA414E6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C783F67-F280-79FF-79F9-BD6C7E9D0A8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1F939B-C63D-01B9-1933-9B19FBE91213}"/>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8" name="Espace réservé du pied de page 7">
            <a:extLst>
              <a:ext uri="{FF2B5EF4-FFF2-40B4-BE49-F238E27FC236}">
                <a16:creationId xmlns:a16="http://schemas.microsoft.com/office/drawing/2014/main" id="{1E7A124B-AEA0-7B8C-BB7F-B9928650F34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71C0CCC-2AB6-AD65-6BB8-8D5D5F34329C}"/>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155476051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B57248-650C-2519-3B75-E6D02EA9331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F7DC412-ABF3-F80B-A752-7D6A1DFC179A}"/>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4" name="Espace réservé du pied de page 3">
            <a:extLst>
              <a:ext uri="{FF2B5EF4-FFF2-40B4-BE49-F238E27FC236}">
                <a16:creationId xmlns:a16="http://schemas.microsoft.com/office/drawing/2014/main" id="{F7C01514-C954-757F-2B56-6EA949873FE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8AC12A8-21E2-8E7D-60AB-91089106F88F}"/>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118809776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0C5D087-DDC8-C115-132A-217DF8F9D0D5}"/>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3" name="Espace réservé du pied de page 2">
            <a:extLst>
              <a:ext uri="{FF2B5EF4-FFF2-40B4-BE49-F238E27FC236}">
                <a16:creationId xmlns:a16="http://schemas.microsoft.com/office/drawing/2014/main" id="{B7B9719A-E523-0C4B-A49E-A74C1A9B713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4870614-674B-3C9D-A86A-346775574251}"/>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426988907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AEF5E3-B187-D5A6-B0AD-6D6E002B73C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DDFE362-BF09-32A2-5888-2667238C8A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E55D482-0FA8-E24C-B12A-ACE87FF2CE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0168FDB-F749-7B89-56A8-599AFB39D6E4}"/>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6" name="Espace réservé du pied de page 5">
            <a:extLst>
              <a:ext uri="{FF2B5EF4-FFF2-40B4-BE49-F238E27FC236}">
                <a16:creationId xmlns:a16="http://schemas.microsoft.com/office/drawing/2014/main" id="{88CAA7C9-6A65-C04B-5C92-E4CB9BAA8E5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AE480C4-C672-11FF-5C07-6E6598953E3D}"/>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291441566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F8BB44-3A48-22BE-B570-229A8157D6A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3832F40-5E2F-5142-0B87-0B4E9A2F90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E17C18-6FE1-5CB1-EDD0-F724F6421F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5AC253F-8996-42A1-B556-DDB00673B82C}"/>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6" name="Espace réservé du pied de page 5">
            <a:extLst>
              <a:ext uri="{FF2B5EF4-FFF2-40B4-BE49-F238E27FC236}">
                <a16:creationId xmlns:a16="http://schemas.microsoft.com/office/drawing/2014/main" id="{816B89B9-F8DA-24B0-5FC0-E159E97BCA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6442166-DD19-21D8-5FA7-0EFF44A0953A}"/>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239466483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FF8F49-C92D-0E04-1557-0691FD3AAF6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AFEFD32-00FB-FD08-F9C5-A4F1FAB2D74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BE2C1C-EEAC-FBB9-DE55-28D16B10E376}"/>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5" name="Espace réservé du pied de page 4">
            <a:extLst>
              <a:ext uri="{FF2B5EF4-FFF2-40B4-BE49-F238E27FC236}">
                <a16:creationId xmlns:a16="http://schemas.microsoft.com/office/drawing/2014/main" id="{7068C025-A146-7596-500A-8A0FB11A698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95820E-BCD5-CF12-682C-04EAA93D666C}"/>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149011092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F51EFFF-E5D1-4082-18EE-B7761EEBF23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71D7545-E459-90F4-825F-CDAC8380CA2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B7009E-B1D0-F0C5-0E6A-B9D77A6DBB29}"/>
              </a:ext>
            </a:extLst>
          </p:cNvPr>
          <p:cNvSpPr>
            <a:spLocks noGrp="1"/>
          </p:cNvSpPr>
          <p:nvPr>
            <p:ph type="dt" sz="half" idx="10"/>
          </p:nvPr>
        </p:nvSpPr>
        <p:spPr/>
        <p:txBody>
          <a:bodyPr/>
          <a:lstStyle/>
          <a:p>
            <a:fld id="{7C7D4932-ADC2-4250-B65F-D5133D5BE1FE}" type="datetimeFigureOut">
              <a:rPr lang="fr-FR" smtClean="0"/>
              <a:t>05/02/2024</a:t>
            </a:fld>
            <a:endParaRPr lang="fr-FR"/>
          </a:p>
        </p:txBody>
      </p:sp>
      <p:sp>
        <p:nvSpPr>
          <p:cNvPr id="5" name="Espace réservé du pied de page 4">
            <a:extLst>
              <a:ext uri="{FF2B5EF4-FFF2-40B4-BE49-F238E27FC236}">
                <a16:creationId xmlns:a16="http://schemas.microsoft.com/office/drawing/2014/main" id="{DEDA892F-4899-4FB8-60E9-3A65CFB3112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24D1334-D739-C039-DA76-FCDC9FB96CD7}"/>
              </a:ext>
            </a:extLst>
          </p:cNvPr>
          <p:cNvSpPr>
            <a:spLocks noGrp="1"/>
          </p:cNvSpPr>
          <p:nvPr>
            <p:ph type="sldNum" sz="quarter" idx="12"/>
          </p:nvPr>
        </p:nvSpPr>
        <p:spPr/>
        <p:txBody>
          <a:bodyPr/>
          <a:lstStyle/>
          <a:p>
            <a:fld id="{70F1C3F9-88DA-46B2-803B-3EBD62124E5E}" type="slidenum">
              <a:rPr lang="fr-FR" smtClean="0"/>
              <a:t>‹N°›</a:t>
            </a:fld>
            <a:endParaRPr lang="fr-FR"/>
          </a:p>
        </p:txBody>
      </p:sp>
    </p:spTree>
    <p:extLst>
      <p:ext uri="{BB962C8B-B14F-4D97-AF65-F5344CB8AC3E}">
        <p14:creationId xmlns:p14="http://schemas.microsoft.com/office/powerpoint/2010/main" val="328162128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6849F5A-F180-EB0D-974D-D8AA2734F9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495BB99-571A-2D55-7CDB-E134983768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FFACC3-4EB2-D2D6-2B8B-23FAC1A09F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D4932-ADC2-4250-B65F-D5133D5BE1FE}" type="datetimeFigureOut">
              <a:rPr lang="fr-FR" smtClean="0"/>
              <a:t>05/02/2024</a:t>
            </a:fld>
            <a:endParaRPr lang="fr-FR"/>
          </a:p>
        </p:txBody>
      </p:sp>
      <p:sp>
        <p:nvSpPr>
          <p:cNvPr id="5" name="Espace réservé du pied de page 4">
            <a:extLst>
              <a:ext uri="{FF2B5EF4-FFF2-40B4-BE49-F238E27FC236}">
                <a16:creationId xmlns:a16="http://schemas.microsoft.com/office/drawing/2014/main" id="{E533164A-D5EB-B60A-D0F8-39A75EB9C3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A8CA08B-B883-0525-44EC-CE9CB94C13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F1C3F9-88DA-46B2-803B-3EBD62124E5E}" type="slidenum">
              <a:rPr lang="fr-FR" smtClean="0"/>
              <a:t>‹N°›</a:t>
            </a:fld>
            <a:endParaRPr lang="fr-FR"/>
          </a:p>
        </p:txBody>
      </p:sp>
    </p:spTree>
    <p:extLst>
      <p:ext uri="{BB962C8B-B14F-4D97-AF65-F5344CB8AC3E}">
        <p14:creationId xmlns:p14="http://schemas.microsoft.com/office/powerpoint/2010/main" val="8158534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fr.wikipedia.org/wiki/Seb_Toussaint" TargetMode="External"/><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4BE5D552-31D3-97E3-8BFE-2C2FBAC7F88D}"/>
            </a:ext>
          </a:extLst>
        </p:cNvPr>
        <p:cNvGrpSpPr/>
        <p:nvPr/>
      </p:nvGrpSpPr>
      <p:grpSpPr>
        <a:xfrm>
          <a:off x="0" y="0"/>
          <a:ext cx="0" cy="0"/>
          <a:chOff x="0" y="0"/>
          <a:chExt cx="0" cy="0"/>
        </a:xfrm>
      </p:grpSpPr>
      <p:pic>
        <p:nvPicPr>
          <p:cNvPr id="4" name="Image 3" descr="Une image contenant plein air, horizon, bâtiment, paysage urbain&#10;&#10;Description générée automatiquement">
            <a:extLst>
              <a:ext uri="{FF2B5EF4-FFF2-40B4-BE49-F238E27FC236}">
                <a16:creationId xmlns:a16="http://schemas.microsoft.com/office/drawing/2014/main" id="{6DF859CF-0918-8EDA-C940-7BFDAE9DDF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3420" y="720285"/>
            <a:ext cx="11325160" cy="558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601CA829-F930-7517-74A7-D2408A16D265}"/>
              </a:ext>
            </a:extLst>
          </p:cNvPr>
          <p:cNvSpPr txBox="1"/>
          <p:nvPr/>
        </p:nvSpPr>
        <p:spPr>
          <a:xfrm>
            <a:off x="2583180" y="258620"/>
            <a:ext cx="9829800" cy="461665"/>
          </a:xfrm>
          <a:prstGeom prst="rect">
            <a:avLst/>
          </a:prstGeom>
          <a:noFill/>
        </p:spPr>
        <p:txBody>
          <a:bodyPr wrap="square" rtlCol="0">
            <a:spAutoFit/>
          </a:bodyPr>
          <a:lstStyle/>
          <a:p>
            <a:r>
              <a:rPr lang="fr-FR" sz="2400" b="1" dirty="0"/>
              <a:t>Lorient Vous Présente La Ville De Bombay ( Inde )</a:t>
            </a:r>
          </a:p>
        </p:txBody>
      </p:sp>
      <p:sp>
        <p:nvSpPr>
          <p:cNvPr id="6" name="ZoneTexte 5">
            <a:extLst>
              <a:ext uri="{FF2B5EF4-FFF2-40B4-BE49-F238E27FC236}">
                <a16:creationId xmlns:a16="http://schemas.microsoft.com/office/drawing/2014/main" id="{2086C2A3-7272-866B-5B27-843CE61F0A16}"/>
              </a:ext>
            </a:extLst>
          </p:cNvPr>
          <p:cNvSpPr txBox="1"/>
          <p:nvPr/>
        </p:nvSpPr>
        <p:spPr>
          <a:xfrm>
            <a:off x="2583180" y="6315985"/>
            <a:ext cx="8663940" cy="461665"/>
          </a:xfrm>
          <a:prstGeom prst="rect">
            <a:avLst/>
          </a:prstGeom>
          <a:noFill/>
        </p:spPr>
        <p:txBody>
          <a:bodyPr wrap="square" rtlCol="0">
            <a:spAutoFit/>
          </a:bodyPr>
          <a:lstStyle/>
          <a:p>
            <a:r>
              <a:rPr lang="fr-FR" sz="2400" b="1" dirty="0"/>
              <a:t>Skyline de Mumbai vue de l'autre côté de Back Bay.</a:t>
            </a:r>
          </a:p>
        </p:txBody>
      </p:sp>
    </p:spTree>
    <p:extLst>
      <p:ext uri="{BB962C8B-B14F-4D97-AF65-F5344CB8AC3E}">
        <p14:creationId xmlns:p14="http://schemas.microsoft.com/office/powerpoint/2010/main" val="343606171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sndAc>
          <p:stSnd loop="1">
            <p:snd r:embed="rId2" name="💗 INFINITE LOVE - Ernesto Cortazar 💗 [4K].wav"/>
          </p:stSnd>
        </p:sndAc>
      </p:transition>
    </mc:Choice>
    <mc:Fallback>
      <p:transition spd="slow" advClick="0" advTm="8000">
        <p:fade/>
        <p:sndAc>
          <p:stSnd loop="1">
            <p:snd r:embed="rId2" name="💗 INFINITE LOVE - Ernesto Cortazar 💗 [4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B82617-5143-0D91-4145-3C9AABF6925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dirty="0">
                <a:ln>
                  <a:solidFill>
                    <a:srgbClr val="00B050"/>
                  </a:solidFill>
                </a:ln>
                <a:solidFill>
                  <a:srgbClr val="FFFF00"/>
                </a:solidFill>
                <a:effectLst>
                  <a:glow rad="228600">
                    <a:schemeClr val="accent2">
                      <a:satMod val="175000"/>
                      <a:alpha val="40000"/>
                    </a:schemeClr>
                  </a:glow>
                </a:effectLst>
                <a:latin typeface="Algerian" panose="04020705040A02060702" pitchFamily="82" charset="0"/>
              </a:rPr>
              <a:t>Mumbai (anciennement Bombay) est une ville densément peuplée qui se trouve sur la côte ouest de l'Inde. Ce centre financier est la plus grande ville du pays. Sur le front de mer du port de Mumbai, la Porte de l'Inde est une arche en pierre emblématique qui a été construite en 1924, sous le Raj britannique. Au large, l'île voisine d'</a:t>
            </a:r>
            <a:r>
              <a:rPr lang="fr-FR" sz="3600" dirty="0" err="1">
                <a:ln>
                  <a:solidFill>
                    <a:srgbClr val="00B050"/>
                  </a:solidFill>
                </a:ln>
                <a:solidFill>
                  <a:srgbClr val="FFFF00"/>
                </a:solidFill>
                <a:effectLst>
                  <a:glow rad="228600">
                    <a:schemeClr val="accent2">
                      <a:satMod val="175000"/>
                      <a:alpha val="40000"/>
                    </a:schemeClr>
                  </a:glow>
                </a:effectLst>
                <a:latin typeface="Algerian" panose="04020705040A02060702" pitchFamily="82" charset="0"/>
              </a:rPr>
              <a:t>Éléphanta</a:t>
            </a:r>
            <a:r>
              <a:rPr lang="fr-FR" sz="3600" dirty="0">
                <a:ln>
                  <a:solidFill>
                    <a:srgbClr val="00B050"/>
                  </a:solidFill>
                </a:ln>
                <a:solidFill>
                  <a:srgbClr val="FFFF00"/>
                </a:solidFill>
                <a:effectLst>
                  <a:glow rad="228600">
                    <a:schemeClr val="accent2">
                      <a:satMod val="175000"/>
                      <a:alpha val="40000"/>
                    </a:schemeClr>
                  </a:glow>
                </a:effectLst>
                <a:latin typeface="Algerian" panose="04020705040A02060702" pitchFamily="82" charset="0"/>
              </a:rPr>
              <a:t> comporte des temples anciens creusés dans la roche et dédiés au dieu hindou Shiva. La ville est également célèbre en tant que centre de l'industrie cinématographique du pays avec Bollywood. </a:t>
            </a:r>
          </a:p>
        </p:txBody>
      </p:sp>
    </p:spTree>
    <p:extLst>
      <p:ext uri="{BB962C8B-B14F-4D97-AF65-F5344CB8AC3E}">
        <p14:creationId xmlns:p14="http://schemas.microsoft.com/office/powerpoint/2010/main" val="414416197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F8B217AC-485A-BE7E-B84D-CB36E3EA93A4}"/>
            </a:ext>
          </a:extLst>
        </p:cNvPr>
        <p:cNvGrpSpPr/>
        <p:nvPr/>
      </p:nvGrpSpPr>
      <p:grpSpPr>
        <a:xfrm>
          <a:off x="0" y="0"/>
          <a:ext cx="0" cy="0"/>
          <a:chOff x="0" y="0"/>
          <a:chExt cx="0" cy="0"/>
        </a:xfrm>
      </p:grpSpPr>
      <p:pic>
        <p:nvPicPr>
          <p:cNvPr id="4" name="Image 3" descr="Une image contenant bâtiment, ciel, plein air, arche&#10;&#10;Description générée automatiquement">
            <a:extLst>
              <a:ext uri="{FF2B5EF4-FFF2-40B4-BE49-F238E27FC236}">
                <a16:creationId xmlns:a16="http://schemas.microsoft.com/office/drawing/2014/main" id="{15142DDC-2805-0794-62FB-DCD29130F7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6666"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DA9A4BC7-8FBC-0C49-D164-2882938D7D4F}"/>
              </a:ext>
            </a:extLst>
          </p:cNvPr>
          <p:cNvSpPr txBox="1"/>
          <p:nvPr/>
        </p:nvSpPr>
        <p:spPr>
          <a:xfrm>
            <a:off x="9418320" y="3760470"/>
            <a:ext cx="2773680" cy="830997"/>
          </a:xfrm>
          <a:prstGeom prst="rect">
            <a:avLst/>
          </a:prstGeom>
          <a:noFill/>
        </p:spPr>
        <p:txBody>
          <a:bodyPr wrap="square" rtlCol="0">
            <a:spAutoFit/>
          </a:bodyPr>
          <a:lstStyle/>
          <a:p>
            <a:r>
              <a:rPr lang="fr-FR" sz="2400" b="1" dirty="0">
                <a:solidFill>
                  <a:srgbClr val="FFFF00"/>
                </a:solidFill>
              </a:rPr>
              <a:t>Porte de l'Inde, Mumbai</a:t>
            </a:r>
          </a:p>
        </p:txBody>
      </p:sp>
    </p:spTree>
    <p:extLst>
      <p:ext uri="{BB962C8B-B14F-4D97-AF65-F5344CB8AC3E}">
        <p14:creationId xmlns:p14="http://schemas.microsoft.com/office/powerpoint/2010/main" val="250582001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iel, plein air, bâtiment, Pont haubané&#10;&#10;Description générée automatiquement">
            <a:extLst>
              <a:ext uri="{FF2B5EF4-FFF2-40B4-BE49-F238E27FC236}">
                <a16:creationId xmlns:a16="http://schemas.microsoft.com/office/drawing/2014/main" id="{5DF153AC-F05F-825E-3C20-5A7A03899E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4000" y="934794"/>
            <a:ext cx="11124000" cy="4988412"/>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3EB0FBEB-55DC-AF57-A67D-DC4FF88255E7}"/>
              </a:ext>
            </a:extLst>
          </p:cNvPr>
          <p:cNvSpPr txBox="1"/>
          <p:nvPr/>
        </p:nvSpPr>
        <p:spPr>
          <a:xfrm>
            <a:off x="4183380" y="5919741"/>
            <a:ext cx="8766810"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Liaison </a:t>
            </a:r>
            <a:r>
              <a:rPr lang="fr-FR" sz="2400" b="1" dirty="0" err="1">
                <a:solidFill>
                  <a:srgbClr val="FFFF00"/>
                </a:solidFill>
              </a:rPr>
              <a:t>Bandra</a:t>
            </a:r>
            <a:r>
              <a:rPr lang="fr-FR" sz="2400" b="1" dirty="0">
                <a:solidFill>
                  <a:srgbClr val="FFFF00"/>
                </a:solidFill>
              </a:rPr>
              <a:t> </a:t>
            </a:r>
            <a:r>
              <a:rPr lang="fr-FR" sz="2400" b="1" dirty="0" err="1">
                <a:solidFill>
                  <a:srgbClr val="FFFF00"/>
                </a:solidFill>
              </a:rPr>
              <a:t>Worli</a:t>
            </a:r>
            <a:r>
              <a:rPr lang="fr-FR" sz="2400" b="1" dirty="0">
                <a:solidFill>
                  <a:srgbClr val="FFFF00"/>
                </a:solidFill>
              </a:rPr>
              <a:t> </a:t>
            </a:r>
            <a:r>
              <a:rPr lang="fr-FR" sz="2400" b="1" dirty="0" err="1">
                <a:solidFill>
                  <a:srgbClr val="FFFF00"/>
                </a:solidFill>
              </a:rPr>
              <a:t>Sea</a:t>
            </a:r>
            <a:endParaRPr lang="fr-FR" b="1" dirty="0">
              <a:solidFill>
                <a:srgbClr val="FFFF00"/>
              </a:solidFill>
            </a:endParaRPr>
          </a:p>
        </p:txBody>
      </p:sp>
    </p:spTree>
    <p:extLst>
      <p:ext uri="{BB962C8B-B14F-4D97-AF65-F5344CB8AC3E}">
        <p14:creationId xmlns:p14="http://schemas.microsoft.com/office/powerpoint/2010/main" val="226490273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AA89EEDB-C768-81ED-DE24-70B9C2A9F347}"/>
            </a:ext>
          </a:extLst>
        </p:cNvPr>
        <p:cNvGrpSpPr/>
        <p:nvPr/>
      </p:nvGrpSpPr>
      <p:grpSpPr>
        <a:xfrm>
          <a:off x="0" y="0"/>
          <a:ext cx="0" cy="0"/>
          <a:chOff x="0" y="0"/>
          <a:chExt cx="0" cy="0"/>
        </a:xfrm>
      </p:grpSpPr>
      <p:pic>
        <p:nvPicPr>
          <p:cNvPr id="4" name="Image 3" descr="Une image contenant bâtiment, ciel, plein air, arche&#10;&#10;Description générée automatiquement">
            <a:extLst>
              <a:ext uri="{FF2B5EF4-FFF2-40B4-BE49-F238E27FC236}">
                <a16:creationId xmlns:a16="http://schemas.microsoft.com/office/drawing/2014/main" id="{CDA3318C-7E6C-3C9B-9915-ED5930642A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5067" y="279000"/>
            <a:ext cx="8400000" cy="630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007EEDEA-33D8-9D42-FA9D-3DF904E3F131}"/>
              </a:ext>
            </a:extLst>
          </p:cNvPr>
          <p:cNvSpPr txBox="1"/>
          <p:nvPr/>
        </p:nvSpPr>
        <p:spPr>
          <a:xfrm>
            <a:off x="122344" y="3429000"/>
            <a:ext cx="3040380" cy="1938992"/>
          </a:xfrm>
          <a:prstGeom prst="rect">
            <a:avLst/>
          </a:prstGeom>
          <a:noFill/>
        </p:spPr>
        <p:txBody>
          <a:bodyPr wrap="square" rtlCol="0">
            <a:spAutoFit/>
          </a:bodyPr>
          <a:lstStyle/>
          <a:p>
            <a:r>
              <a:rPr lang="fr-FR" sz="2400" b="1" dirty="0"/>
              <a:t>Ceci est une photo du monument archéologique indien (ASI) portant le numéro </a:t>
            </a:r>
          </a:p>
        </p:txBody>
      </p:sp>
    </p:spTree>
    <p:extLst>
      <p:ext uri="{BB962C8B-B14F-4D97-AF65-F5344CB8AC3E}">
        <p14:creationId xmlns:p14="http://schemas.microsoft.com/office/powerpoint/2010/main" val="196430712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FC60F81-BCB8-E3D0-16B4-774B80CEC2E7}"/>
            </a:ext>
          </a:extLst>
        </p:cNvPr>
        <p:cNvGrpSpPr/>
        <p:nvPr/>
      </p:nvGrpSpPr>
      <p:grpSpPr>
        <a:xfrm>
          <a:off x="0" y="0"/>
          <a:ext cx="0" cy="0"/>
          <a:chOff x="0" y="0"/>
          <a:chExt cx="0" cy="0"/>
        </a:xfrm>
      </p:grpSpPr>
      <p:pic>
        <p:nvPicPr>
          <p:cNvPr id="4" name="Image 3" descr="Une image contenant plein air, ciel, bâtiment, arbre&#10;&#10;Description générée automatiquement">
            <a:extLst>
              <a:ext uri="{FF2B5EF4-FFF2-40B4-BE49-F238E27FC236}">
                <a16:creationId xmlns:a16="http://schemas.microsoft.com/office/drawing/2014/main" id="{1DDD2497-2A7D-3272-6A6F-E10FD2FD5A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450"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772E28F-BC74-6084-6A69-832D163DEEA4}"/>
              </a:ext>
            </a:extLst>
          </p:cNvPr>
          <p:cNvSpPr txBox="1"/>
          <p:nvPr/>
        </p:nvSpPr>
        <p:spPr>
          <a:xfrm>
            <a:off x="9178290" y="3429000"/>
            <a:ext cx="2880360" cy="830997"/>
          </a:xfrm>
          <a:prstGeom prst="rect">
            <a:avLst/>
          </a:prstGeom>
          <a:noFill/>
        </p:spPr>
        <p:txBody>
          <a:bodyPr wrap="square" rtlCol="0">
            <a:spAutoFit/>
          </a:bodyPr>
          <a:lstStyle/>
          <a:p>
            <a:r>
              <a:rPr lang="fr-FR" sz="2400" b="1" dirty="0">
                <a:solidFill>
                  <a:schemeClr val="bg1"/>
                </a:solidFill>
              </a:rPr>
              <a:t>Taj Mahal Palace </a:t>
            </a:r>
            <a:r>
              <a:rPr lang="fr-FR" sz="2400" b="1" dirty="0" err="1">
                <a:solidFill>
                  <a:schemeClr val="bg1"/>
                </a:solidFill>
              </a:rPr>
              <a:t>Hotel</a:t>
            </a:r>
            <a:endParaRPr lang="fr-FR" sz="2400" b="1" dirty="0">
              <a:solidFill>
                <a:schemeClr val="bg1"/>
              </a:solidFill>
            </a:endParaRPr>
          </a:p>
        </p:txBody>
      </p:sp>
    </p:spTree>
    <p:extLst>
      <p:ext uri="{BB962C8B-B14F-4D97-AF65-F5344CB8AC3E}">
        <p14:creationId xmlns:p14="http://schemas.microsoft.com/office/powerpoint/2010/main" val="404716980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F1AE15BF-6ED7-CE41-F8BB-A46702DD0078}"/>
            </a:ext>
          </a:extLst>
        </p:cNvPr>
        <p:cNvGrpSpPr/>
        <p:nvPr/>
      </p:nvGrpSpPr>
      <p:grpSpPr>
        <a:xfrm>
          <a:off x="0" y="0"/>
          <a:ext cx="0" cy="0"/>
          <a:chOff x="0" y="0"/>
          <a:chExt cx="0" cy="0"/>
        </a:xfrm>
      </p:grpSpPr>
      <p:pic>
        <p:nvPicPr>
          <p:cNvPr id="4" name="Image 3" descr="Une image contenant plein air, bâtiment, nuit, ciel&#10;&#10;Description générée automatiquement">
            <a:extLst>
              <a:ext uri="{FF2B5EF4-FFF2-40B4-BE49-F238E27FC236}">
                <a16:creationId xmlns:a16="http://schemas.microsoft.com/office/drawing/2014/main" id="{05C349F2-71B5-3367-DEDD-B7A387BB12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7530" y="279000"/>
            <a:ext cx="9446293" cy="630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FB2E10B0-FD2A-DE00-AE96-9ECF032169EC}"/>
              </a:ext>
            </a:extLst>
          </p:cNvPr>
          <p:cNvSpPr txBox="1"/>
          <p:nvPr/>
        </p:nvSpPr>
        <p:spPr>
          <a:xfrm>
            <a:off x="280140" y="3589020"/>
            <a:ext cx="1965960" cy="1938992"/>
          </a:xfrm>
          <a:prstGeom prst="rect">
            <a:avLst/>
          </a:prstGeom>
          <a:noFill/>
        </p:spPr>
        <p:txBody>
          <a:bodyPr wrap="square" rtlCol="0">
            <a:spAutoFit/>
          </a:bodyPr>
          <a:lstStyle/>
          <a:p>
            <a:r>
              <a:rPr lang="fr-FR" sz="2400" b="1" dirty="0"/>
              <a:t>Terminus </a:t>
            </a:r>
            <a:r>
              <a:rPr lang="fr-FR" sz="2400" b="1" dirty="0" err="1"/>
              <a:t>Chhatrapati</a:t>
            </a:r>
            <a:r>
              <a:rPr lang="fr-FR" sz="2400" b="1" dirty="0"/>
              <a:t> Shivaji Maharaj la nuit</a:t>
            </a:r>
          </a:p>
        </p:txBody>
      </p:sp>
    </p:spTree>
    <p:extLst>
      <p:ext uri="{BB962C8B-B14F-4D97-AF65-F5344CB8AC3E}">
        <p14:creationId xmlns:p14="http://schemas.microsoft.com/office/powerpoint/2010/main" val="122398186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3E6CAD7-D7D8-4058-A802-8F3D60072D90}"/>
            </a:ext>
          </a:extLst>
        </p:cNvPr>
        <p:cNvGrpSpPr/>
        <p:nvPr/>
      </p:nvGrpSpPr>
      <p:grpSpPr>
        <a:xfrm>
          <a:off x="0" y="0"/>
          <a:ext cx="0" cy="0"/>
          <a:chOff x="0" y="0"/>
          <a:chExt cx="0" cy="0"/>
        </a:xfrm>
      </p:grpSpPr>
      <p:pic>
        <p:nvPicPr>
          <p:cNvPr id="4" name="Image 3" descr="Une image contenant plein air, arbre, ciel, Tour de grande hauteur&#10;&#10;Description générée automatiquement">
            <a:extLst>
              <a:ext uri="{FF2B5EF4-FFF2-40B4-BE49-F238E27FC236}">
                <a16:creationId xmlns:a16="http://schemas.microsoft.com/office/drawing/2014/main" id="{6733FFB9-35BD-B20D-F23A-7B66FDAE3A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487" y="279000"/>
            <a:ext cx="9475912" cy="630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2F77C58-9ED1-34B7-593D-B97F4B2EB214}"/>
              </a:ext>
            </a:extLst>
          </p:cNvPr>
          <p:cNvSpPr txBox="1"/>
          <p:nvPr/>
        </p:nvSpPr>
        <p:spPr>
          <a:xfrm>
            <a:off x="10172700" y="3225314"/>
            <a:ext cx="2019300" cy="1938992"/>
          </a:xfrm>
          <a:prstGeom prst="rect">
            <a:avLst/>
          </a:prstGeom>
          <a:noFill/>
        </p:spPr>
        <p:txBody>
          <a:bodyPr wrap="square" rtlCol="0">
            <a:spAutoFit/>
          </a:bodyPr>
          <a:lstStyle/>
          <a:p>
            <a:r>
              <a:rPr lang="fr-FR" sz="2400" b="1" dirty="0"/>
              <a:t>Bâtiments près de </a:t>
            </a:r>
            <a:r>
              <a:rPr lang="fr-FR" sz="2400" b="1" dirty="0" err="1"/>
              <a:t>Nariman</a:t>
            </a:r>
            <a:r>
              <a:rPr lang="fr-FR" sz="2400" b="1" dirty="0"/>
              <a:t> Point, Mumbai</a:t>
            </a:r>
          </a:p>
        </p:txBody>
      </p:sp>
    </p:spTree>
    <p:extLst>
      <p:ext uri="{BB962C8B-B14F-4D97-AF65-F5344CB8AC3E}">
        <p14:creationId xmlns:p14="http://schemas.microsoft.com/office/powerpoint/2010/main" val="302367422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437338FA-D919-1603-A047-BB4B51B31ACF}"/>
            </a:ext>
          </a:extLst>
        </p:cNvPr>
        <p:cNvGrpSpPr/>
        <p:nvPr/>
      </p:nvGrpSpPr>
      <p:grpSpPr>
        <a:xfrm>
          <a:off x="0" y="0"/>
          <a:ext cx="0" cy="0"/>
          <a:chOff x="0" y="0"/>
          <a:chExt cx="0" cy="0"/>
        </a:xfrm>
      </p:grpSpPr>
      <p:pic>
        <p:nvPicPr>
          <p:cNvPr id="4" name="Image 3" descr="Une image contenant plein air, ciel, herbe, palmier&#10;&#10;Description générée automatiquement">
            <a:extLst>
              <a:ext uri="{FF2B5EF4-FFF2-40B4-BE49-F238E27FC236}">
                <a16:creationId xmlns:a16="http://schemas.microsoft.com/office/drawing/2014/main" id="{EF4F47FB-7F37-0C00-0DBA-5C8050AAE9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335444"/>
            <a:ext cx="10560000" cy="594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11622E25-B3CE-8F1E-0F8B-980EC471CBA1}"/>
              </a:ext>
            </a:extLst>
          </p:cNvPr>
          <p:cNvSpPr txBox="1"/>
          <p:nvPr/>
        </p:nvSpPr>
        <p:spPr>
          <a:xfrm>
            <a:off x="2308860" y="6275444"/>
            <a:ext cx="10038690" cy="461665"/>
          </a:xfrm>
          <a:prstGeom prst="rect">
            <a:avLst/>
          </a:prstGeom>
          <a:noFill/>
        </p:spPr>
        <p:txBody>
          <a:bodyPr wrap="square" rtlCol="0">
            <a:spAutoFit/>
          </a:bodyPr>
          <a:lstStyle/>
          <a:p>
            <a:r>
              <a:rPr lang="fr-FR" dirty="0"/>
              <a:t> </a:t>
            </a:r>
            <a:r>
              <a:rPr lang="fr-FR" sz="2400" b="1" dirty="0"/>
              <a:t>Bâtiment de la Haute Cour de Bombay à Mumbai, Inde</a:t>
            </a:r>
            <a:endParaRPr lang="fr-FR" b="1" dirty="0"/>
          </a:p>
        </p:txBody>
      </p:sp>
    </p:spTree>
    <p:extLst>
      <p:ext uri="{BB962C8B-B14F-4D97-AF65-F5344CB8AC3E}">
        <p14:creationId xmlns:p14="http://schemas.microsoft.com/office/powerpoint/2010/main" val="50867893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95431-0680-8113-DE6B-D4B5200E2C3C}"/>
            </a:ext>
          </a:extLst>
        </p:cNvPr>
        <p:cNvGrpSpPr/>
        <p:nvPr/>
      </p:nvGrpSpPr>
      <p:grpSpPr>
        <a:xfrm>
          <a:off x="0" y="0"/>
          <a:ext cx="0" cy="0"/>
          <a:chOff x="0" y="0"/>
          <a:chExt cx="0" cy="0"/>
        </a:xfrm>
      </p:grpSpPr>
      <p:pic>
        <p:nvPicPr>
          <p:cNvPr id="4" name="Image 3" descr="Une image contenant plein air, plante, ciel, arbre&#10;&#10;Description générée automatiquement">
            <a:extLst>
              <a:ext uri="{FF2B5EF4-FFF2-40B4-BE49-F238E27FC236}">
                <a16:creationId xmlns:a16="http://schemas.microsoft.com/office/drawing/2014/main" id="{FFD3A1B7-2D2A-BB94-DFDE-FBDD670D61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98470"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7666C8CA-4A46-7765-3675-88C67945B369}"/>
              </a:ext>
            </a:extLst>
          </p:cNvPr>
          <p:cNvSpPr txBox="1"/>
          <p:nvPr/>
        </p:nvSpPr>
        <p:spPr>
          <a:xfrm>
            <a:off x="308610" y="3554730"/>
            <a:ext cx="2998470" cy="1107996"/>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Plus de détails</a:t>
            </a:r>
          </a:p>
          <a:p>
            <a:r>
              <a:rPr lang="fr-FR" sz="2400" b="1" dirty="0">
                <a:solidFill>
                  <a:srgbClr val="FFFF00"/>
                </a:solidFill>
              </a:rPr>
              <a:t>Plage de Mumbai</a:t>
            </a:r>
            <a:r>
              <a:rPr lang="fr-FR" sz="2400" b="1" dirty="0"/>
              <a:t>.</a:t>
            </a:r>
          </a:p>
        </p:txBody>
      </p:sp>
    </p:spTree>
    <p:extLst>
      <p:ext uri="{BB962C8B-B14F-4D97-AF65-F5344CB8AC3E}">
        <p14:creationId xmlns:p14="http://schemas.microsoft.com/office/powerpoint/2010/main" val="301695878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D3822035-9A81-D16F-FC80-20BF4C216491}"/>
            </a:ext>
          </a:extLst>
        </p:cNvPr>
        <p:cNvGrpSpPr/>
        <p:nvPr/>
      </p:nvGrpSpPr>
      <p:grpSpPr>
        <a:xfrm>
          <a:off x="0" y="0"/>
          <a:ext cx="0" cy="0"/>
          <a:chOff x="0" y="0"/>
          <a:chExt cx="0" cy="0"/>
        </a:xfrm>
      </p:grpSpPr>
      <p:pic>
        <p:nvPicPr>
          <p:cNvPr id="4" name="Image 3" descr="Une image contenant plein air, ciel, nuage, bâtiment&#10;&#10;Description générée automatiquement">
            <a:extLst>
              <a:ext uri="{FF2B5EF4-FFF2-40B4-BE49-F238E27FC236}">
                <a16:creationId xmlns:a16="http://schemas.microsoft.com/office/drawing/2014/main" id="{1BCBDE77-9D14-C8A6-3230-3757D08636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6000" y="409041"/>
            <a:ext cx="9000000" cy="5617962"/>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60C9A1FF-BABE-E0A2-E758-A4EEFD5F19E7}"/>
              </a:ext>
            </a:extLst>
          </p:cNvPr>
          <p:cNvSpPr txBox="1"/>
          <p:nvPr/>
        </p:nvSpPr>
        <p:spPr>
          <a:xfrm>
            <a:off x="1314450" y="6027003"/>
            <a:ext cx="9955530" cy="830997"/>
          </a:xfrm>
          <a:prstGeom prst="rect">
            <a:avLst/>
          </a:prstGeom>
          <a:noFill/>
        </p:spPr>
        <p:txBody>
          <a:bodyPr wrap="square" rtlCol="0">
            <a:spAutoFit/>
          </a:bodyPr>
          <a:lstStyle/>
          <a:p>
            <a:r>
              <a:rPr lang="fr-FR" sz="2400" b="1" dirty="0">
                <a:solidFill>
                  <a:srgbClr val="FFFF00"/>
                </a:solidFill>
              </a:rPr>
              <a:t> L'hôtel Taj Mahal, construit par la famille Tata pour surpasser tous les hôtels de luxe uniquement européens qui existaient à l'époque, Mumbai </a:t>
            </a:r>
            <a:r>
              <a:rPr lang="fr-FR" dirty="0">
                <a:solidFill>
                  <a:srgbClr val="FFFF00"/>
                </a:solidFill>
              </a:rPr>
              <a:t>.</a:t>
            </a:r>
          </a:p>
        </p:txBody>
      </p:sp>
    </p:spTree>
    <p:extLst>
      <p:ext uri="{BB962C8B-B14F-4D97-AF65-F5344CB8AC3E}">
        <p14:creationId xmlns:p14="http://schemas.microsoft.com/office/powerpoint/2010/main" val="42574715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6BB05D1-6DCB-5B09-6B96-8839A04C3473}"/>
            </a:ext>
          </a:extLst>
        </p:cNvPr>
        <p:cNvGrpSpPr/>
        <p:nvPr/>
      </p:nvGrpSpPr>
      <p:grpSpPr>
        <a:xfrm>
          <a:off x="0" y="0"/>
          <a:ext cx="0" cy="0"/>
          <a:chOff x="0" y="0"/>
          <a:chExt cx="0" cy="0"/>
        </a:xfrm>
      </p:grpSpPr>
      <p:pic>
        <p:nvPicPr>
          <p:cNvPr id="4" name="Image 3" descr="Une image contenant plein air, ciel, arbre, bâtiment&#10;&#10;Description générée automatiquement">
            <a:extLst>
              <a:ext uri="{FF2B5EF4-FFF2-40B4-BE49-F238E27FC236}">
                <a16:creationId xmlns:a16="http://schemas.microsoft.com/office/drawing/2014/main" id="{6594F7BE-D603-E93D-BE8A-BD737E84F4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0135" y="189000"/>
            <a:ext cx="4338073"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ZoneTexte 4">
            <a:extLst>
              <a:ext uri="{FF2B5EF4-FFF2-40B4-BE49-F238E27FC236}">
                <a16:creationId xmlns:a16="http://schemas.microsoft.com/office/drawing/2014/main" id="{AF4F1E81-B2E1-D804-C62F-3F3287E7CBF2}"/>
              </a:ext>
            </a:extLst>
          </p:cNvPr>
          <p:cNvSpPr txBox="1"/>
          <p:nvPr/>
        </p:nvSpPr>
        <p:spPr>
          <a:xfrm>
            <a:off x="5738208" y="4476095"/>
            <a:ext cx="5280312" cy="461665"/>
          </a:xfrm>
          <a:prstGeom prst="rect">
            <a:avLst/>
          </a:prstGeom>
          <a:noFill/>
        </p:spPr>
        <p:txBody>
          <a:bodyPr wrap="square" rtlCol="0">
            <a:spAutoFit/>
          </a:bodyPr>
          <a:lstStyle/>
          <a:p>
            <a:r>
              <a:rPr lang="fr-FR" sz="2400" b="1" dirty="0">
                <a:solidFill>
                  <a:srgbClr val="FFFF00"/>
                </a:solidFill>
              </a:rPr>
              <a:t>Hôtel de ville du Grand Bombay.</a:t>
            </a:r>
          </a:p>
        </p:txBody>
      </p:sp>
    </p:spTree>
    <p:extLst>
      <p:ext uri="{BB962C8B-B14F-4D97-AF65-F5344CB8AC3E}">
        <p14:creationId xmlns:p14="http://schemas.microsoft.com/office/powerpoint/2010/main" val="100776066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BC9C98E7-A02A-613D-3A85-0B61E2F0804B}"/>
            </a:ext>
          </a:extLst>
        </p:cNvPr>
        <p:cNvGrpSpPr/>
        <p:nvPr/>
      </p:nvGrpSpPr>
      <p:grpSpPr>
        <a:xfrm>
          <a:off x="0" y="0"/>
          <a:ext cx="0" cy="0"/>
          <a:chOff x="0" y="0"/>
          <a:chExt cx="0" cy="0"/>
        </a:xfrm>
      </p:grpSpPr>
      <p:pic>
        <p:nvPicPr>
          <p:cNvPr id="4" name="Image 3" descr="Une image contenant plein air, bâtiment, ciel, Architecture médiévale&#10;&#10;Description générée automatiquement">
            <a:extLst>
              <a:ext uri="{FF2B5EF4-FFF2-40B4-BE49-F238E27FC236}">
                <a16:creationId xmlns:a16="http://schemas.microsoft.com/office/drawing/2014/main" id="{E1970C36-DFFE-16CA-26D4-B3BBE0F5A4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230" y="625500"/>
            <a:ext cx="9612000" cy="5606999"/>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52A1ED9-511B-B3A6-5337-F817891D6B26}"/>
              </a:ext>
            </a:extLst>
          </p:cNvPr>
          <p:cNvSpPr txBox="1"/>
          <p:nvPr/>
        </p:nvSpPr>
        <p:spPr>
          <a:xfrm>
            <a:off x="10515600" y="428177"/>
            <a:ext cx="1790700" cy="6001643"/>
          </a:xfrm>
          <a:prstGeom prst="rect">
            <a:avLst/>
          </a:prstGeom>
          <a:noFill/>
        </p:spPr>
        <p:txBody>
          <a:bodyPr wrap="square" rtlCol="0">
            <a:spAutoFit/>
          </a:bodyPr>
          <a:lstStyle/>
          <a:p>
            <a:r>
              <a:rPr lang="fr-FR" sz="2400" b="1" dirty="0">
                <a:solidFill>
                  <a:srgbClr val="FFFF00"/>
                </a:solidFill>
              </a:rPr>
              <a:t>La gare terminale de </a:t>
            </a:r>
            <a:r>
              <a:rPr lang="fr-FR" sz="2400" b="1" dirty="0" err="1">
                <a:solidFill>
                  <a:srgbClr val="FFFF00"/>
                </a:solidFill>
              </a:rPr>
              <a:t>Chhatrapati</a:t>
            </a:r>
            <a:r>
              <a:rPr lang="fr-FR" sz="2400" b="1" dirty="0">
                <a:solidFill>
                  <a:srgbClr val="FFFF00"/>
                </a:solidFill>
              </a:rPr>
              <a:t> Shivaji, ancien Victoria Terminus, ou VT, siège du Chemin de fer central, est inscrite au patrimoine mondial de l'UNESCO.</a:t>
            </a:r>
          </a:p>
        </p:txBody>
      </p:sp>
    </p:spTree>
    <p:extLst>
      <p:ext uri="{BB962C8B-B14F-4D97-AF65-F5344CB8AC3E}">
        <p14:creationId xmlns:p14="http://schemas.microsoft.com/office/powerpoint/2010/main" val="235841124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5B54CF71-0EB4-D9E8-2E02-B282FA8C9F33}"/>
            </a:ext>
          </a:extLst>
        </p:cNvPr>
        <p:cNvGrpSpPr/>
        <p:nvPr/>
      </p:nvGrpSpPr>
      <p:grpSpPr>
        <a:xfrm>
          <a:off x="0" y="0"/>
          <a:ext cx="0" cy="0"/>
          <a:chOff x="0" y="0"/>
          <a:chExt cx="0" cy="0"/>
        </a:xfrm>
      </p:grpSpPr>
      <p:pic>
        <p:nvPicPr>
          <p:cNvPr id="4" name="Image 3" descr="Une image contenant intérieur, aéroport, bâtiment, personnes&#10;&#10;Description générée automatiquement">
            <a:extLst>
              <a:ext uri="{FF2B5EF4-FFF2-40B4-BE49-F238E27FC236}">
                <a16:creationId xmlns:a16="http://schemas.microsoft.com/office/drawing/2014/main" id="{199011A9-83FC-699B-5828-1C1D1954B3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2160" y="297000"/>
            <a:ext cx="8352000" cy="6264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D46DE3DB-B54C-0AA3-5FC2-577A125238BC}"/>
              </a:ext>
            </a:extLst>
          </p:cNvPr>
          <p:cNvSpPr txBox="1"/>
          <p:nvPr/>
        </p:nvSpPr>
        <p:spPr>
          <a:xfrm>
            <a:off x="164465" y="2811780"/>
            <a:ext cx="3063240" cy="1938992"/>
          </a:xfrm>
          <a:prstGeom prst="rect">
            <a:avLst/>
          </a:prstGeom>
          <a:noFill/>
        </p:spPr>
        <p:txBody>
          <a:bodyPr wrap="square" rtlCol="0">
            <a:spAutoFit/>
          </a:bodyPr>
          <a:lstStyle/>
          <a:p>
            <a:r>
              <a:rPr lang="fr-FR" sz="2400" b="1" dirty="0">
                <a:solidFill>
                  <a:srgbClr val="FFFF00"/>
                </a:solidFill>
              </a:rPr>
              <a:t>L'aéroport international </a:t>
            </a:r>
            <a:r>
              <a:rPr lang="fr-FR" sz="2400" b="1" dirty="0" err="1">
                <a:solidFill>
                  <a:srgbClr val="FFFF00"/>
                </a:solidFill>
              </a:rPr>
              <a:t>Chhatrapati</a:t>
            </a:r>
            <a:r>
              <a:rPr lang="fr-FR" sz="2400" b="1" dirty="0">
                <a:solidFill>
                  <a:srgbClr val="FFFF00"/>
                </a:solidFill>
              </a:rPr>
              <a:t>-Shivaji est le plus actif d'Asie du Sud41</a:t>
            </a:r>
            <a:r>
              <a:rPr lang="fr-FR" dirty="0">
                <a:solidFill>
                  <a:srgbClr val="FFFF00"/>
                </a:solidFill>
              </a:rPr>
              <a:t>.</a:t>
            </a:r>
          </a:p>
        </p:txBody>
      </p:sp>
    </p:spTree>
    <p:extLst>
      <p:ext uri="{BB962C8B-B14F-4D97-AF65-F5344CB8AC3E}">
        <p14:creationId xmlns:p14="http://schemas.microsoft.com/office/powerpoint/2010/main" val="210667922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3F5C8EA0-54C9-08AC-89C3-72B1B7A3E58C}"/>
            </a:ext>
          </a:extLst>
        </p:cNvPr>
        <p:cNvGrpSpPr/>
        <p:nvPr/>
      </p:nvGrpSpPr>
      <p:grpSpPr>
        <a:xfrm>
          <a:off x="0" y="0"/>
          <a:ext cx="0" cy="0"/>
          <a:chOff x="0" y="0"/>
          <a:chExt cx="0" cy="0"/>
        </a:xfrm>
      </p:grpSpPr>
      <p:pic>
        <p:nvPicPr>
          <p:cNvPr id="4" name="Image 3" descr="Une image contenant statue, plein air, sculpture, nuit&#10;&#10;Description générée automatiquement">
            <a:extLst>
              <a:ext uri="{FF2B5EF4-FFF2-40B4-BE49-F238E27FC236}">
                <a16:creationId xmlns:a16="http://schemas.microsoft.com/office/drawing/2014/main" id="{1095514B-BD04-B2E0-CFA2-2EC9CB9A57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484" y="243000"/>
            <a:ext cx="8496000" cy="6372000"/>
          </a:xfrm>
          <a:prstGeom prst="rect">
            <a:avLst/>
          </a:prstGeom>
          <a:ln w="88900" cap="sq" cmpd="thickThin">
            <a:solidFill>
              <a:srgbClr val="7030A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23383579-4DEC-2C3C-A32D-5F3919B9AAAE}"/>
              </a:ext>
            </a:extLst>
          </p:cNvPr>
          <p:cNvSpPr txBox="1"/>
          <p:nvPr/>
        </p:nvSpPr>
        <p:spPr>
          <a:xfrm>
            <a:off x="9159240" y="2834640"/>
            <a:ext cx="3028950" cy="1569660"/>
          </a:xfrm>
          <a:prstGeom prst="rect">
            <a:avLst/>
          </a:prstGeom>
          <a:noFill/>
        </p:spPr>
        <p:txBody>
          <a:bodyPr wrap="square" rtlCol="0">
            <a:spAutoFit/>
          </a:bodyPr>
          <a:lstStyle/>
          <a:p>
            <a:r>
              <a:rPr lang="fr-FR" sz="2400" b="1" dirty="0"/>
              <a:t>Statue de </a:t>
            </a:r>
            <a:r>
              <a:rPr lang="fr-FR" sz="2400" b="1" dirty="0" err="1"/>
              <a:t>Chhatrapati</a:t>
            </a:r>
            <a:r>
              <a:rPr lang="fr-FR" sz="2400" b="1" dirty="0"/>
              <a:t> Shivaji Maharaj à la porte de l'Inde, </a:t>
            </a:r>
            <a:r>
              <a:rPr lang="fr-FR" sz="2400" b="1" dirty="0" err="1"/>
              <a:t>Coloaba</a:t>
            </a:r>
            <a:endParaRPr lang="fr-FR" sz="2400" b="1" dirty="0"/>
          </a:p>
        </p:txBody>
      </p:sp>
    </p:spTree>
    <p:extLst>
      <p:ext uri="{BB962C8B-B14F-4D97-AF65-F5344CB8AC3E}">
        <p14:creationId xmlns:p14="http://schemas.microsoft.com/office/powerpoint/2010/main" val="424762376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1D8B1B20-022F-8C5F-8D0F-155147BBB748}"/>
            </a:ext>
          </a:extLst>
        </p:cNvPr>
        <p:cNvGrpSpPr/>
        <p:nvPr/>
      </p:nvGrpSpPr>
      <p:grpSpPr>
        <a:xfrm>
          <a:off x="0" y="0"/>
          <a:ext cx="0" cy="0"/>
          <a:chOff x="0" y="0"/>
          <a:chExt cx="0" cy="0"/>
        </a:xfrm>
      </p:grpSpPr>
      <p:pic>
        <p:nvPicPr>
          <p:cNvPr id="4" name="Image 3" descr="Une image contenant plein air, ciel, statue, plante&#10;&#10;Description générée automatiquement">
            <a:extLst>
              <a:ext uri="{FF2B5EF4-FFF2-40B4-BE49-F238E27FC236}">
                <a16:creationId xmlns:a16="http://schemas.microsoft.com/office/drawing/2014/main" id="{368A240B-4C9F-B256-D14B-0E934592B9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189000"/>
            <a:ext cx="5184000" cy="648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87D625C-432B-5EE8-FA6E-8E34F14DC4B5}"/>
              </a:ext>
            </a:extLst>
          </p:cNvPr>
          <p:cNvSpPr txBox="1"/>
          <p:nvPr/>
        </p:nvSpPr>
        <p:spPr>
          <a:xfrm>
            <a:off x="697230" y="3817620"/>
            <a:ext cx="5040630" cy="461665"/>
          </a:xfrm>
          <a:prstGeom prst="rect">
            <a:avLst/>
          </a:prstGeom>
          <a:noFill/>
        </p:spPr>
        <p:txBody>
          <a:bodyPr wrap="square" rtlCol="0">
            <a:spAutoFit/>
          </a:bodyPr>
          <a:lstStyle/>
          <a:p>
            <a:r>
              <a:rPr lang="fr-FR" sz="2400" b="1" i="1" dirty="0"/>
              <a:t> La fontaine Flora à Mumbai, Inde</a:t>
            </a:r>
            <a:r>
              <a:rPr lang="fr-FR" dirty="0"/>
              <a:t>.</a:t>
            </a:r>
          </a:p>
        </p:txBody>
      </p:sp>
    </p:spTree>
    <p:extLst>
      <p:ext uri="{BB962C8B-B14F-4D97-AF65-F5344CB8AC3E}">
        <p14:creationId xmlns:p14="http://schemas.microsoft.com/office/powerpoint/2010/main" val="266406820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7122488B-3084-B1F5-8A17-5648B9898536}"/>
            </a:ext>
          </a:extLst>
        </p:cNvPr>
        <p:cNvGrpSpPr/>
        <p:nvPr/>
      </p:nvGrpSpPr>
      <p:grpSpPr>
        <a:xfrm>
          <a:off x="0" y="0"/>
          <a:ext cx="0" cy="0"/>
          <a:chOff x="0" y="0"/>
          <a:chExt cx="0" cy="0"/>
        </a:xfrm>
      </p:grpSpPr>
      <p:pic>
        <p:nvPicPr>
          <p:cNvPr id="6" name="Image 5" descr="Une image contenant plein air, ciel, repère, tour&#10;&#10;Description générée automatiquement">
            <a:extLst>
              <a:ext uri="{FF2B5EF4-FFF2-40B4-BE49-F238E27FC236}">
                <a16:creationId xmlns:a16="http://schemas.microsoft.com/office/drawing/2014/main" id="{9D4A9204-1066-8688-E970-2DA6A54019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4914" y="229500"/>
            <a:ext cx="8532000" cy="6399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ECF149EB-C9D0-7CFF-C2D3-81270083D9FB}"/>
              </a:ext>
            </a:extLst>
          </p:cNvPr>
          <p:cNvSpPr txBox="1"/>
          <p:nvPr/>
        </p:nvSpPr>
        <p:spPr>
          <a:xfrm>
            <a:off x="8986914" y="3623310"/>
            <a:ext cx="3205086" cy="461665"/>
          </a:xfrm>
          <a:prstGeom prst="rect">
            <a:avLst/>
          </a:prstGeom>
          <a:noFill/>
        </p:spPr>
        <p:txBody>
          <a:bodyPr wrap="square" rtlCol="0">
            <a:spAutoFit/>
          </a:bodyPr>
          <a:lstStyle/>
          <a:p>
            <a:r>
              <a:rPr lang="fr-FR" sz="2400" b="1" dirty="0"/>
              <a:t>Siège social de Mumbai</a:t>
            </a:r>
          </a:p>
        </p:txBody>
      </p:sp>
    </p:spTree>
    <p:extLst>
      <p:ext uri="{BB962C8B-B14F-4D97-AF65-F5344CB8AC3E}">
        <p14:creationId xmlns:p14="http://schemas.microsoft.com/office/powerpoint/2010/main" val="357070058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C41E3E4F-83E9-B29A-309A-8033601E292B}"/>
            </a:ext>
          </a:extLst>
        </p:cNvPr>
        <p:cNvGrpSpPr/>
        <p:nvPr/>
      </p:nvGrpSpPr>
      <p:grpSpPr>
        <a:xfrm>
          <a:off x="0" y="0"/>
          <a:ext cx="0" cy="0"/>
          <a:chOff x="0" y="0"/>
          <a:chExt cx="0" cy="0"/>
        </a:xfrm>
      </p:grpSpPr>
      <p:pic>
        <p:nvPicPr>
          <p:cNvPr id="4" name="Image 3" descr="Une image contenant nuage, ciel, plein air, nuit&#10;&#10;Description générée automatiquement">
            <a:extLst>
              <a:ext uri="{FF2B5EF4-FFF2-40B4-BE49-F238E27FC236}">
                <a16:creationId xmlns:a16="http://schemas.microsoft.com/office/drawing/2014/main" id="{91AF9F0C-7E61-64AD-22E0-993646A08B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9280" y="369000"/>
            <a:ext cx="9183605" cy="612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4C6CC16-9C91-ED5F-F3EF-859186D42302}"/>
              </a:ext>
            </a:extLst>
          </p:cNvPr>
          <p:cNvSpPr txBox="1"/>
          <p:nvPr/>
        </p:nvSpPr>
        <p:spPr>
          <a:xfrm>
            <a:off x="125730" y="3211830"/>
            <a:ext cx="2573550" cy="1569660"/>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Marine Drive au sud de Mumbai vu la nuit comme un arc de lumière</a:t>
            </a:r>
            <a:r>
              <a:rPr lang="fr-FR" dirty="0">
                <a:solidFill>
                  <a:schemeClr val="bg1"/>
                </a:solidFill>
              </a:rPr>
              <a:t>.</a:t>
            </a:r>
          </a:p>
        </p:txBody>
      </p:sp>
    </p:spTree>
    <p:extLst>
      <p:ext uri="{BB962C8B-B14F-4D97-AF65-F5344CB8AC3E}">
        <p14:creationId xmlns:p14="http://schemas.microsoft.com/office/powerpoint/2010/main" val="301143656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9DAD047F-0275-CC71-ED75-0E0E9BE46953}"/>
            </a:ext>
          </a:extLst>
        </p:cNvPr>
        <p:cNvGrpSpPr/>
        <p:nvPr/>
      </p:nvGrpSpPr>
      <p:grpSpPr>
        <a:xfrm>
          <a:off x="0" y="0"/>
          <a:ext cx="0" cy="0"/>
          <a:chOff x="0" y="0"/>
          <a:chExt cx="0" cy="0"/>
        </a:xfrm>
      </p:grpSpPr>
      <p:pic>
        <p:nvPicPr>
          <p:cNvPr id="4" name="Image 3" descr="Une image contenant plein air, nuage, ciel, Zone urbaine&#10;&#10;Description générée automatiquement">
            <a:extLst>
              <a:ext uri="{FF2B5EF4-FFF2-40B4-BE49-F238E27FC236}">
                <a16:creationId xmlns:a16="http://schemas.microsoft.com/office/drawing/2014/main" id="{87E06193-BA26-96ED-7BF3-3876370BB5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992" y="459000"/>
            <a:ext cx="8913484" cy="594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A06D36C5-7B3C-D2B7-D259-E4B57D06D5C9}"/>
              </a:ext>
            </a:extLst>
          </p:cNvPr>
          <p:cNvSpPr txBox="1"/>
          <p:nvPr/>
        </p:nvSpPr>
        <p:spPr>
          <a:xfrm>
            <a:off x="9814804" y="1648689"/>
            <a:ext cx="2499360" cy="4154984"/>
          </a:xfrm>
          <a:prstGeom prst="rect">
            <a:avLst/>
          </a:prstGeom>
          <a:noFill/>
        </p:spPr>
        <p:txBody>
          <a:bodyPr wrap="square" rtlCol="0">
            <a:spAutoFit/>
          </a:bodyPr>
          <a:lstStyle/>
          <a:p>
            <a:r>
              <a:rPr lang="fr-FR" sz="2400" b="1" dirty="0" err="1"/>
              <a:t>Khetwadi</a:t>
            </a:r>
            <a:r>
              <a:rPr lang="fr-FR" sz="2400" b="1" dirty="0"/>
              <a:t>, </a:t>
            </a:r>
            <a:r>
              <a:rPr lang="fr-FR" sz="2400" b="1" dirty="0" err="1"/>
              <a:t>Sikka</a:t>
            </a:r>
            <a:r>
              <a:rPr lang="fr-FR" sz="2400" b="1" dirty="0"/>
              <a:t> Nagar. Vieilles parties de la ville de Mumbai /Bombay. Notez les nombreux toits de chaume. Ceux-ci sont peu à peu remplacés par des gratte-ciels.</a:t>
            </a:r>
          </a:p>
        </p:txBody>
      </p:sp>
    </p:spTree>
    <p:extLst>
      <p:ext uri="{BB962C8B-B14F-4D97-AF65-F5344CB8AC3E}">
        <p14:creationId xmlns:p14="http://schemas.microsoft.com/office/powerpoint/2010/main" val="265940241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F6701BA9-9123-7876-4815-AB7856558979}"/>
            </a:ext>
          </a:extLst>
        </p:cNvPr>
        <p:cNvGrpSpPr/>
        <p:nvPr/>
      </p:nvGrpSpPr>
      <p:grpSpPr>
        <a:xfrm>
          <a:off x="0" y="0"/>
          <a:ext cx="0" cy="0"/>
          <a:chOff x="0" y="0"/>
          <a:chExt cx="0" cy="0"/>
        </a:xfrm>
      </p:grpSpPr>
      <p:pic>
        <p:nvPicPr>
          <p:cNvPr id="4" name="Image 3" descr="Une image contenant ciel, plein air, Véhicule terrestre, véhicule&#10;&#10;Description générée automatiquement">
            <a:extLst>
              <a:ext uri="{FF2B5EF4-FFF2-40B4-BE49-F238E27FC236}">
                <a16:creationId xmlns:a16="http://schemas.microsoft.com/office/drawing/2014/main" id="{36703025-F35D-592B-2BD5-C9DABB05D3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7781" y="279000"/>
            <a:ext cx="9453705"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A13A9F6E-4B39-0EAE-8AAC-71D65053A05B}"/>
              </a:ext>
            </a:extLst>
          </p:cNvPr>
          <p:cNvSpPr txBox="1"/>
          <p:nvPr/>
        </p:nvSpPr>
        <p:spPr>
          <a:xfrm>
            <a:off x="285750" y="3429000"/>
            <a:ext cx="1931670" cy="1200329"/>
          </a:xfrm>
          <a:prstGeom prst="rect">
            <a:avLst/>
          </a:prstGeom>
          <a:noFill/>
        </p:spPr>
        <p:txBody>
          <a:bodyPr wrap="square" rtlCol="0">
            <a:spAutoFit/>
          </a:bodyPr>
          <a:lstStyle/>
          <a:p>
            <a:r>
              <a:rPr lang="fr-FR" sz="2400" b="1" dirty="0">
                <a:solidFill>
                  <a:srgbClr val="FFFF00"/>
                </a:solidFill>
              </a:rPr>
              <a:t>Planétarium Nehru à </a:t>
            </a:r>
            <a:r>
              <a:rPr lang="fr-FR" sz="2400" b="1" dirty="0" err="1">
                <a:solidFill>
                  <a:srgbClr val="FFFF00"/>
                </a:solidFill>
              </a:rPr>
              <a:t>Worli</a:t>
            </a:r>
            <a:r>
              <a:rPr lang="fr-FR" dirty="0">
                <a:solidFill>
                  <a:srgbClr val="FFFF00"/>
                </a:solidFill>
              </a:rPr>
              <a:t>.</a:t>
            </a:r>
          </a:p>
        </p:txBody>
      </p:sp>
    </p:spTree>
    <p:extLst>
      <p:ext uri="{BB962C8B-B14F-4D97-AF65-F5344CB8AC3E}">
        <p14:creationId xmlns:p14="http://schemas.microsoft.com/office/powerpoint/2010/main" val="133827141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7389A31C-92D9-04B6-C07E-F53A6FFC30CD}"/>
            </a:ext>
          </a:extLst>
        </p:cNvPr>
        <p:cNvGrpSpPr/>
        <p:nvPr/>
      </p:nvGrpSpPr>
      <p:grpSpPr>
        <a:xfrm>
          <a:off x="0" y="0"/>
          <a:ext cx="0" cy="0"/>
          <a:chOff x="0" y="0"/>
          <a:chExt cx="0" cy="0"/>
        </a:xfrm>
      </p:grpSpPr>
      <p:pic>
        <p:nvPicPr>
          <p:cNvPr id="4" name="Image 3" descr="Une image contenant plein air, ciel, bâtiment, arbre&#10;&#10;Description générée automatiquement">
            <a:extLst>
              <a:ext uri="{FF2B5EF4-FFF2-40B4-BE49-F238E27FC236}">
                <a16:creationId xmlns:a16="http://schemas.microsoft.com/office/drawing/2014/main" id="{4B6978A5-6566-61F2-2875-11A59E716F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8210"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0CCB6C50-A246-51D6-2748-EFBB787665E8}"/>
              </a:ext>
            </a:extLst>
          </p:cNvPr>
          <p:cNvSpPr txBox="1"/>
          <p:nvPr/>
        </p:nvSpPr>
        <p:spPr>
          <a:xfrm>
            <a:off x="5452110" y="3749040"/>
            <a:ext cx="4149090" cy="1938992"/>
          </a:xfrm>
          <a:prstGeom prst="rect">
            <a:avLst/>
          </a:prstGeom>
          <a:noFill/>
        </p:spPr>
        <p:txBody>
          <a:bodyPr wrap="square" rtlCol="0">
            <a:spAutoFit/>
          </a:bodyPr>
          <a:lstStyle/>
          <a:p>
            <a:r>
              <a:rPr lang="fr-FR" sz="2400" b="1" dirty="0">
                <a:solidFill>
                  <a:srgbClr val="FFFF00"/>
                </a:solidFill>
              </a:rPr>
              <a:t>Siège social de </a:t>
            </a:r>
            <a:r>
              <a:rPr lang="fr-FR" sz="2400" b="1" dirty="0" err="1">
                <a:solidFill>
                  <a:srgbClr val="FFFF00"/>
                </a:solidFill>
              </a:rPr>
              <a:t>Videsh</a:t>
            </a:r>
            <a:r>
              <a:rPr lang="fr-FR" sz="2400" b="1" dirty="0">
                <a:solidFill>
                  <a:srgbClr val="FFFF00"/>
                </a:solidFill>
              </a:rPr>
              <a:t> </a:t>
            </a:r>
            <a:r>
              <a:rPr lang="fr-FR" sz="2400" b="1" dirty="0" err="1">
                <a:solidFill>
                  <a:srgbClr val="FFFF00"/>
                </a:solidFill>
              </a:rPr>
              <a:t>Sanchar</a:t>
            </a:r>
            <a:r>
              <a:rPr lang="fr-FR" sz="2400" b="1" dirty="0">
                <a:solidFill>
                  <a:srgbClr val="FFFF00"/>
                </a:solidFill>
              </a:rPr>
              <a:t> Nigam Limited. VSNL est un fournisseur de services Internet appartenant au gouvernement.</a:t>
            </a:r>
          </a:p>
        </p:txBody>
      </p:sp>
    </p:spTree>
    <p:extLst>
      <p:ext uri="{BB962C8B-B14F-4D97-AF65-F5344CB8AC3E}">
        <p14:creationId xmlns:p14="http://schemas.microsoft.com/office/powerpoint/2010/main" val="357499650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5C68FB0-983C-5936-A06B-28FCAA7BB444}"/>
            </a:ext>
          </a:extLst>
        </p:cNvPr>
        <p:cNvGrpSpPr/>
        <p:nvPr/>
      </p:nvGrpSpPr>
      <p:grpSpPr>
        <a:xfrm>
          <a:off x="0" y="0"/>
          <a:ext cx="0" cy="0"/>
          <a:chOff x="0" y="0"/>
          <a:chExt cx="0" cy="0"/>
        </a:xfrm>
      </p:grpSpPr>
      <p:pic>
        <p:nvPicPr>
          <p:cNvPr id="4" name="Image 3" descr="Une image contenant plein air, ciel, nuit, Place centrale&#10;&#10;Description générée automatiquement">
            <a:extLst>
              <a:ext uri="{FF2B5EF4-FFF2-40B4-BE49-F238E27FC236}">
                <a16:creationId xmlns:a16="http://schemas.microsoft.com/office/drawing/2014/main" id="{36F96523-110D-3CAC-3651-E5D71BB20F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84879" y="279000"/>
            <a:ext cx="8755696" cy="630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F404C415-92A9-4E72-76AA-CA1D2E0CD2A5}"/>
              </a:ext>
            </a:extLst>
          </p:cNvPr>
          <p:cNvSpPr txBox="1"/>
          <p:nvPr/>
        </p:nvSpPr>
        <p:spPr>
          <a:xfrm>
            <a:off x="205740" y="3246121"/>
            <a:ext cx="2884879" cy="2308324"/>
          </a:xfrm>
          <a:prstGeom prst="rect">
            <a:avLst/>
          </a:prstGeom>
          <a:noFill/>
        </p:spPr>
        <p:txBody>
          <a:bodyPr wrap="square" rtlCol="0">
            <a:spAutoFit/>
          </a:bodyPr>
          <a:lstStyle/>
          <a:p>
            <a:r>
              <a:rPr lang="fr-FR" sz="2400" b="1" dirty="0"/>
              <a:t>Le terminus </a:t>
            </a:r>
            <a:r>
              <a:rPr lang="fr-FR" sz="2400" b="1" dirty="0" err="1"/>
              <a:t>Chhatrapati</a:t>
            </a:r>
            <a:r>
              <a:rPr lang="fr-FR" sz="2400" b="1" dirty="0"/>
              <a:t> Shivaji (anciennement Victoria Terminus) illuminé la nuit - à Mumbai .</a:t>
            </a:r>
          </a:p>
        </p:txBody>
      </p:sp>
    </p:spTree>
    <p:extLst>
      <p:ext uri="{BB962C8B-B14F-4D97-AF65-F5344CB8AC3E}">
        <p14:creationId xmlns:p14="http://schemas.microsoft.com/office/powerpoint/2010/main" val="417662294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37AC3-0C27-B737-CEAD-6FFD7CE13F37}"/>
            </a:ext>
          </a:extLst>
        </p:cNvPr>
        <p:cNvGrpSpPr/>
        <p:nvPr/>
      </p:nvGrpSpPr>
      <p:grpSpPr>
        <a:xfrm>
          <a:off x="0" y="0"/>
          <a:ext cx="0" cy="0"/>
          <a:chOff x="0" y="0"/>
          <a:chExt cx="0" cy="0"/>
        </a:xfrm>
      </p:grpSpPr>
      <p:pic>
        <p:nvPicPr>
          <p:cNvPr id="4" name="Image 3" descr="Une image contenant plein air, ciel, arbre, rive&#10;&#10;Description générée automatiquement">
            <a:extLst>
              <a:ext uri="{FF2B5EF4-FFF2-40B4-BE49-F238E27FC236}">
                <a16:creationId xmlns:a16="http://schemas.microsoft.com/office/drawing/2014/main" id="{3F132EF8-61B1-BD90-0E96-A7780D2192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6704" y="270000"/>
            <a:ext cx="8424000" cy="631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ZoneTexte 4">
            <a:extLst>
              <a:ext uri="{FF2B5EF4-FFF2-40B4-BE49-F238E27FC236}">
                <a16:creationId xmlns:a16="http://schemas.microsoft.com/office/drawing/2014/main" id="{BA15D09D-70AB-9C9E-1A3A-366BB47D933D}"/>
              </a:ext>
            </a:extLst>
          </p:cNvPr>
          <p:cNvSpPr txBox="1"/>
          <p:nvPr/>
        </p:nvSpPr>
        <p:spPr>
          <a:xfrm>
            <a:off x="331470" y="4221956"/>
            <a:ext cx="3806190" cy="1107996"/>
          </a:xfrm>
          <a:prstGeom prst="rect">
            <a:avLst/>
          </a:prstGeom>
          <a:noFill/>
        </p:spPr>
        <p:txBody>
          <a:bodyPr wrap="square" rtlCol="0">
            <a:spAutoFit/>
          </a:bodyPr>
          <a:lstStyle/>
          <a:p>
            <a:endParaRPr lang="fr-FR" dirty="0">
              <a:solidFill>
                <a:srgbClr val="FFFF00"/>
              </a:solidFill>
            </a:endParaRPr>
          </a:p>
          <a:p>
            <a:r>
              <a:rPr lang="fr-FR" sz="2400" b="1" dirty="0" err="1">
                <a:solidFill>
                  <a:srgbClr val="FFFF00"/>
                </a:solidFill>
              </a:rPr>
              <a:t>Nariman</a:t>
            </a:r>
            <a:r>
              <a:rPr lang="fr-FR" sz="2400" b="1" dirty="0">
                <a:solidFill>
                  <a:srgbClr val="FFFF00"/>
                </a:solidFill>
              </a:rPr>
              <a:t> Point, quartier d'affaires.</a:t>
            </a:r>
          </a:p>
        </p:txBody>
      </p:sp>
    </p:spTree>
    <p:extLst>
      <p:ext uri="{BB962C8B-B14F-4D97-AF65-F5344CB8AC3E}">
        <p14:creationId xmlns:p14="http://schemas.microsoft.com/office/powerpoint/2010/main" val="267769931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FF1F9D5D-DDF1-76A0-5002-B98C31B744CD}"/>
            </a:ext>
          </a:extLst>
        </p:cNvPr>
        <p:cNvGrpSpPr/>
        <p:nvPr/>
      </p:nvGrpSpPr>
      <p:grpSpPr>
        <a:xfrm>
          <a:off x="0" y="0"/>
          <a:ext cx="0" cy="0"/>
          <a:chOff x="0" y="0"/>
          <a:chExt cx="0" cy="0"/>
        </a:xfrm>
      </p:grpSpPr>
      <p:pic>
        <p:nvPicPr>
          <p:cNvPr id="4" name="Image 3" descr="Une image contenant plein air, ciel, bâtiment, arbre&#10;&#10;Description générée automatiquement">
            <a:extLst>
              <a:ext uri="{FF2B5EF4-FFF2-40B4-BE49-F238E27FC236}">
                <a16:creationId xmlns:a16="http://schemas.microsoft.com/office/drawing/2014/main" id="{268FE93B-A22F-187C-C937-5B1D3D768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4712" y="279000"/>
            <a:ext cx="9453702" cy="630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BEE3A90B-7C82-5BA2-D7F9-5A09A4CE6A85}"/>
              </a:ext>
            </a:extLst>
          </p:cNvPr>
          <p:cNvSpPr txBox="1"/>
          <p:nvPr/>
        </p:nvSpPr>
        <p:spPr>
          <a:xfrm>
            <a:off x="9978390" y="3829050"/>
            <a:ext cx="2213610" cy="830997"/>
          </a:xfrm>
          <a:prstGeom prst="rect">
            <a:avLst/>
          </a:prstGeom>
          <a:blipFill>
            <a:blip r:embed="rId3"/>
            <a:tile tx="0" ty="0" sx="100000" sy="100000" flip="none" algn="tl"/>
          </a:blipFill>
        </p:spPr>
        <p:txBody>
          <a:bodyPr wrap="square" rtlCol="0">
            <a:spAutoFit/>
          </a:bodyPr>
          <a:lstStyle/>
          <a:p>
            <a:r>
              <a:rPr lang="fr-FR" sz="2400" b="1" dirty="0"/>
              <a:t>Les lavoirs de Mumbai, Inde</a:t>
            </a:r>
          </a:p>
        </p:txBody>
      </p:sp>
    </p:spTree>
    <p:extLst>
      <p:ext uri="{BB962C8B-B14F-4D97-AF65-F5344CB8AC3E}">
        <p14:creationId xmlns:p14="http://schemas.microsoft.com/office/powerpoint/2010/main" val="87542725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588FCEF6-62C4-CAF5-AB8E-ECA5F91184E1}"/>
            </a:ext>
          </a:extLst>
        </p:cNvPr>
        <p:cNvGrpSpPr/>
        <p:nvPr/>
      </p:nvGrpSpPr>
      <p:grpSpPr>
        <a:xfrm>
          <a:off x="0" y="0"/>
          <a:ext cx="0" cy="0"/>
          <a:chOff x="0" y="0"/>
          <a:chExt cx="0" cy="0"/>
        </a:xfrm>
      </p:grpSpPr>
      <p:pic>
        <p:nvPicPr>
          <p:cNvPr id="4" name="Image 3" descr="Une image contenant plein air, ciel, bâtiment, peinture&#10;&#10;Description générée automatiquement">
            <a:extLst>
              <a:ext uri="{FF2B5EF4-FFF2-40B4-BE49-F238E27FC236}">
                <a16:creationId xmlns:a16="http://schemas.microsoft.com/office/drawing/2014/main" id="{540EEA1F-8E1B-45CA-A4FD-E2F83228EF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52356" y="279000"/>
            <a:ext cx="8558279"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788E14F2-B233-6426-BC9C-DDC5B8340512}"/>
              </a:ext>
            </a:extLst>
          </p:cNvPr>
          <p:cNvSpPr txBox="1"/>
          <p:nvPr/>
        </p:nvSpPr>
        <p:spPr>
          <a:xfrm>
            <a:off x="0" y="3429000"/>
            <a:ext cx="2960370" cy="1569660"/>
          </a:xfrm>
          <a:prstGeom prst="rect">
            <a:avLst/>
          </a:prstGeom>
          <a:noFill/>
        </p:spPr>
        <p:txBody>
          <a:bodyPr wrap="square" rtlCol="0">
            <a:spAutoFit/>
          </a:bodyPr>
          <a:lstStyle/>
          <a:p>
            <a:r>
              <a:rPr lang="fr-FR" b="0" i="0" u="none" strike="noStrike" dirty="0">
                <a:solidFill>
                  <a:srgbClr val="0563C1"/>
                </a:solidFill>
                <a:effectLst/>
                <a:latin typeface="Arial" panose="020B0604020202020204" pitchFamily="34" charset="0"/>
                <a:hlinkClick r:id="rId3" tooltip="Seb Toussaint">
                  <a:extLst>
                    <a:ext uri="{A12FA001-AC4F-418D-AE19-62706E023703}">
                      <ahyp:hlinkClr xmlns:ahyp="http://schemas.microsoft.com/office/drawing/2018/hyperlinkcolor" val="tx"/>
                    </a:ext>
                  </a:extLst>
                </a:hlinkClick>
              </a:rPr>
              <a:t>Seb </a:t>
            </a:r>
            <a:r>
              <a:rPr lang="fr-FR" sz="2400" b="1" i="1" dirty="0">
                <a:effectLst/>
                <a:latin typeface="Arial" panose="020B0604020202020204" pitchFamily="34" charset="0"/>
              </a:rPr>
              <a:t>Trust</a:t>
            </a:r>
            <a:r>
              <a:rPr lang="fr-FR" sz="2400" b="1" i="0" dirty="0">
                <a:effectLst/>
                <a:latin typeface="Arial" panose="020B0604020202020204" pitchFamily="34" charset="0"/>
              </a:rPr>
              <a:t>, 2017, peinture murale dans le bidonville de Phule Nagar.</a:t>
            </a:r>
            <a:endParaRPr lang="fr-FR" b="1" dirty="0"/>
          </a:p>
        </p:txBody>
      </p:sp>
    </p:spTree>
    <p:extLst>
      <p:ext uri="{BB962C8B-B14F-4D97-AF65-F5344CB8AC3E}">
        <p14:creationId xmlns:p14="http://schemas.microsoft.com/office/powerpoint/2010/main" val="420973826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01264EA-6177-2809-A81A-BFF90B0F976A}"/>
            </a:ext>
          </a:extLst>
        </p:cNvPr>
        <p:cNvGrpSpPr/>
        <p:nvPr/>
      </p:nvGrpSpPr>
      <p:grpSpPr>
        <a:xfrm>
          <a:off x="0" y="0"/>
          <a:ext cx="0" cy="0"/>
          <a:chOff x="0" y="0"/>
          <a:chExt cx="0" cy="0"/>
        </a:xfrm>
      </p:grpSpPr>
      <p:pic>
        <p:nvPicPr>
          <p:cNvPr id="4" name="Image 3" descr="Une image contenant plein air, ciel, fontaine, arbre&#10;&#10;Description générée automatiquement">
            <a:extLst>
              <a:ext uri="{FF2B5EF4-FFF2-40B4-BE49-F238E27FC236}">
                <a16:creationId xmlns:a16="http://schemas.microsoft.com/office/drawing/2014/main" id="{C3C2C8FA-7BAE-DA60-6C4D-C14F438B52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640" y="279000"/>
            <a:ext cx="8367305" cy="630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E4719815-1348-AE6E-A5F5-21FB33BCAE98}"/>
              </a:ext>
            </a:extLst>
          </p:cNvPr>
          <p:cNvSpPr txBox="1"/>
          <p:nvPr/>
        </p:nvSpPr>
        <p:spPr>
          <a:xfrm>
            <a:off x="8926830" y="3543300"/>
            <a:ext cx="3063240" cy="1107996"/>
          </a:xfrm>
          <a:prstGeom prst="rect">
            <a:avLst/>
          </a:prstGeom>
          <a:noFill/>
        </p:spPr>
        <p:txBody>
          <a:bodyPr wrap="square" rtlCol="0">
            <a:spAutoFit/>
          </a:bodyPr>
          <a:lstStyle/>
          <a:p>
            <a:endParaRPr lang="fr-FR" dirty="0"/>
          </a:p>
          <a:p>
            <a:r>
              <a:rPr lang="fr-FR" sz="2400" b="1" dirty="0"/>
              <a:t>Plus de détails</a:t>
            </a:r>
          </a:p>
          <a:p>
            <a:r>
              <a:rPr lang="fr-FR" sz="2400" b="1" dirty="0" err="1"/>
              <a:t>Hanging</a:t>
            </a:r>
            <a:r>
              <a:rPr lang="fr-FR" sz="2400" b="1" dirty="0"/>
              <a:t> Gardens.</a:t>
            </a:r>
          </a:p>
        </p:txBody>
      </p:sp>
    </p:spTree>
    <p:extLst>
      <p:ext uri="{BB962C8B-B14F-4D97-AF65-F5344CB8AC3E}">
        <p14:creationId xmlns:p14="http://schemas.microsoft.com/office/powerpoint/2010/main" val="4139082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4FEC0611-40F8-C49D-CD67-C14CCA9005BE}"/>
            </a:ext>
          </a:extLst>
        </p:cNvPr>
        <p:cNvGrpSpPr/>
        <p:nvPr/>
      </p:nvGrpSpPr>
      <p:grpSpPr>
        <a:xfrm>
          <a:off x="0" y="0"/>
          <a:ext cx="0" cy="0"/>
          <a:chOff x="0" y="0"/>
          <a:chExt cx="0" cy="0"/>
        </a:xfrm>
      </p:grpSpPr>
      <p:pic>
        <p:nvPicPr>
          <p:cNvPr id="4" name="Image 3" descr="Une image contenant plein air, herbe, bâtiment, ciel&#10;&#10;Description générée automatiquement">
            <a:extLst>
              <a:ext uri="{FF2B5EF4-FFF2-40B4-BE49-F238E27FC236}">
                <a16:creationId xmlns:a16="http://schemas.microsoft.com/office/drawing/2014/main" id="{5CA2D0B4-9D32-DDE3-F5AB-CFFAE3C566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3877" y="279000"/>
            <a:ext cx="9600000"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083F7D71-1C89-1A94-645E-06B90A192C6D}"/>
              </a:ext>
            </a:extLst>
          </p:cNvPr>
          <p:cNvSpPr txBox="1"/>
          <p:nvPr/>
        </p:nvSpPr>
        <p:spPr>
          <a:xfrm>
            <a:off x="63954" y="3429000"/>
            <a:ext cx="2045970" cy="1477328"/>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musée du Prince de Galles.</a:t>
            </a:r>
          </a:p>
        </p:txBody>
      </p:sp>
    </p:spTree>
    <p:extLst>
      <p:ext uri="{BB962C8B-B14F-4D97-AF65-F5344CB8AC3E}">
        <p14:creationId xmlns:p14="http://schemas.microsoft.com/office/powerpoint/2010/main" val="354836086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9B0FA80-13D5-547D-A73B-2F289BD3234F}"/>
            </a:ext>
          </a:extLst>
        </p:cNvPr>
        <p:cNvGrpSpPr/>
        <p:nvPr/>
      </p:nvGrpSpPr>
      <p:grpSpPr>
        <a:xfrm>
          <a:off x="0" y="0"/>
          <a:ext cx="0" cy="0"/>
          <a:chOff x="0" y="0"/>
          <a:chExt cx="0" cy="0"/>
        </a:xfrm>
      </p:grpSpPr>
      <p:pic>
        <p:nvPicPr>
          <p:cNvPr id="4" name="Image 3" descr="Une image contenant cathédrale, Lieux sacrés, intérieur, meubles&#10;&#10;Description générée automatiquement">
            <a:extLst>
              <a:ext uri="{FF2B5EF4-FFF2-40B4-BE49-F238E27FC236}">
                <a16:creationId xmlns:a16="http://schemas.microsoft.com/office/drawing/2014/main" id="{01E0D341-9533-7CF1-0344-825CE209238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68090" y="227070"/>
            <a:ext cx="4824000" cy="640386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88A7554C-56D8-C0AB-8807-6A503F4011C5}"/>
              </a:ext>
            </a:extLst>
          </p:cNvPr>
          <p:cNvSpPr txBox="1"/>
          <p:nvPr/>
        </p:nvSpPr>
        <p:spPr>
          <a:xfrm>
            <a:off x="8743950" y="3429000"/>
            <a:ext cx="3448050" cy="830997"/>
          </a:xfrm>
          <a:prstGeom prst="rect">
            <a:avLst/>
          </a:prstGeom>
          <a:noFill/>
        </p:spPr>
        <p:txBody>
          <a:bodyPr wrap="square" rtlCol="0">
            <a:spAutoFit/>
          </a:bodyPr>
          <a:lstStyle/>
          <a:p>
            <a:r>
              <a:rPr lang="fr-FR" sz="2400" b="1" dirty="0">
                <a:solidFill>
                  <a:srgbClr val="FFFF00"/>
                </a:solidFill>
              </a:rPr>
              <a:t>Holy-Name-</a:t>
            </a:r>
            <a:r>
              <a:rPr lang="fr-FR" sz="2400" b="1" dirty="0" err="1">
                <a:solidFill>
                  <a:srgbClr val="FFFF00"/>
                </a:solidFill>
              </a:rPr>
              <a:t>Cathedrale</a:t>
            </a:r>
            <a:r>
              <a:rPr lang="fr-FR" sz="2400" b="1" dirty="0">
                <a:solidFill>
                  <a:srgbClr val="FFFF00"/>
                </a:solidFill>
              </a:rPr>
              <a:t> -Bombay</a:t>
            </a:r>
          </a:p>
        </p:txBody>
      </p:sp>
    </p:spTree>
    <p:extLst>
      <p:ext uri="{BB962C8B-B14F-4D97-AF65-F5344CB8AC3E}">
        <p14:creationId xmlns:p14="http://schemas.microsoft.com/office/powerpoint/2010/main" val="130398845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61AAACAD-204B-7085-010B-EE93C3A770E4}"/>
            </a:ext>
          </a:extLst>
        </p:cNvPr>
        <p:cNvGrpSpPr/>
        <p:nvPr/>
      </p:nvGrpSpPr>
      <p:grpSpPr>
        <a:xfrm>
          <a:off x="0" y="0"/>
          <a:ext cx="0" cy="0"/>
          <a:chOff x="0" y="0"/>
          <a:chExt cx="0" cy="0"/>
        </a:xfrm>
      </p:grpSpPr>
      <p:pic>
        <p:nvPicPr>
          <p:cNvPr id="7" name="Image 6" descr="Une image contenant plein air, ciel, eau, lac&#10;&#10;Description générée automatiquement">
            <a:extLst>
              <a:ext uri="{FF2B5EF4-FFF2-40B4-BE49-F238E27FC236}">
                <a16:creationId xmlns:a16="http://schemas.microsoft.com/office/drawing/2014/main" id="{3071B13C-6B37-AAE8-8B23-46ED2AA4CA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5510" y="279000"/>
            <a:ext cx="9450000" cy="6300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84CEFF34-0E6B-B341-0DB9-34FD21AD3EA6}"/>
              </a:ext>
            </a:extLst>
          </p:cNvPr>
          <p:cNvSpPr txBox="1"/>
          <p:nvPr/>
        </p:nvSpPr>
        <p:spPr>
          <a:xfrm>
            <a:off x="57150" y="3634740"/>
            <a:ext cx="2011680" cy="1200329"/>
          </a:xfrm>
          <a:prstGeom prst="rect">
            <a:avLst/>
          </a:prstGeom>
          <a:noFill/>
        </p:spPr>
        <p:txBody>
          <a:bodyPr wrap="square" rtlCol="0">
            <a:spAutoFit/>
          </a:bodyPr>
          <a:lstStyle/>
          <a:p>
            <a:r>
              <a:rPr lang="fr-FR" sz="2400" b="1" dirty="0">
                <a:solidFill>
                  <a:srgbClr val="FFFF00"/>
                </a:solidFill>
              </a:rPr>
              <a:t>Bâtiments patrimoniaux de Mumbai</a:t>
            </a:r>
          </a:p>
        </p:txBody>
      </p:sp>
    </p:spTree>
    <p:extLst>
      <p:ext uri="{BB962C8B-B14F-4D97-AF65-F5344CB8AC3E}">
        <p14:creationId xmlns:p14="http://schemas.microsoft.com/office/powerpoint/2010/main" val="161337359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D9379633-4F74-F266-99B7-5E10EC05EB2F}"/>
            </a:ext>
          </a:extLst>
        </p:cNvPr>
        <p:cNvGrpSpPr/>
        <p:nvPr/>
      </p:nvGrpSpPr>
      <p:grpSpPr>
        <a:xfrm>
          <a:off x="0" y="0"/>
          <a:ext cx="0" cy="0"/>
          <a:chOff x="0" y="0"/>
          <a:chExt cx="0" cy="0"/>
        </a:xfrm>
      </p:grpSpPr>
      <p:pic>
        <p:nvPicPr>
          <p:cNvPr id="3" name="Image 2" descr="Une image contenant plein air, ciel, bâtiment, repère&#10;&#10;Description générée automatiquement">
            <a:extLst>
              <a:ext uri="{FF2B5EF4-FFF2-40B4-BE49-F238E27FC236}">
                <a16:creationId xmlns:a16="http://schemas.microsoft.com/office/drawing/2014/main" id="{E9DEF93B-CCD8-C6BD-12E1-65BF811B40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275272"/>
            <a:ext cx="9753600" cy="589597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DA7C897-70AC-74DD-34B1-752BA1BDD3D6}"/>
              </a:ext>
            </a:extLst>
          </p:cNvPr>
          <p:cNvSpPr txBox="1"/>
          <p:nvPr/>
        </p:nvSpPr>
        <p:spPr>
          <a:xfrm>
            <a:off x="4057650" y="6238548"/>
            <a:ext cx="6195060" cy="461665"/>
          </a:xfrm>
          <a:prstGeom prst="rect">
            <a:avLst/>
          </a:prstGeom>
          <a:noFill/>
        </p:spPr>
        <p:txBody>
          <a:bodyPr wrap="square" rtlCol="0">
            <a:spAutoFit/>
          </a:bodyPr>
          <a:lstStyle/>
          <a:p>
            <a:r>
              <a:rPr lang="fr-FR" sz="2400" b="1" dirty="0">
                <a:solidFill>
                  <a:srgbClr val="FFFF00"/>
                </a:solidFill>
              </a:rPr>
              <a:t>Taj Mahal Palace, Bombay</a:t>
            </a:r>
          </a:p>
        </p:txBody>
      </p:sp>
    </p:spTree>
    <p:extLst>
      <p:ext uri="{BB962C8B-B14F-4D97-AF65-F5344CB8AC3E}">
        <p14:creationId xmlns:p14="http://schemas.microsoft.com/office/powerpoint/2010/main" val="311780446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6A8C178C-F15D-6F74-0074-3A9F3053A4A4}"/>
            </a:ext>
          </a:extLst>
        </p:cNvPr>
        <p:cNvGrpSpPr/>
        <p:nvPr/>
      </p:nvGrpSpPr>
      <p:grpSpPr>
        <a:xfrm>
          <a:off x="0" y="0"/>
          <a:ext cx="0" cy="0"/>
          <a:chOff x="0" y="0"/>
          <a:chExt cx="0" cy="0"/>
        </a:xfrm>
      </p:grpSpPr>
      <p:pic>
        <p:nvPicPr>
          <p:cNvPr id="3" name="Image 2" descr="Une image contenant plein air, ciel, voiture, route&#10;&#10;Description générée automatiquement">
            <a:extLst>
              <a:ext uri="{FF2B5EF4-FFF2-40B4-BE49-F238E27FC236}">
                <a16:creationId xmlns:a16="http://schemas.microsoft.com/office/drawing/2014/main" id="{211D63D6-8A96-5A28-3A8A-F422041FFC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8612" y="459000"/>
            <a:ext cx="8896675"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443CB1C-1551-ED38-D11C-24B32C6172DB}"/>
              </a:ext>
            </a:extLst>
          </p:cNvPr>
          <p:cNvSpPr txBox="1"/>
          <p:nvPr/>
        </p:nvSpPr>
        <p:spPr>
          <a:xfrm>
            <a:off x="9361170" y="617220"/>
            <a:ext cx="2830830" cy="830997"/>
          </a:xfrm>
          <a:prstGeom prst="rect">
            <a:avLst/>
          </a:prstGeom>
          <a:noFill/>
        </p:spPr>
        <p:txBody>
          <a:bodyPr wrap="square" rtlCol="0">
            <a:spAutoFit/>
          </a:bodyPr>
          <a:lstStyle/>
          <a:p>
            <a:r>
              <a:rPr lang="fr-FR" sz="2400" b="1" dirty="0">
                <a:solidFill>
                  <a:srgbClr val="FFFF00"/>
                </a:solidFill>
              </a:rPr>
              <a:t>Lorient Vous A </a:t>
            </a:r>
            <a:r>
              <a:rPr lang="fr-FR" sz="2400" b="1" dirty="0" err="1">
                <a:solidFill>
                  <a:srgbClr val="FFFF00"/>
                </a:solidFill>
              </a:rPr>
              <a:t>Prrésenté</a:t>
            </a:r>
            <a:r>
              <a:rPr lang="fr-FR" sz="2400" b="1" dirty="0">
                <a:solidFill>
                  <a:srgbClr val="FFFF00"/>
                </a:solidFill>
              </a:rPr>
              <a:t> </a:t>
            </a:r>
          </a:p>
        </p:txBody>
      </p:sp>
      <p:sp>
        <p:nvSpPr>
          <p:cNvPr id="5" name="ZoneTexte 4">
            <a:extLst>
              <a:ext uri="{FF2B5EF4-FFF2-40B4-BE49-F238E27FC236}">
                <a16:creationId xmlns:a16="http://schemas.microsoft.com/office/drawing/2014/main" id="{F1155E28-305E-2BB6-764A-DCC664B5F68D}"/>
              </a:ext>
            </a:extLst>
          </p:cNvPr>
          <p:cNvSpPr txBox="1"/>
          <p:nvPr/>
        </p:nvSpPr>
        <p:spPr>
          <a:xfrm>
            <a:off x="9311638" y="1448217"/>
            <a:ext cx="2674947" cy="461665"/>
          </a:xfrm>
          <a:prstGeom prst="rect">
            <a:avLst/>
          </a:prstGeom>
          <a:noFill/>
        </p:spPr>
        <p:txBody>
          <a:bodyPr wrap="square" rtlCol="0">
            <a:spAutoFit/>
          </a:bodyPr>
          <a:lstStyle/>
          <a:p>
            <a:r>
              <a:rPr lang="fr-FR" sz="2400" b="1" dirty="0">
                <a:solidFill>
                  <a:srgbClr val="FFFF00"/>
                </a:solidFill>
              </a:rPr>
              <a:t>La Ville De Bombay</a:t>
            </a:r>
          </a:p>
        </p:txBody>
      </p:sp>
      <p:sp>
        <p:nvSpPr>
          <p:cNvPr id="6" name="ZoneTexte 5">
            <a:extLst>
              <a:ext uri="{FF2B5EF4-FFF2-40B4-BE49-F238E27FC236}">
                <a16:creationId xmlns:a16="http://schemas.microsoft.com/office/drawing/2014/main" id="{C0596A07-790C-5C31-4D03-85C772338448}"/>
              </a:ext>
            </a:extLst>
          </p:cNvPr>
          <p:cNvSpPr txBox="1"/>
          <p:nvPr/>
        </p:nvSpPr>
        <p:spPr>
          <a:xfrm>
            <a:off x="9966960" y="1909882"/>
            <a:ext cx="2674947" cy="461665"/>
          </a:xfrm>
          <a:prstGeom prst="rect">
            <a:avLst/>
          </a:prstGeom>
          <a:noFill/>
        </p:spPr>
        <p:txBody>
          <a:bodyPr wrap="square" rtlCol="0">
            <a:spAutoFit/>
          </a:bodyPr>
          <a:lstStyle/>
          <a:p>
            <a:r>
              <a:rPr lang="fr-FR" sz="2400" b="1" dirty="0">
                <a:solidFill>
                  <a:srgbClr val="FFFF00"/>
                </a:solidFill>
              </a:rPr>
              <a:t> (Inde)</a:t>
            </a:r>
          </a:p>
        </p:txBody>
      </p:sp>
      <p:sp>
        <p:nvSpPr>
          <p:cNvPr id="7" name="ZoneTexte 6">
            <a:extLst>
              <a:ext uri="{FF2B5EF4-FFF2-40B4-BE49-F238E27FC236}">
                <a16:creationId xmlns:a16="http://schemas.microsoft.com/office/drawing/2014/main" id="{86BD7B2C-3B8C-5C25-E9DF-3E8C04686407}"/>
              </a:ext>
            </a:extLst>
          </p:cNvPr>
          <p:cNvSpPr txBox="1"/>
          <p:nvPr/>
        </p:nvSpPr>
        <p:spPr>
          <a:xfrm>
            <a:off x="9361170" y="2914650"/>
            <a:ext cx="3006090" cy="830997"/>
          </a:xfrm>
          <a:prstGeom prst="rect">
            <a:avLst/>
          </a:prstGeom>
          <a:noFill/>
        </p:spPr>
        <p:txBody>
          <a:bodyPr wrap="square" rtlCol="0">
            <a:spAutoFit/>
          </a:bodyPr>
          <a:lstStyle/>
          <a:p>
            <a:r>
              <a:rPr lang="fr-FR" sz="2400" b="1" dirty="0">
                <a:solidFill>
                  <a:srgbClr val="FFFF00"/>
                </a:solidFill>
              </a:rPr>
              <a:t>Les Image Et Le Son Du net</a:t>
            </a:r>
          </a:p>
        </p:txBody>
      </p:sp>
    </p:spTree>
    <p:extLst>
      <p:ext uri="{BB962C8B-B14F-4D97-AF65-F5344CB8AC3E}">
        <p14:creationId xmlns:p14="http://schemas.microsoft.com/office/powerpoint/2010/main" val="252946799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7">
                                            <p:txEl>
                                              <p:pRg st="0" end="0"/>
                                            </p:txEl>
                                          </p:spTgt>
                                        </p:tgtEl>
                                        <p:attrNameLst>
                                          <p:attrName>style.visibility</p:attrName>
                                        </p:attrNameLst>
                                      </p:cBhvr>
                                      <p:to>
                                        <p:strVal val="visible"/>
                                      </p:to>
                                    </p:set>
                                    <p:anim calcmode="lin" valueType="num">
                                      <p:cBhvr>
                                        <p:cTn id="34"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36"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TotalTime>
  <Words>438</Words>
  <Application>Microsoft Office PowerPoint</Application>
  <PresentationFormat>Grand écran</PresentationFormat>
  <Paragraphs>41</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2024-02-05T08:03:04Z</dcterms:created>
  <dcterms:modified xsi:type="dcterms:W3CDTF">2024-02-05T10:24:56Z</dcterms:modified>
</cp:coreProperties>
</file>