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78" r:id="rId4"/>
    <p:sldId id="276" r:id="rId5"/>
    <p:sldId id="275" r:id="rId6"/>
    <p:sldId id="274" r:id="rId7"/>
    <p:sldId id="272" r:id="rId8"/>
    <p:sldId id="270" r:id="rId9"/>
    <p:sldId id="269" r:id="rId10"/>
    <p:sldId id="268" r:id="rId11"/>
    <p:sldId id="267" r:id="rId12"/>
    <p:sldId id="266" r:id="rId13"/>
    <p:sldId id="265" r:id="rId14"/>
    <p:sldId id="264" r:id="rId15"/>
    <p:sldId id="263" r:id="rId16"/>
    <p:sldId id="279" r:id="rId17"/>
    <p:sldId id="273" r:id="rId18"/>
    <p:sldId id="277" r:id="rId19"/>
    <p:sldId id="262" r:id="rId20"/>
    <p:sldId id="261" r:id="rId21"/>
    <p:sldId id="271" r:id="rId22"/>
    <p:sldId id="260" r:id="rId23"/>
    <p:sldId id="259" r:id="rId24"/>
    <p:sldId id="258" r:id="rId25"/>
    <p:sldId id="257"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358" autoAdjust="0"/>
    <p:restoredTop sz="94660"/>
  </p:normalViewPr>
  <p:slideViewPr>
    <p:cSldViewPr snapToGrid="0">
      <p:cViewPr varScale="1">
        <p:scale>
          <a:sx n="78" d="100"/>
          <a:sy n="78" d="100"/>
        </p:scale>
        <p:origin x="22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E87051-1B3A-A80E-C220-0F5DCD9F99E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463FED-B3D1-4955-EC34-9D7D1534E9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8FC0EA2-466C-812E-F4F9-9FADB3B543FB}"/>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5" name="Espace réservé du pied de page 4">
            <a:extLst>
              <a:ext uri="{FF2B5EF4-FFF2-40B4-BE49-F238E27FC236}">
                <a16:creationId xmlns:a16="http://schemas.microsoft.com/office/drawing/2014/main" id="{7D28B8C3-1515-9CB2-6130-07031A57A0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2E2DC3-A196-C76A-5AE7-F9EC2937E12D}"/>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21760816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46DC62-E688-35A5-DE10-229D1030FC2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E799DBC-4656-1618-0A88-9AE0D564B4D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B9ED0A-74F2-2314-5E36-F10BC2A4C41C}"/>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5" name="Espace réservé du pied de page 4">
            <a:extLst>
              <a:ext uri="{FF2B5EF4-FFF2-40B4-BE49-F238E27FC236}">
                <a16:creationId xmlns:a16="http://schemas.microsoft.com/office/drawing/2014/main" id="{AFB6E940-06BE-E7A3-46AC-01272FD982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19BDD2D-2A35-815F-07E9-C4F2A792A73F}"/>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146595551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3CC184-ED4B-6E1F-2F37-6D97BA8C43E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A618CF3-6440-942A-1ADA-C3670C3113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D594982-A2E4-8461-46AE-B6C63418D541}"/>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5" name="Espace réservé du pied de page 4">
            <a:extLst>
              <a:ext uri="{FF2B5EF4-FFF2-40B4-BE49-F238E27FC236}">
                <a16:creationId xmlns:a16="http://schemas.microsoft.com/office/drawing/2014/main" id="{69AD3BB7-1246-0194-9DA5-7B88709016C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8F2770-F241-30D8-AEF3-FD5DE857A01B}"/>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112249821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C9B0B0-31B6-3014-AB2A-5CEAC57D5D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B1D37C5-98DF-FC94-D7FC-CAFBD4D0F37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B9CE0E0-528B-363D-1FB8-8A8E27F7C37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97B1A42-4DD1-CB2D-E507-020D9CD7853E}"/>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6" name="Espace réservé du pied de page 5">
            <a:extLst>
              <a:ext uri="{FF2B5EF4-FFF2-40B4-BE49-F238E27FC236}">
                <a16:creationId xmlns:a16="http://schemas.microsoft.com/office/drawing/2014/main" id="{8B396908-CA35-88D3-5C8D-89AB53023F3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A2240B9-BB0B-BFC5-CD7B-E7C725AC9FDE}"/>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306136982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D9C04A-BCD5-3480-9BF7-6F6E447EE1F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FE65D82-77DB-C2C6-F105-E632B08F11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72BFA46-8FF9-CED0-3AEE-7C64C90940B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3E79B9E-F037-A3FA-317F-7033BB342B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35E5D2B-1A28-4DFA-5516-2F14D7981B4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EC25E9D-8A07-A26D-D17F-0B92C60C760C}"/>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8" name="Espace réservé du pied de page 7">
            <a:extLst>
              <a:ext uri="{FF2B5EF4-FFF2-40B4-BE49-F238E27FC236}">
                <a16:creationId xmlns:a16="http://schemas.microsoft.com/office/drawing/2014/main" id="{524728A7-1585-571C-1A9C-3CC517E6BB3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98C0C35-8BB9-C4FB-908F-E9B27FA72102}"/>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300120833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08DE3E-DDE3-DE6A-C470-98026B4E2D6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0095D2C-B294-9329-6781-783E93073171}"/>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4" name="Espace réservé du pied de page 3">
            <a:extLst>
              <a:ext uri="{FF2B5EF4-FFF2-40B4-BE49-F238E27FC236}">
                <a16:creationId xmlns:a16="http://schemas.microsoft.com/office/drawing/2014/main" id="{8DAE99DE-C3B8-BDED-02AB-A59E54DF801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9B0B786-50F9-7E3E-9DC6-C5EA85A7CC0F}"/>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38660867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B953C2D-EFC3-6B48-C189-0CE844661D03}"/>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3" name="Espace réservé du pied de page 2">
            <a:extLst>
              <a:ext uri="{FF2B5EF4-FFF2-40B4-BE49-F238E27FC236}">
                <a16:creationId xmlns:a16="http://schemas.microsoft.com/office/drawing/2014/main" id="{8E8A4AD7-6E74-9ED1-60EC-BAD2D23C096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90CFB24-9865-0ABE-3E78-849CF143E37F}"/>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406045840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59ED7D-6C0C-32BD-2171-474BAE4C37B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9F2A2E8-5975-C1E1-E946-4E9FDDCEDB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87FD30F-2071-0074-8BC8-73BD116C00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F149CBD-1843-9251-4C06-2F8D6968CD7C}"/>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6" name="Espace réservé du pied de page 5">
            <a:extLst>
              <a:ext uri="{FF2B5EF4-FFF2-40B4-BE49-F238E27FC236}">
                <a16:creationId xmlns:a16="http://schemas.microsoft.com/office/drawing/2014/main" id="{AB381217-A6A7-1B75-28B7-523BEA74C31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B8E3181-99C5-2D52-F44D-B82D1FF7338D}"/>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25916344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2A5BFB-BA07-C2ED-4194-A129596AEEC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28E8771-4019-9EB8-6F6C-A7521B49DE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3212971-4DF1-4283-00FF-5CAC5DBEC9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B3EA59B-5393-618C-32C3-7D0D40D467F9}"/>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6" name="Espace réservé du pied de page 5">
            <a:extLst>
              <a:ext uri="{FF2B5EF4-FFF2-40B4-BE49-F238E27FC236}">
                <a16:creationId xmlns:a16="http://schemas.microsoft.com/office/drawing/2014/main" id="{4F33D2AD-8B10-9CC3-2771-9589744CED2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60CC33F-D6C0-0B84-8589-5EE0ED7D4790}"/>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125019922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8537B3-FE30-C10A-8990-6AE5D7C2A50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2450647-F4D7-3436-1760-2896A1381C9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2E70A2D-6678-5483-B825-309A6CD1C006}"/>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5" name="Espace réservé du pied de page 4">
            <a:extLst>
              <a:ext uri="{FF2B5EF4-FFF2-40B4-BE49-F238E27FC236}">
                <a16:creationId xmlns:a16="http://schemas.microsoft.com/office/drawing/2014/main" id="{2966F945-6F8C-9A53-A063-EC4F30DE7BA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7C0869-3D8D-9AE5-C1F0-AC55283C52F3}"/>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414745467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45A3F34-0E00-F1C6-11CE-305C317C161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AECE141-CF86-CC79-B2EF-3B0B9003F9A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4180A0-9C51-7F34-09FA-F9641DDB408A}"/>
              </a:ext>
            </a:extLst>
          </p:cNvPr>
          <p:cNvSpPr>
            <a:spLocks noGrp="1"/>
          </p:cNvSpPr>
          <p:nvPr>
            <p:ph type="dt" sz="half" idx="10"/>
          </p:nvPr>
        </p:nvSpPr>
        <p:spPr/>
        <p:txBody>
          <a:bodyPr/>
          <a:lstStyle/>
          <a:p>
            <a:fld id="{7A3B7102-4F2E-42E1-8678-611434EBBE81}" type="datetimeFigureOut">
              <a:rPr lang="fr-FR" smtClean="0"/>
              <a:t>09/02/2024</a:t>
            </a:fld>
            <a:endParaRPr lang="fr-FR"/>
          </a:p>
        </p:txBody>
      </p:sp>
      <p:sp>
        <p:nvSpPr>
          <p:cNvPr id="5" name="Espace réservé du pied de page 4">
            <a:extLst>
              <a:ext uri="{FF2B5EF4-FFF2-40B4-BE49-F238E27FC236}">
                <a16:creationId xmlns:a16="http://schemas.microsoft.com/office/drawing/2014/main" id="{9F242A31-3D9B-5E67-CDF2-7C41F49BDCE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247AA71-4DB6-E0F7-F8FF-86E467DDF8A4}"/>
              </a:ext>
            </a:extLst>
          </p:cNvPr>
          <p:cNvSpPr>
            <a:spLocks noGrp="1"/>
          </p:cNvSpPr>
          <p:nvPr>
            <p:ph type="sldNum" sz="quarter" idx="12"/>
          </p:nvPr>
        </p:nvSpPr>
        <p:spPr/>
        <p:txBody>
          <a:bodyPr/>
          <a:lstStyle/>
          <a:p>
            <a:fld id="{A4C5C651-61CF-445C-A3ED-9E78FCCB27DE}" type="slidenum">
              <a:rPr lang="fr-FR" smtClean="0"/>
              <a:t>‹N°›</a:t>
            </a:fld>
            <a:endParaRPr lang="fr-FR"/>
          </a:p>
        </p:txBody>
      </p:sp>
    </p:spTree>
    <p:extLst>
      <p:ext uri="{BB962C8B-B14F-4D97-AF65-F5344CB8AC3E}">
        <p14:creationId xmlns:p14="http://schemas.microsoft.com/office/powerpoint/2010/main" val="26557807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23BBB32-733B-333C-58CF-85B793E91C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DA24AD4-E8CA-B069-6FFC-407BCB1950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77E1F4C-F0B0-4BCC-1BE8-4CEBAC4556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3B7102-4F2E-42E1-8678-611434EBBE81}" type="datetimeFigureOut">
              <a:rPr lang="fr-FR" smtClean="0"/>
              <a:t>09/02/2024</a:t>
            </a:fld>
            <a:endParaRPr lang="fr-FR"/>
          </a:p>
        </p:txBody>
      </p:sp>
      <p:sp>
        <p:nvSpPr>
          <p:cNvPr id="5" name="Espace réservé du pied de page 4">
            <a:extLst>
              <a:ext uri="{FF2B5EF4-FFF2-40B4-BE49-F238E27FC236}">
                <a16:creationId xmlns:a16="http://schemas.microsoft.com/office/drawing/2014/main" id="{7EAEF0CC-A6A3-9DA9-82E6-9D6E1F4CAD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D169D21-3E50-A261-15C6-385FE20B7A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C5C651-61CF-445C-A3ED-9E78FCCB27DE}" type="slidenum">
              <a:rPr lang="fr-FR" smtClean="0"/>
              <a:t>‹N°›</a:t>
            </a:fld>
            <a:endParaRPr lang="fr-FR"/>
          </a:p>
        </p:txBody>
      </p:sp>
    </p:spTree>
    <p:extLst>
      <p:ext uri="{BB962C8B-B14F-4D97-AF65-F5344CB8AC3E}">
        <p14:creationId xmlns:p14="http://schemas.microsoft.com/office/powerpoint/2010/main" val="16587445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plante&#10;&#10;Description générée automatiquement">
            <a:extLst>
              <a:ext uri="{FF2B5EF4-FFF2-40B4-BE49-F238E27FC236}">
                <a16:creationId xmlns:a16="http://schemas.microsoft.com/office/drawing/2014/main" id="{2B413304-BB79-F25D-8E47-AE2F805C58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3168" y="640080"/>
            <a:ext cx="8905664"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97249D1-460F-9E73-19CB-753A962AAD1B}"/>
              </a:ext>
            </a:extLst>
          </p:cNvPr>
          <p:cNvSpPr txBox="1"/>
          <p:nvPr/>
        </p:nvSpPr>
        <p:spPr>
          <a:xfrm>
            <a:off x="1988820" y="124865"/>
            <a:ext cx="8823960" cy="461665"/>
          </a:xfrm>
          <a:prstGeom prst="rect">
            <a:avLst/>
          </a:prstGeom>
          <a:noFill/>
        </p:spPr>
        <p:txBody>
          <a:bodyPr wrap="square" rtlCol="0">
            <a:spAutoFit/>
          </a:bodyPr>
          <a:lstStyle/>
          <a:p>
            <a:r>
              <a:rPr lang="fr-FR" sz="2400" b="1" dirty="0">
                <a:solidFill>
                  <a:srgbClr val="FFFF00"/>
                </a:solidFill>
              </a:rPr>
              <a:t>Lorient Vous Présente Le Village De Caunes – Minervois ( Aude)</a:t>
            </a:r>
          </a:p>
        </p:txBody>
      </p:sp>
    </p:spTree>
    <p:extLst>
      <p:ext uri="{BB962C8B-B14F-4D97-AF65-F5344CB8AC3E}">
        <p14:creationId xmlns:p14="http://schemas.microsoft.com/office/powerpoint/2010/main" val="1011924572"/>
      </p:ext>
    </p:extLst>
  </p:cSld>
  <p:clrMapOvr>
    <a:masterClrMapping/>
  </p:clrMapOvr>
  <mc:AlternateContent xmlns:mc="http://schemas.openxmlformats.org/markup-compatibility/2006">
    <mc:Choice xmlns:p14="http://schemas.microsoft.com/office/powerpoint/2010/main" Requires="p14">
      <p:transition spd="slow" p14:dur="5000" advClick="0" advTm="8000">
        <p:sndAc>
          <p:stSnd loop="1">
            <p:snd r:embed="rId2" name="Just For YOU - Ernesto Cortazar.wav"/>
          </p:stSnd>
        </p:sndAc>
      </p:transition>
    </mc:Choice>
    <mc:Fallback>
      <p:transition spd="slow" advClick="0" advTm="8000">
        <p:sndAc>
          <p:stSnd loop="1">
            <p:snd r:embed="rId2" name="Just For YOU -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1D91E05-08DC-1C45-FECF-F0D7148B1D0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5400" dirty="0">
                <a:ln>
                  <a:solidFill>
                    <a:srgbClr val="FFC000"/>
                  </a:solidFill>
                </a:ln>
                <a:effectLst>
                  <a:glow rad="228600">
                    <a:schemeClr val="accent2">
                      <a:satMod val="175000"/>
                      <a:alpha val="40000"/>
                    </a:schemeClr>
                  </a:glow>
                </a:effectLst>
                <a:latin typeface="Algerian" panose="04020705040A02060702" pitchFamily="82" charset="0"/>
              </a:rPr>
              <a:t>Caunes-Minervois est une commune française, située dans le Nord du département de l'Aude en région Occitanie. Ses habitants sont les Caunois. Elle est prisée des touristes qui visitent le site abbatial et les carrières de marbre rouge.</a:t>
            </a:r>
          </a:p>
        </p:txBody>
      </p:sp>
      <p:sp>
        <p:nvSpPr>
          <p:cNvPr id="6" name="ZoneTexte 5">
            <a:extLst>
              <a:ext uri="{FF2B5EF4-FFF2-40B4-BE49-F238E27FC236}">
                <a16:creationId xmlns:a16="http://schemas.microsoft.com/office/drawing/2014/main" id="{FC28A9D8-5DF0-BCC8-7DD0-958FB4C2435D}"/>
              </a:ext>
            </a:extLst>
          </p:cNvPr>
          <p:cNvSpPr txBox="1"/>
          <p:nvPr/>
        </p:nvSpPr>
        <p:spPr>
          <a:xfrm>
            <a:off x="4020855" y="4784942"/>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419040599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2C66E2B8-5A5F-63EA-22EC-AC7781C86840}"/>
            </a:ext>
          </a:extLst>
        </p:cNvPr>
        <p:cNvGrpSpPr/>
        <p:nvPr/>
      </p:nvGrpSpPr>
      <p:grpSpPr>
        <a:xfrm>
          <a:off x="0" y="0"/>
          <a:ext cx="0" cy="0"/>
          <a:chOff x="0" y="0"/>
          <a:chExt cx="0" cy="0"/>
        </a:xfrm>
      </p:grpSpPr>
      <p:pic>
        <p:nvPicPr>
          <p:cNvPr id="3" name="Image 2" descr="Une image contenant bâtiment, plein air, tour, ciel&#10;&#10;Description générée automatiquement">
            <a:extLst>
              <a:ext uri="{FF2B5EF4-FFF2-40B4-BE49-F238E27FC236}">
                <a16:creationId xmlns:a16="http://schemas.microsoft.com/office/drawing/2014/main" id="{D276C74A-F50D-ADD5-9DEB-63405A23BD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8054" y="189000"/>
            <a:ext cx="4150893"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B314EB4-23F8-CE7F-A70E-2A4F0353EAA3}"/>
              </a:ext>
            </a:extLst>
          </p:cNvPr>
          <p:cNvSpPr txBox="1"/>
          <p:nvPr/>
        </p:nvSpPr>
        <p:spPr>
          <a:xfrm>
            <a:off x="8423910" y="4240530"/>
            <a:ext cx="3543300" cy="830997"/>
          </a:xfrm>
          <a:prstGeom prst="rect">
            <a:avLst/>
          </a:prstGeom>
          <a:noFill/>
        </p:spPr>
        <p:txBody>
          <a:bodyPr wrap="square" rtlCol="0">
            <a:spAutoFit/>
          </a:bodyPr>
          <a:lstStyle/>
          <a:p>
            <a:r>
              <a:rPr lang="fr-FR" sz="2400" b="1" dirty="0"/>
              <a:t>L’Abbaye De Caunes – Minervois </a:t>
            </a:r>
          </a:p>
        </p:txBody>
      </p:sp>
    </p:spTree>
    <p:extLst>
      <p:ext uri="{BB962C8B-B14F-4D97-AF65-F5344CB8AC3E}">
        <p14:creationId xmlns:p14="http://schemas.microsoft.com/office/powerpoint/2010/main" val="248779652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9878DF54-6467-2026-579C-143B0F8E20EF}"/>
            </a:ext>
          </a:extLst>
        </p:cNvPr>
        <p:cNvGrpSpPr/>
        <p:nvPr/>
      </p:nvGrpSpPr>
      <p:grpSpPr>
        <a:xfrm>
          <a:off x="0" y="0"/>
          <a:ext cx="0" cy="0"/>
          <a:chOff x="0" y="0"/>
          <a:chExt cx="0" cy="0"/>
        </a:xfrm>
      </p:grpSpPr>
      <p:pic>
        <p:nvPicPr>
          <p:cNvPr id="3" name="Image 2" descr="Une image contenant bâtiment, ciment, mur, arche&#10;&#10;Description générée automatiquement">
            <a:extLst>
              <a:ext uri="{FF2B5EF4-FFF2-40B4-BE49-F238E27FC236}">
                <a16:creationId xmlns:a16="http://schemas.microsoft.com/office/drawing/2014/main" id="{3D44C5A8-F907-932C-D0E8-BCC23895FE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8620" y="189000"/>
            <a:ext cx="6480000"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33838B8-526F-CBB3-3A1C-3AA75955A970}"/>
              </a:ext>
            </a:extLst>
          </p:cNvPr>
          <p:cNvSpPr txBox="1"/>
          <p:nvPr/>
        </p:nvSpPr>
        <p:spPr>
          <a:xfrm>
            <a:off x="1246795" y="4046220"/>
            <a:ext cx="4061460" cy="830997"/>
          </a:xfrm>
          <a:prstGeom prst="rect">
            <a:avLst/>
          </a:prstGeom>
          <a:noFill/>
        </p:spPr>
        <p:txBody>
          <a:bodyPr wrap="square" rtlCol="0">
            <a:spAutoFit/>
          </a:bodyPr>
          <a:lstStyle/>
          <a:p>
            <a:r>
              <a:rPr lang="fr-FR" sz="2400" b="1" dirty="0"/>
              <a:t>L’Abbaye De Caunes - Minervois</a:t>
            </a:r>
          </a:p>
        </p:txBody>
      </p:sp>
    </p:spTree>
    <p:extLst>
      <p:ext uri="{BB962C8B-B14F-4D97-AF65-F5344CB8AC3E}">
        <p14:creationId xmlns:p14="http://schemas.microsoft.com/office/powerpoint/2010/main" val="70864780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C19B6F8-D703-422F-BD65-748D3B701D5D}"/>
            </a:ext>
          </a:extLst>
        </p:cNvPr>
        <p:cNvGrpSpPr/>
        <p:nvPr/>
      </p:nvGrpSpPr>
      <p:grpSpPr>
        <a:xfrm>
          <a:off x="0" y="0"/>
          <a:ext cx="0" cy="0"/>
          <a:chOff x="0" y="0"/>
          <a:chExt cx="0" cy="0"/>
        </a:xfrm>
      </p:grpSpPr>
      <p:pic>
        <p:nvPicPr>
          <p:cNvPr id="3" name="Image 2" descr="Une image contenant bâtiment, plein air, ciel, arche&#10;&#10;Description générée automatiquement">
            <a:extLst>
              <a:ext uri="{FF2B5EF4-FFF2-40B4-BE49-F238E27FC236}">
                <a16:creationId xmlns:a16="http://schemas.microsoft.com/office/drawing/2014/main" id="{40C63ABF-9F49-B817-6C1F-F78F1CA8A0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262890"/>
            <a:ext cx="8910000"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6996C35-3631-2BF0-550B-8480867CF192}"/>
              </a:ext>
            </a:extLst>
          </p:cNvPr>
          <p:cNvSpPr txBox="1"/>
          <p:nvPr/>
        </p:nvSpPr>
        <p:spPr>
          <a:xfrm>
            <a:off x="3961290" y="6297929"/>
            <a:ext cx="8463120" cy="461665"/>
          </a:xfrm>
          <a:prstGeom prst="rect">
            <a:avLst/>
          </a:prstGeom>
          <a:noFill/>
        </p:spPr>
        <p:txBody>
          <a:bodyPr wrap="square" rtlCol="0">
            <a:spAutoFit/>
          </a:bodyPr>
          <a:lstStyle/>
          <a:p>
            <a:r>
              <a:rPr lang="fr-FR" sz="2400" b="1" dirty="0"/>
              <a:t>L’Abbaye De Caunes - Minervois</a:t>
            </a:r>
          </a:p>
        </p:txBody>
      </p:sp>
    </p:spTree>
    <p:extLst>
      <p:ext uri="{BB962C8B-B14F-4D97-AF65-F5344CB8AC3E}">
        <p14:creationId xmlns:p14="http://schemas.microsoft.com/office/powerpoint/2010/main" val="225350406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441268BD-DEEB-94CE-0979-E4F85F704D02}"/>
            </a:ext>
          </a:extLst>
        </p:cNvPr>
        <p:cNvGrpSpPr/>
        <p:nvPr/>
      </p:nvGrpSpPr>
      <p:grpSpPr>
        <a:xfrm>
          <a:off x="0" y="0"/>
          <a:ext cx="0" cy="0"/>
          <a:chOff x="0" y="0"/>
          <a:chExt cx="0" cy="0"/>
        </a:xfrm>
      </p:grpSpPr>
      <p:pic>
        <p:nvPicPr>
          <p:cNvPr id="3" name="Image 2" descr="Une image contenant bâtiment, plein air, ciel, nuage&#10;&#10;Description générée automatiquement">
            <a:extLst>
              <a:ext uri="{FF2B5EF4-FFF2-40B4-BE49-F238E27FC236}">
                <a16:creationId xmlns:a16="http://schemas.microsoft.com/office/drawing/2014/main" id="{2FE0E0BE-ACE4-3B9F-5E2E-DEF0CEBB51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377190"/>
            <a:ext cx="8910000" cy="594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A49792C-932F-FAC0-C545-70A5FC4D5935}"/>
              </a:ext>
            </a:extLst>
          </p:cNvPr>
          <p:cNvSpPr txBox="1"/>
          <p:nvPr/>
        </p:nvSpPr>
        <p:spPr>
          <a:xfrm>
            <a:off x="3851910" y="6317190"/>
            <a:ext cx="7840980" cy="461665"/>
          </a:xfrm>
          <a:prstGeom prst="rect">
            <a:avLst/>
          </a:prstGeom>
          <a:noFill/>
        </p:spPr>
        <p:txBody>
          <a:bodyPr wrap="square" rtlCol="0">
            <a:spAutoFit/>
          </a:bodyPr>
          <a:lstStyle/>
          <a:p>
            <a:r>
              <a:rPr lang="fr-FR" sz="2400" b="1" dirty="0"/>
              <a:t>L’Abbaye de Caunes - Minervois</a:t>
            </a:r>
          </a:p>
        </p:txBody>
      </p:sp>
    </p:spTree>
    <p:extLst>
      <p:ext uri="{BB962C8B-B14F-4D97-AF65-F5344CB8AC3E}">
        <p14:creationId xmlns:p14="http://schemas.microsoft.com/office/powerpoint/2010/main" val="419278145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227F1DF0-C828-59F6-841C-019457A436F6}"/>
            </a:ext>
          </a:extLst>
        </p:cNvPr>
        <p:cNvGrpSpPr/>
        <p:nvPr/>
      </p:nvGrpSpPr>
      <p:grpSpPr>
        <a:xfrm>
          <a:off x="0" y="0"/>
          <a:ext cx="0" cy="0"/>
          <a:chOff x="0" y="0"/>
          <a:chExt cx="0" cy="0"/>
        </a:xfrm>
      </p:grpSpPr>
      <p:pic>
        <p:nvPicPr>
          <p:cNvPr id="3" name="Image 2" descr="Une image contenant plein air, bâtiment, arbre, sol&#10;&#10;Description générée automatiquement">
            <a:extLst>
              <a:ext uri="{FF2B5EF4-FFF2-40B4-BE49-F238E27FC236}">
                <a16:creationId xmlns:a16="http://schemas.microsoft.com/office/drawing/2014/main" id="{FEABDB6B-9526-57AE-CF32-E06A804E6E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4060" y="243000"/>
            <a:ext cx="6372000" cy="637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176F4CD-0D46-20C0-CB33-5687D82A4C20}"/>
              </a:ext>
            </a:extLst>
          </p:cNvPr>
          <p:cNvSpPr txBox="1"/>
          <p:nvPr/>
        </p:nvSpPr>
        <p:spPr>
          <a:xfrm>
            <a:off x="8629650" y="3697515"/>
            <a:ext cx="3562350" cy="1200329"/>
          </a:xfrm>
          <a:prstGeom prst="rect">
            <a:avLst/>
          </a:prstGeom>
          <a:noFill/>
        </p:spPr>
        <p:txBody>
          <a:bodyPr wrap="square" rtlCol="0">
            <a:spAutoFit/>
          </a:bodyPr>
          <a:lstStyle/>
          <a:p>
            <a:r>
              <a:rPr lang="fr-FR" sz="2400" b="1" dirty="0">
                <a:solidFill>
                  <a:srgbClr val="FFFF00"/>
                </a:solidFill>
              </a:rPr>
              <a:t>Maison de Clémentine Trausse </a:t>
            </a:r>
          </a:p>
          <a:p>
            <a:r>
              <a:rPr lang="fr-FR" sz="2400" b="1" dirty="0">
                <a:solidFill>
                  <a:srgbClr val="FFFF00"/>
                </a:solidFill>
              </a:rPr>
              <a:t>Caunes - Minervois</a:t>
            </a:r>
          </a:p>
        </p:txBody>
      </p:sp>
    </p:spTree>
    <p:extLst>
      <p:ext uri="{BB962C8B-B14F-4D97-AF65-F5344CB8AC3E}">
        <p14:creationId xmlns:p14="http://schemas.microsoft.com/office/powerpoint/2010/main" val="247947336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96242A9F-3730-5035-DDCB-BED1F2C2C74E}"/>
            </a:ext>
          </a:extLst>
        </p:cNvPr>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7B56A44C-197E-28C7-3132-07824031BE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3902" y="189000"/>
            <a:ext cx="503301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623BCF-25E3-6713-F908-E65B711208BD}"/>
              </a:ext>
            </a:extLst>
          </p:cNvPr>
          <p:cNvSpPr txBox="1"/>
          <p:nvPr/>
        </p:nvSpPr>
        <p:spPr>
          <a:xfrm>
            <a:off x="6951945" y="4183693"/>
            <a:ext cx="4096011" cy="830997"/>
          </a:xfrm>
          <a:prstGeom prst="rect">
            <a:avLst/>
          </a:prstGeom>
          <a:noFill/>
        </p:spPr>
        <p:txBody>
          <a:bodyPr wrap="square" rtlCol="0">
            <a:spAutoFit/>
          </a:bodyPr>
          <a:lstStyle/>
          <a:p>
            <a:r>
              <a:rPr lang="fr-FR" sz="2400" b="1" dirty="0">
                <a:solidFill>
                  <a:srgbClr val="FFFF00"/>
                </a:solidFill>
              </a:rPr>
              <a:t>Languedoc - Aude - Abbaye de Caunes-Minervois</a:t>
            </a:r>
          </a:p>
        </p:txBody>
      </p:sp>
    </p:spTree>
    <p:extLst>
      <p:ext uri="{BB962C8B-B14F-4D97-AF65-F5344CB8AC3E}">
        <p14:creationId xmlns:p14="http://schemas.microsoft.com/office/powerpoint/2010/main" val="144837206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A181F043-DB8F-1902-4709-9A56FAA81C77}"/>
            </a:ext>
          </a:extLst>
        </p:cNvPr>
        <p:cNvGrpSpPr/>
        <p:nvPr/>
      </p:nvGrpSpPr>
      <p:grpSpPr>
        <a:xfrm>
          <a:off x="0" y="0"/>
          <a:ext cx="0" cy="0"/>
          <a:chOff x="0" y="0"/>
          <a:chExt cx="0" cy="0"/>
        </a:xfrm>
      </p:grpSpPr>
      <p:pic>
        <p:nvPicPr>
          <p:cNvPr id="3" name="Image 2" descr="Une image contenant bâtiment, plein air, ciel, tour&#10;&#10;Description générée automatiquement">
            <a:extLst>
              <a:ext uri="{FF2B5EF4-FFF2-40B4-BE49-F238E27FC236}">
                <a16:creationId xmlns:a16="http://schemas.microsoft.com/office/drawing/2014/main" id="{EC0FF33C-78AB-C548-AD3D-186DBDF4AA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49933" y="189000"/>
            <a:ext cx="5173224"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0BEE5F9-DFE2-709C-88A3-D891DE15D126}"/>
              </a:ext>
            </a:extLst>
          </p:cNvPr>
          <p:cNvSpPr txBox="1"/>
          <p:nvPr/>
        </p:nvSpPr>
        <p:spPr>
          <a:xfrm>
            <a:off x="2750227" y="3995803"/>
            <a:ext cx="4672208" cy="461665"/>
          </a:xfrm>
          <a:prstGeom prst="rect">
            <a:avLst/>
          </a:prstGeom>
          <a:noFill/>
        </p:spPr>
        <p:txBody>
          <a:bodyPr wrap="square" rtlCol="0">
            <a:spAutoFit/>
          </a:bodyPr>
          <a:lstStyle/>
          <a:p>
            <a:r>
              <a:rPr lang="fr-FR" sz="2400" b="1" dirty="0">
                <a:solidFill>
                  <a:srgbClr val="FFFF00"/>
                </a:solidFill>
              </a:rPr>
              <a:t>Le clocher nord.</a:t>
            </a:r>
          </a:p>
        </p:txBody>
      </p:sp>
    </p:spTree>
    <p:extLst>
      <p:ext uri="{BB962C8B-B14F-4D97-AF65-F5344CB8AC3E}">
        <p14:creationId xmlns:p14="http://schemas.microsoft.com/office/powerpoint/2010/main" val="372291724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3C4F2E0-5573-9675-FCB0-B0DA8A3E8AC2}"/>
            </a:ext>
          </a:extLst>
        </p:cNvPr>
        <p:cNvGrpSpPr/>
        <p:nvPr/>
      </p:nvGrpSpPr>
      <p:grpSpPr>
        <a:xfrm>
          <a:off x="0" y="0"/>
          <a:ext cx="0" cy="0"/>
          <a:chOff x="0" y="0"/>
          <a:chExt cx="0" cy="0"/>
        </a:xfrm>
      </p:grpSpPr>
      <p:pic>
        <p:nvPicPr>
          <p:cNvPr id="3" name="Image 2" descr="Une image contenant Sculpture sur pierre, Sculpture, Artefact, statue&#10;&#10;Description générée automatiquement">
            <a:extLst>
              <a:ext uri="{FF2B5EF4-FFF2-40B4-BE49-F238E27FC236}">
                <a16:creationId xmlns:a16="http://schemas.microsoft.com/office/drawing/2014/main" id="{C8C9FAC6-D607-CC2F-ED53-93ECCE26C6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7517" y="189000"/>
            <a:ext cx="4858483"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1F173B-F740-AD1E-3694-8BE0BD5550CA}"/>
              </a:ext>
            </a:extLst>
          </p:cNvPr>
          <p:cNvSpPr txBox="1"/>
          <p:nvPr/>
        </p:nvSpPr>
        <p:spPr>
          <a:xfrm>
            <a:off x="6288066" y="3958225"/>
            <a:ext cx="3908120" cy="1200329"/>
          </a:xfrm>
          <a:prstGeom prst="rect">
            <a:avLst/>
          </a:prstGeom>
          <a:noFill/>
        </p:spPr>
        <p:txBody>
          <a:bodyPr wrap="square" rtlCol="0">
            <a:spAutoFit/>
          </a:bodyPr>
          <a:lstStyle/>
          <a:p>
            <a:r>
              <a:rPr lang="fr-FR" sz="2400" b="1" dirty="0"/>
              <a:t>Portail nord de l'abbatiale : chapiteau représentant le massacre des Innocents.</a:t>
            </a:r>
          </a:p>
        </p:txBody>
      </p:sp>
    </p:spTree>
    <p:extLst>
      <p:ext uri="{BB962C8B-B14F-4D97-AF65-F5344CB8AC3E}">
        <p14:creationId xmlns:p14="http://schemas.microsoft.com/office/powerpoint/2010/main" val="40250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3F2C768E-D6DE-F169-EFBB-7564A2A246E0}"/>
            </a:ext>
          </a:extLst>
        </p:cNvPr>
        <p:cNvGrpSpPr/>
        <p:nvPr/>
      </p:nvGrpSpPr>
      <p:grpSpPr>
        <a:xfrm>
          <a:off x="0" y="0"/>
          <a:ext cx="0" cy="0"/>
          <a:chOff x="0" y="0"/>
          <a:chExt cx="0" cy="0"/>
        </a:xfrm>
      </p:grpSpPr>
      <p:pic>
        <p:nvPicPr>
          <p:cNvPr id="3" name="Image 2" descr="Une image contenant Sculpture sur pierre, Artefact, Sculpture, statue&#10;&#10;Description générée automatiquement">
            <a:extLst>
              <a:ext uri="{FF2B5EF4-FFF2-40B4-BE49-F238E27FC236}">
                <a16:creationId xmlns:a16="http://schemas.microsoft.com/office/drawing/2014/main" id="{41A3A47B-9F64-6C26-24E9-FE9CB3193E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8696" y="189000"/>
            <a:ext cx="4858484"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E83452-EF15-1C93-2EEC-9490B8DCB325}"/>
              </a:ext>
            </a:extLst>
          </p:cNvPr>
          <p:cNvSpPr txBox="1"/>
          <p:nvPr/>
        </p:nvSpPr>
        <p:spPr>
          <a:xfrm>
            <a:off x="2054267" y="3429000"/>
            <a:ext cx="2981195" cy="2308324"/>
          </a:xfrm>
          <a:prstGeom prst="rect">
            <a:avLst/>
          </a:prstGeom>
          <a:noFill/>
        </p:spPr>
        <p:txBody>
          <a:bodyPr wrap="square" rtlCol="0">
            <a:spAutoFit/>
          </a:bodyPr>
          <a:lstStyle/>
          <a:p>
            <a:r>
              <a:rPr lang="fr-FR" sz="2400" b="1" dirty="0"/>
              <a:t>Portail nord de l'abbatiale : chapiteau représentant une Annonciation et une Nativité.</a:t>
            </a:r>
          </a:p>
        </p:txBody>
      </p:sp>
    </p:spTree>
    <p:extLst>
      <p:ext uri="{BB962C8B-B14F-4D97-AF65-F5344CB8AC3E}">
        <p14:creationId xmlns:p14="http://schemas.microsoft.com/office/powerpoint/2010/main" val="337295635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4731E223-1B05-AA7B-69D9-38CA731ED805}"/>
            </a:ext>
          </a:extLst>
        </p:cNvPr>
        <p:cNvGrpSpPr/>
        <p:nvPr/>
      </p:nvGrpSpPr>
      <p:grpSpPr>
        <a:xfrm>
          <a:off x="0" y="0"/>
          <a:ext cx="0" cy="0"/>
          <a:chOff x="0" y="0"/>
          <a:chExt cx="0" cy="0"/>
        </a:xfrm>
      </p:grpSpPr>
      <p:pic>
        <p:nvPicPr>
          <p:cNvPr id="3" name="Image 2" descr="Une image contenant chapelle, bâtiment, cathédrale, Lieux sacrés&#10;&#10;Description générée automatiquement">
            <a:extLst>
              <a:ext uri="{FF2B5EF4-FFF2-40B4-BE49-F238E27FC236}">
                <a16:creationId xmlns:a16="http://schemas.microsoft.com/office/drawing/2014/main" id="{73B533A1-FB91-3184-065C-53811850DA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1414" y="429086"/>
            <a:ext cx="9929172"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D3DB19-1B09-EB1C-171A-9565F1B00A6A}"/>
              </a:ext>
            </a:extLst>
          </p:cNvPr>
          <p:cNvSpPr txBox="1"/>
          <p:nvPr/>
        </p:nvSpPr>
        <p:spPr>
          <a:xfrm>
            <a:off x="5386192" y="5994603"/>
            <a:ext cx="7803715" cy="461665"/>
          </a:xfrm>
          <a:prstGeom prst="rect">
            <a:avLst/>
          </a:prstGeom>
          <a:noFill/>
        </p:spPr>
        <p:txBody>
          <a:bodyPr wrap="square" rtlCol="0">
            <a:spAutoFit/>
          </a:bodyPr>
          <a:lstStyle/>
          <a:p>
            <a:r>
              <a:rPr lang="fr-FR" sz="2400" b="1" dirty="0"/>
              <a:t>La nef.</a:t>
            </a:r>
          </a:p>
        </p:txBody>
      </p:sp>
    </p:spTree>
    <p:extLst>
      <p:ext uri="{BB962C8B-B14F-4D97-AF65-F5344CB8AC3E}">
        <p14:creationId xmlns:p14="http://schemas.microsoft.com/office/powerpoint/2010/main" val="207113091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BF614D4E-6E6E-DC79-98F3-CB373FD9CF61}"/>
            </a:ext>
          </a:extLst>
        </p:cNvPr>
        <p:cNvGrpSpPr/>
        <p:nvPr/>
      </p:nvGrpSpPr>
      <p:grpSpPr>
        <a:xfrm>
          <a:off x="0" y="0"/>
          <a:ext cx="0" cy="0"/>
          <a:chOff x="0" y="0"/>
          <a:chExt cx="0" cy="0"/>
        </a:xfrm>
      </p:grpSpPr>
      <p:pic>
        <p:nvPicPr>
          <p:cNvPr id="3" name="Image 2" descr="Une image contenant autel, lieu de culte, Lieux sacrés, bâtiment&#10;&#10;Description générée automatiquement">
            <a:extLst>
              <a:ext uri="{FF2B5EF4-FFF2-40B4-BE49-F238E27FC236}">
                <a16:creationId xmlns:a16="http://schemas.microsoft.com/office/drawing/2014/main" id="{472F96BE-9C09-D7CD-B0A5-BCDEE69709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7501" y="558496"/>
            <a:ext cx="10476997" cy="53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3EDAAF-4611-2227-2589-DA3F6FCE4EA3}"/>
              </a:ext>
            </a:extLst>
          </p:cNvPr>
          <p:cNvSpPr txBox="1"/>
          <p:nvPr/>
        </p:nvSpPr>
        <p:spPr>
          <a:xfrm>
            <a:off x="3820438" y="5953811"/>
            <a:ext cx="8517699" cy="461665"/>
          </a:xfrm>
          <a:prstGeom prst="rect">
            <a:avLst/>
          </a:prstGeom>
          <a:noFill/>
        </p:spPr>
        <p:txBody>
          <a:bodyPr wrap="square" rtlCol="0">
            <a:spAutoFit/>
          </a:bodyPr>
          <a:lstStyle/>
          <a:p>
            <a:r>
              <a:rPr lang="fr-FR" sz="2400" b="1" dirty="0">
                <a:solidFill>
                  <a:srgbClr val="FFFF00"/>
                </a:solidFill>
              </a:rPr>
              <a:t>Le maître-autel et les stalles.</a:t>
            </a:r>
          </a:p>
        </p:txBody>
      </p:sp>
    </p:spTree>
    <p:extLst>
      <p:ext uri="{BB962C8B-B14F-4D97-AF65-F5344CB8AC3E}">
        <p14:creationId xmlns:p14="http://schemas.microsoft.com/office/powerpoint/2010/main" val="41693640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B390E5C3-3F9F-8FD2-8D8E-124A0DFCF1CA}"/>
            </a:ext>
          </a:extLst>
        </p:cNvPr>
        <p:cNvGrpSpPr/>
        <p:nvPr/>
      </p:nvGrpSpPr>
      <p:grpSpPr>
        <a:xfrm>
          <a:off x="0" y="0"/>
          <a:ext cx="0" cy="0"/>
          <a:chOff x="0" y="0"/>
          <a:chExt cx="0" cy="0"/>
        </a:xfrm>
      </p:grpSpPr>
      <p:pic>
        <p:nvPicPr>
          <p:cNvPr id="3" name="Image 2" descr="Une image contenant bâtiment, statue, Lieux sacrés, lieu de culte&#10;&#10;Description générée automatiquement">
            <a:extLst>
              <a:ext uri="{FF2B5EF4-FFF2-40B4-BE49-F238E27FC236}">
                <a16:creationId xmlns:a16="http://schemas.microsoft.com/office/drawing/2014/main" id="{401F376E-D698-003F-B918-4D90030245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3002" y="189000"/>
            <a:ext cx="364300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9F9EDFA-5020-59BF-AA90-0778E48CB288}"/>
              </a:ext>
            </a:extLst>
          </p:cNvPr>
          <p:cNvSpPr txBox="1"/>
          <p:nvPr/>
        </p:nvSpPr>
        <p:spPr>
          <a:xfrm>
            <a:off x="6701425" y="3933173"/>
            <a:ext cx="4183693" cy="830997"/>
          </a:xfrm>
          <a:prstGeom prst="rect">
            <a:avLst/>
          </a:prstGeom>
          <a:noFill/>
        </p:spPr>
        <p:txBody>
          <a:bodyPr wrap="square" rtlCol="0">
            <a:spAutoFit/>
          </a:bodyPr>
          <a:lstStyle/>
          <a:p>
            <a:r>
              <a:rPr lang="fr-FR" sz="2400" b="1" dirty="0">
                <a:solidFill>
                  <a:srgbClr val="FFFF00"/>
                </a:solidFill>
              </a:rPr>
              <a:t>La chapelle Notre-Dame dans l'absidiole sud.</a:t>
            </a:r>
          </a:p>
        </p:txBody>
      </p:sp>
    </p:spTree>
    <p:extLst>
      <p:ext uri="{BB962C8B-B14F-4D97-AF65-F5344CB8AC3E}">
        <p14:creationId xmlns:p14="http://schemas.microsoft.com/office/powerpoint/2010/main" val="404922144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641DB8C-2F2A-611D-B4CB-151457044DE1}"/>
            </a:ext>
          </a:extLst>
        </p:cNvPr>
        <p:cNvGrpSpPr/>
        <p:nvPr/>
      </p:nvGrpSpPr>
      <p:grpSpPr>
        <a:xfrm>
          <a:off x="0" y="0"/>
          <a:ext cx="0" cy="0"/>
          <a:chOff x="0" y="0"/>
          <a:chExt cx="0" cy="0"/>
        </a:xfrm>
      </p:grpSpPr>
      <p:pic>
        <p:nvPicPr>
          <p:cNvPr id="3" name="Image 2" descr="Une image contenant bâtiment, plein air, ciel, fenêtre&#10;&#10;Description générée automatiquement">
            <a:extLst>
              <a:ext uri="{FF2B5EF4-FFF2-40B4-BE49-F238E27FC236}">
                <a16:creationId xmlns:a16="http://schemas.microsoft.com/office/drawing/2014/main" id="{E2998DD8-9C23-DFEA-D7BE-5476A118E7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0105" y="189000"/>
            <a:ext cx="485848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194979B-3F84-01A9-2AE6-EA5B6F9D0575}"/>
              </a:ext>
            </a:extLst>
          </p:cNvPr>
          <p:cNvSpPr txBox="1"/>
          <p:nvPr/>
        </p:nvSpPr>
        <p:spPr>
          <a:xfrm>
            <a:off x="200416" y="3636933"/>
            <a:ext cx="3031299" cy="830997"/>
          </a:xfrm>
          <a:prstGeom prst="rect">
            <a:avLst/>
          </a:prstGeom>
          <a:noFill/>
        </p:spPr>
        <p:txBody>
          <a:bodyPr wrap="square" rtlCol="0">
            <a:spAutoFit/>
          </a:bodyPr>
          <a:lstStyle/>
          <a:p>
            <a:r>
              <a:rPr lang="fr-FR" sz="2400" b="1" dirty="0">
                <a:solidFill>
                  <a:srgbClr val="FFFF00"/>
                </a:solidFill>
              </a:rPr>
              <a:t>Le cloître mauriste et le clocher sud.</a:t>
            </a:r>
          </a:p>
        </p:txBody>
      </p:sp>
    </p:spTree>
    <p:extLst>
      <p:ext uri="{BB962C8B-B14F-4D97-AF65-F5344CB8AC3E}">
        <p14:creationId xmlns:p14="http://schemas.microsoft.com/office/powerpoint/2010/main" val="221943402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054F258-8517-21B8-F2D5-9DD7D2F6AD0C}"/>
            </a:ext>
          </a:extLst>
        </p:cNvPr>
        <p:cNvGrpSpPr/>
        <p:nvPr/>
      </p:nvGrpSpPr>
      <p:grpSpPr>
        <a:xfrm>
          <a:off x="0" y="0"/>
          <a:ext cx="0" cy="0"/>
          <a:chOff x="0" y="0"/>
          <a:chExt cx="0" cy="0"/>
        </a:xfrm>
      </p:grpSpPr>
      <p:pic>
        <p:nvPicPr>
          <p:cNvPr id="3" name="Image 2" descr="Une image contenant plein air, nuage, ciel, plante&#10;&#10;Description générée automatiquement">
            <a:extLst>
              <a:ext uri="{FF2B5EF4-FFF2-40B4-BE49-F238E27FC236}">
                <a16:creationId xmlns:a16="http://schemas.microsoft.com/office/drawing/2014/main" id="{C117ACED-7369-BAE6-F959-D1A71267F3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6510" y="354330"/>
            <a:ext cx="8905673"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09AD4EE-2C73-1D5A-22CE-1C071ACDBD39}"/>
              </a:ext>
            </a:extLst>
          </p:cNvPr>
          <p:cNvSpPr txBox="1"/>
          <p:nvPr/>
        </p:nvSpPr>
        <p:spPr>
          <a:xfrm>
            <a:off x="4629150" y="6294330"/>
            <a:ext cx="8309610" cy="461665"/>
          </a:xfrm>
          <a:prstGeom prst="rect">
            <a:avLst/>
          </a:prstGeom>
          <a:noFill/>
        </p:spPr>
        <p:txBody>
          <a:bodyPr wrap="square" rtlCol="0">
            <a:spAutoFit/>
          </a:bodyPr>
          <a:lstStyle/>
          <a:p>
            <a:r>
              <a:rPr lang="fr-FR" sz="2400" b="1" dirty="0"/>
              <a:t>Caunes-Minervois</a:t>
            </a:r>
          </a:p>
        </p:txBody>
      </p:sp>
    </p:spTree>
    <p:extLst>
      <p:ext uri="{BB962C8B-B14F-4D97-AF65-F5344CB8AC3E}">
        <p14:creationId xmlns:p14="http://schemas.microsoft.com/office/powerpoint/2010/main" val="250864505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E5E2DAE1-4F53-F088-1254-08B384F953C0}"/>
            </a:ext>
          </a:extLst>
        </p:cNvPr>
        <p:cNvGrpSpPr/>
        <p:nvPr/>
      </p:nvGrpSpPr>
      <p:grpSpPr>
        <a:xfrm>
          <a:off x="0" y="0"/>
          <a:ext cx="0" cy="0"/>
          <a:chOff x="0" y="0"/>
          <a:chExt cx="0" cy="0"/>
        </a:xfrm>
      </p:grpSpPr>
      <p:pic>
        <p:nvPicPr>
          <p:cNvPr id="3" name="Image 2" descr="Une image contenant plein air, paysage, herbe, nature&#10;&#10;Description générée automatiquement">
            <a:extLst>
              <a:ext uri="{FF2B5EF4-FFF2-40B4-BE49-F238E27FC236}">
                <a16:creationId xmlns:a16="http://schemas.microsoft.com/office/drawing/2014/main" id="{F2E4E870-D6D4-6FC2-F872-1E860E5B1E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1000" y="316230"/>
            <a:ext cx="8910000"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F2B9A4-43D7-7324-F68D-1E45E2C1FF3C}"/>
              </a:ext>
            </a:extLst>
          </p:cNvPr>
          <p:cNvSpPr txBox="1"/>
          <p:nvPr/>
        </p:nvSpPr>
        <p:spPr>
          <a:xfrm>
            <a:off x="4429920" y="6310937"/>
            <a:ext cx="9446100" cy="461665"/>
          </a:xfrm>
          <a:prstGeom prst="rect">
            <a:avLst/>
          </a:prstGeom>
          <a:noFill/>
        </p:spPr>
        <p:txBody>
          <a:bodyPr wrap="square" rtlCol="0">
            <a:spAutoFit/>
          </a:bodyPr>
          <a:lstStyle/>
          <a:p>
            <a:r>
              <a:rPr lang="fr-FR" sz="2400" b="1" dirty="0">
                <a:solidFill>
                  <a:srgbClr val="FFFF00"/>
                </a:solidFill>
              </a:rPr>
              <a:t>Notre – Dame Du Cros</a:t>
            </a:r>
          </a:p>
        </p:txBody>
      </p:sp>
    </p:spTree>
    <p:extLst>
      <p:ext uri="{BB962C8B-B14F-4D97-AF65-F5344CB8AC3E}">
        <p14:creationId xmlns:p14="http://schemas.microsoft.com/office/powerpoint/2010/main" val="173420924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9523F61B-BEE2-025A-7E71-55CB02DDF818}"/>
            </a:ext>
          </a:extLst>
        </p:cNvPr>
        <p:cNvGrpSpPr/>
        <p:nvPr/>
      </p:nvGrpSpPr>
      <p:grpSpPr>
        <a:xfrm>
          <a:off x="0" y="0"/>
          <a:ext cx="0" cy="0"/>
          <a:chOff x="0" y="0"/>
          <a:chExt cx="0" cy="0"/>
        </a:xfrm>
      </p:grpSpPr>
      <p:pic>
        <p:nvPicPr>
          <p:cNvPr id="3" name="Image 2" descr="Une image contenant plein air, arbre, montagne, Photographie aérienne&#10;&#10;Description générée automatiquement">
            <a:extLst>
              <a:ext uri="{FF2B5EF4-FFF2-40B4-BE49-F238E27FC236}">
                <a16:creationId xmlns:a16="http://schemas.microsoft.com/office/drawing/2014/main" id="{91BE4970-69F4-6761-FA17-61A2A20BC1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8290" y="333270"/>
            <a:ext cx="8910000"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4169CF-25CB-87E1-D453-7032EDD361AA}"/>
              </a:ext>
            </a:extLst>
          </p:cNvPr>
          <p:cNvSpPr txBox="1"/>
          <p:nvPr/>
        </p:nvSpPr>
        <p:spPr>
          <a:xfrm>
            <a:off x="4331970" y="6273270"/>
            <a:ext cx="8910000" cy="461665"/>
          </a:xfrm>
          <a:prstGeom prst="rect">
            <a:avLst/>
          </a:prstGeom>
          <a:noFill/>
        </p:spPr>
        <p:txBody>
          <a:bodyPr wrap="square" rtlCol="0">
            <a:spAutoFit/>
          </a:bodyPr>
          <a:lstStyle/>
          <a:p>
            <a:r>
              <a:rPr lang="fr-FR" sz="2400" b="1" dirty="0"/>
              <a:t>Les Carrières De Marbre</a:t>
            </a:r>
          </a:p>
        </p:txBody>
      </p:sp>
    </p:spTree>
    <p:extLst>
      <p:ext uri="{BB962C8B-B14F-4D97-AF65-F5344CB8AC3E}">
        <p14:creationId xmlns:p14="http://schemas.microsoft.com/office/powerpoint/2010/main" val="20592700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07C6FBE-D50D-8959-01C1-9BA1947975EF}"/>
            </a:ext>
          </a:extLst>
        </p:cNvPr>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90E546C0-9ADC-2F3A-FADE-6322C99A52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5326" y="279000"/>
            <a:ext cx="5040000" cy="630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86693535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92C63163-A996-78CB-B534-937424DDA1C5}"/>
            </a:ext>
          </a:extLst>
        </p:cNvPr>
        <p:cNvGrpSpPr/>
        <p:nvPr/>
      </p:nvGrpSpPr>
      <p:grpSpPr>
        <a:xfrm>
          <a:off x="0" y="0"/>
          <a:ext cx="0" cy="0"/>
          <a:chOff x="0" y="0"/>
          <a:chExt cx="0" cy="0"/>
        </a:xfrm>
      </p:grpSpPr>
      <p:pic>
        <p:nvPicPr>
          <p:cNvPr id="3" name="Image 2" descr="Une image contenant plein air, bâtiment, fenêtre, sol&#10;&#10;Description générée automatiquement">
            <a:extLst>
              <a:ext uri="{FF2B5EF4-FFF2-40B4-BE49-F238E27FC236}">
                <a16:creationId xmlns:a16="http://schemas.microsoft.com/office/drawing/2014/main" id="{048F50A8-C2F3-E473-F50B-231EB20EDB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3500" y="189000"/>
            <a:ext cx="3645000" cy="64800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2727106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A2A13A4-0849-283E-C0BF-C959F526A055}"/>
            </a:ext>
          </a:extLst>
        </p:cNvPr>
        <p:cNvGrpSpPr/>
        <p:nvPr/>
      </p:nvGrpSpPr>
      <p:grpSpPr>
        <a:xfrm>
          <a:off x="0" y="0"/>
          <a:ext cx="0" cy="0"/>
          <a:chOff x="0" y="0"/>
          <a:chExt cx="0" cy="0"/>
        </a:xfrm>
      </p:grpSpPr>
      <p:pic>
        <p:nvPicPr>
          <p:cNvPr id="7" name="Image 6" descr="Une image contenant plein air, Mur de pierre, pavé, Ruines&#10;&#10;Description générée automatiquement">
            <a:extLst>
              <a:ext uri="{FF2B5EF4-FFF2-40B4-BE49-F238E27FC236}">
                <a16:creationId xmlns:a16="http://schemas.microsoft.com/office/drawing/2014/main" id="{6079DA5A-AA7B-EC9E-EA76-B0FABEC429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5317" y="727052"/>
            <a:ext cx="7781366" cy="522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1FBEFB23-89B7-F42C-0337-C12BE5D29DDC}"/>
              </a:ext>
            </a:extLst>
          </p:cNvPr>
          <p:cNvSpPr txBox="1"/>
          <p:nvPr/>
        </p:nvSpPr>
        <p:spPr>
          <a:xfrm>
            <a:off x="3657600" y="6057233"/>
            <a:ext cx="7189940" cy="461665"/>
          </a:xfrm>
          <a:prstGeom prst="rect">
            <a:avLst/>
          </a:prstGeom>
          <a:noFill/>
        </p:spPr>
        <p:txBody>
          <a:bodyPr wrap="square" rtlCol="0">
            <a:spAutoFit/>
          </a:bodyPr>
          <a:lstStyle/>
          <a:p>
            <a:r>
              <a:rPr lang="fr-FR" sz="2400" b="1" dirty="0">
                <a:solidFill>
                  <a:srgbClr val="FFFF00"/>
                </a:solidFill>
              </a:rPr>
              <a:t>Une Ruelle ( Caunes - Minervois</a:t>
            </a:r>
          </a:p>
        </p:txBody>
      </p:sp>
    </p:spTree>
    <p:extLst>
      <p:ext uri="{BB962C8B-B14F-4D97-AF65-F5344CB8AC3E}">
        <p14:creationId xmlns:p14="http://schemas.microsoft.com/office/powerpoint/2010/main" val="221243763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4B0B7602-873B-8C53-E316-BA782B3DA658}"/>
            </a:ext>
          </a:extLst>
        </p:cNvPr>
        <p:cNvGrpSpPr/>
        <p:nvPr/>
      </p:nvGrpSpPr>
      <p:grpSpPr>
        <a:xfrm>
          <a:off x="0" y="0"/>
          <a:ext cx="0" cy="0"/>
          <a:chOff x="0" y="0"/>
          <a:chExt cx="0" cy="0"/>
        </a:xfrm>
      </p:grpSpPr>
      <p:pic>
        <p:nvPicPr>
          <p:cNvPr id="3" name="Image 2" descr="Une image contenant plein air, plante, bâtiment, maison&#10;&#10;Description générée automatiquement">
            <a:extLst>
              <a:ext uri="{FF2B5EF4-FFF2-40B4-BE49-F238E27FC236}">
                <a16:creationId xmlns:a16="http://schemas.microsoft.com/office/drawing/2014/main" id="{CF328BCB-4F88-0317-06FB-8AF2F10167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92209" y="591528"/>
            <a:ext cx="9607581" cy="54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DB9995C-94DC-44B9-0C06-D885080B0379}"/>
              </a:ext>
            </a:extLst>
          </p:cNvPr>
          <p:cNvSpPr txBox="1"/>
          <p:nvPr/>
        </p:nvSpPr>
        <p:spPr>
          <a:xfrm>
            <a:off x="3043825" y="6035639"/>
            <a:ext cx="8567802" cy="461665"/>
          </a:xfrm>
          <a:prstGeom prst="rect">
            <a:avLst/>
          </a:prstGeom>
          <a:noFill/>
        </p:spPr>
        <p:txBody>
          <a:bodyPr wrap="square" rtlCol="0">
            <a:spAutoFit/>
          </a:bodyPr>
          <a:lstStyle/>
          <a:p>
            <a:r>
              <a:rPr lang="fr-FR" sz="2400" b="1" dirty="0">
                <a:solidFill>
                  <a:srgbClr val="FFFF00"/>
                </a:solidFill>
              </a:rPr>
              <a:t>Caunes - Minervois place de la république</a:t>
            </a:r>
          </a:p>
        </p:txBody>
      </p:sp>
    </p:spTree>
    <p:extLst>
      <p:ext uri="{BB962C8B-B14F-4D97-AF65-F5344CB8AC3E}">
        <p14:creationId xmlns:p14="http://schemas.microsoft.com/office/powerpoint/2010/main" val="322206975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F4F59B2-6469-F302-1F4B-4B3DE8191F6A}"/>
            </a:ext>
          </a:extLst>
        </p:cNvPr>
        <p:cNvGrpSpPr/>
        <p:nvPr/>
      </p:nvGrpSpPr>
      <p:grpSpPr>
        <a:xfrm>
          <a:off x="0" y="0"/>
          <a:ext cx="0" cy="0"/>
          <a:chOff x="0" y="0"/>
          <a:chExt cx="0" cy="0"/>
        </a:xfrm>
      </p:grpSpPr>
      <p:pic>
        <p:nvPicPr>
          <p:cNvPr id="3" name="Image 2" descr="Une image contenant plein air, plante, fleur, ciel&#10;&#10;Description générée automatiquement">
            <a:extLst>
              <a:ext uri="{FF2B5EF4-FFF2-40B4-BE49-F238E27FC236}">
                <a16:creationId xmlns:a16="http://schemas.microsoft.com/office/drawing/2014/main" id="{4F9C92A4-B0F1-0912-40D1-37C4A22B6A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6000" y="729000"/>
            <a:ext cx="9600000" cy="54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6432311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D75CFEFB-A63D-F21F-CCC0-62A11B52FF3F}"/>
            </a:ext>
          </a:extLst>
        </p:cNvPr>
        <p:cNvGrpSpPr/>
        <p:nvPr/>
      </p:nvGrpSpPr>
      <p:grpSpPr>
        <a:xfrm>
          <a:off x="0" y="0"/>
          <a:ext cx="0" cy="0"/>
          <a:chOff x="0" y="0"/>
          <a:chExt cx="0" cy="0"/>
        </a:xfrm>
      </p:grpSpPr>
      <p:pic>
        <p:nvPicPr>
          <p:cNvPr id="3" name="Image 2" descr="Une image contenant plein air, ombre, arbre, Pavillon&#10;&#10;Description générée automatiquement">
            <a:extLst>
              <a:ext uri="{FF2B5EF4-FFF2-40B4-BE49-F238E27FC236}">
                <a16:creationId xmlns:a16="http://schemas.microsoft.com/office/drawing/2014/main" id="{5CA3F363-3838-F5D7-9EFE-ACD55EB850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11000" y="456156"/>
            <a:ext cx="8370000" cy="55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0667DA1-98E4-24A8-D78A-9A0E3AF175DA}"/>
              </a:ext>
            </a:extLst>
          </p:cNvPr>
          <p:cNvSpPr txBox="1"/>
          <p:nvPr/>
        </p:nvSpPr>
        <p:spPr>
          <a:xfrm>
            <a:off x="5452998" y="6036156"/>
            <a:ext cx="6739002" cy="461665"/>
          </a:xfrm>
          <a:prstGeom prst="rect">
            <a:avLst/>
          </a:prstGeom>
          <a:noFill/>
        </p:spPr>
        <p:txBody>
          <a:bodyPr wrap="square" rtlCol="0">
            <a:spAutoFit/>
          </a:bodyPr>
          <a:lstStyle/>
          <a:p>
            <a:r>
              <a:rPr lang="fr-FR" sz="2400" b="1" dirty="0">
                <a:solidFill>
                  <a:srgbClr val="FFFF00"/>
                </a:solidFill>
              </a:rPr>
              <a:t>Le Lavoir</a:t>
            </a:r>
          </a:p>
        </p:txBody>
      </p:sp>
    </p:spTree>
    <p:extLst>
      <p:ext uri="{BB962C8B-B14F-4D97-AF65-F5344CB8AC3E}">
        <p14:creationId xmlns:p14="http://schemas.microsoft.com/office/powerpoint/2010/main" val="220883625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96010789-D997-209C-DF08-57ACBCF33E4E}"/>
            </a:ext>
          </a:extLst>
        </p:cNvPr>
        <p:cNvGrpSpPr/>
        <p:nvPr/>
      </p:nvGrpSpPr>
      <p:grpSpPr>
        <a:xfrm>
          <a:off x="0" y="0"/>
          <a:ext cx="0" cy="0"/>
          <a:chOff x="0" y="0"/>
          <a:chExt cx="0" cy="0"/>
        </a:xfrm>
      </p:grpSpPr>
      <p:pic>
        <p:nvPicPr>
          <p:cNvPr id="3" name="Image 2" descr="Une image contenant pierre, plein air, plante, sol&#10;&#10;Description générée automatiquement">
            <a:extLst>
              <a:ext uri="{FF2B5EF4-FFF2-40B4-BE49-F238E27FC236}">
                <a16:creationId xmlns:a16="http://schemas.microsoft.com/office/drawing/2014/main" id="{36F63AE6-336D-EF68-07F9-59E8533D6A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11000" y="481209"/>
            <a:ext cx="8370000"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DE61C4-0B23-79B5-F0E7-FE4AF8BFB335}"/>
              </a:ext>
            </a:extLst>
          </p:cNvPr>
          <p:cNvSpPr txBox="1"/>
          <p:nvPr/>
        </p:nvSpPr>
        <p:spPr>
          <a:xfrm>
            <a:off x="5890101" y="6044707"/>
            <a:ext cx="8370000" cy="461665"/>
          </a:xfrm>
          <a:prstGeom prst="rect">
            <a:avLst/>
          </a:prstGeom>
          <a:noFill/>
        </p:spPr>
        <p:txBody>
          <a:bodyPr wrap="square" rtlCol="0">
            <a:spAutoFit/>
          </a:bodyPr>
          <a:lstStyle/>
          <a:p>
            <a:r>
              <a:rPr lang="fr-FR" sz="2400" b="1" dirty="0"/>
              <a:t>Le Puit</a:t>
            </a:r>
          </a:p>
        </p:txBody>
      </p:sp>
    </p:spTree>
    <p:extLst>
      <p:ext uri="{BB962C8B-B14F-4D97-AF65-F5344CB8AC3E}">
        <p14:creationId xmlns:p14="http://schemas.microsoft.com/office/powerpoint/2010/main" val="51426140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A54D454-2B35-BB93-633A-E2DB20F4DD73}"/>
            </a:ext>
          </a:extLst>
        </p:cNvPr>
        <p:cNvGrpSpPr/>
        <p:nvPr/>
      </p:nvGrpSpPr>
      <p:grpSpPr>
        <a:xfrm>
          <a:off x="0" y="0"/>
          <a:ext cx="0" cy="0"/>
          <a:chOff x="0" y="0"/>
          <a:chExt cx="0" cy="0"/>
        </a:xfrm>
      </p:grpSpPr>
      <p:pic>
        <p:nvPicPr>
          <p:cNvPr id="3" name="Image 2" descr="Une image contenant plein air, nature, ciel, arbre&#10;&#10;Description générée automatiquement">
            <a:extLst>
              <a:ext uri="{FF2B5EF4-FFF2-40B4-BE49-F238E27FC236}">
                <a16:creationId xmlns:a16="http://schemas.microsoft.com/office/drawing/2014/main" id="{FB8DA8FA-3274-7275-F8A8-1BD2732068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53142" y="477008"/>
            <a:ext cx="7085715"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726853F-44A5-BBAB-D38D-63915C4B5059}"/>
              </a:ext>
            </a:extLst>
          </p:cNvPr>
          <p:cNvSpPr txBox="1"/>
          <p:nvPr/>
        </p:nvSpPr>
        <p:spPr>
          <a:xfrm>
            <a:off x="3964567" y="6057008"/>
            <a:ext cx="5674290" cy="461665"/>
          </a:xfrm>
          <a:prstGeom prst="rect">
            <a:avLst/>
          </a:prstGeom>
          <a:noFill/>
        </p:spPr>
        <p:txBody>
          <a:bodyPr wrap="square" rtlCol="0">
            <a:spAutoFit/>
          </a:bodyPr>
          <a:lstStyle/>
          <a:p>
            <a:r>
              <a:rPr lang="fr-FR" sz="2400" b="1" dirty="0"/>
              <a:t>Une Carrière De marbre rouge</a:t>
            </a:r>
          </a:p>
        </p:txBody>
      </p:sp>
    </p:spTree>
    <p:extLst>
      <p:ext uri="{BB962C8B-B14F-4D97-AF65-F5344CB8AC3E}">
        <p14:creationId xmlns:p14="http://schemas.microsoft.com/office/powerpoint/2010/main" val="403385843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F8BAE7EF-E166-B8C3-9A6D-801655B5CBF8}"/>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EC2A97DC-CED0-5EF7-FC20-DB05B14D1284}"/>
              </a:ext>
            </a:extLst>
          </p:cNvPr>
          <p:cNvPicPr>
            <a:picLocks noChangeAspect="1"/>
          </p:cNvPicPr>
          <p:nvPr/>
        </p:nvPicPr>
        <p:blipFill>
          <a:blip r:embed="rId2"/>
          <a:stretch>
            <a:fillRect/>
          </a:stretch>
        </p:blipFill>
        <p:spPr>
          <a:xfrm>
            <a:off x="1686000" y="426713"/>
            <a:ext cx="8820000" cy="5567165"/>
          </a:xfrm>
          <a:prstGeom prst="rect">
            <a:avLst/>
          </a:prstGeom>
          <a:ln w="88900" cap="sq" cmpd="thickThin">
            <a:solidFill>
              <a:srgbClr val="7030A0"/>
            </a:solidFill>
            <a:prstDash val="solid"/>
            <a:miter lim="800000"/>
          </a:ln>
          <a:effectLst>
            <a:innerShdw blurRad="76200">
              <a:srgbClr val="000000"/>
            </a:innerShdw>
          </a:effectLst>
        </p:spPr>
      </p:pic>
      <p:sp>
        <p:nvSpPr>
          <p:cNvPr id="3" name="ZoneTexte 2">
            <a:extLst>
              <a:ext uri="{FF2B5EF4-FFF2-40B4-BE49-F238E27FC236}">
                <a16:creationId xmlns:a16="http://schemas.microsoft.com/office/drawing/2014/main" id="{4D0BE834-06AC-C272-32C2-0BF693755A86}"/>
              </a:ext>
            </a:extLst>
          </p:cNvPr>
          <p:cNvSpPr txBox="1"/>
          <p:nvPr/>
        </p:nvSpPr>
        <p:spPr>
          <a:xfrm>
            <a:off x="3920646" y="6019655"/>
            <a:ext cx="7139836" cy="461665"/>
          </a:xfrm>
          <a:prstGeom prst="rect">
            <a:avLst/>
          </a:prstGeom>
          <a:noFill/>
        </p:spPr>
        <p:txBody>
          <a:bodyPr wrap="square" rtlCol="0">
            <a:spAutoFit/>
          </a:bodyPr>
          <a:lstStyle/>
          <a:p>
            <a:r>
              <a:rPr lang="fr-FR" sz="2400" b="1" dirty="0"/>
              <a:t>Une Carrière De Marbre Rouge</a:t>
            </a:r>
          </a:p>
        </p:txBody>
      </p:sp>
    </p:spTree>
    <p:extLst>
      <p:ext uri="{BB962C8B-B14F-4D97-AF65-F5344CB8AC3E}">
        <p14:creationId xmlns:p14="http://schemas.microsoft.com/office/powerpoint/2010/main" val="163574436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C4B9D583-85E8-98B8-EF07-E85F20FACB89}"/>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8351CF3-D6DD-5A51-337C-727A8D89CA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9054" y="482920"/>
            <a:ext cx="9933891"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103A4F6-8E62-AFDD-D0DF-81708B44E5FA}"/>
              </a:ext>
            </a:extLst>
          </p:cNvPr>
          <p:cNvSpPr txBox="1"/>
          <p:nvPr/>
        </p:nvSpPr>
        <p:spPr>
          <a:xfrm>
            <a:off x="3858016" y="6215466"/>
            <a:ext cx="7365304" cy="830997"/>
          </a:xfrm>
          <a:prstGeom prst="rect">
            <a:avLst/>
          </a:prstGeom>
          <a:noFill/>
        </p:spPr>
        <p:txBody>
          <a:bodyPr wrap="square" rtlCol="0">
            <a:spAutoFit/>
          </a:bodyPr>
          <a:lstStyle/>
          <a:p>
            <a:r>
              <a:rPr lang="fr-FR" dirty="0"/>
              <a:t> </a:t>
            </a:r>
            <a:r>
              <a:rPr lang="fr-FR" sz="2400" b="1" dirty="0"/>
              <a:t>CHÂTEAU   DE   VILLERAMBERT</a:t>
            </a:r>
          </a:p>
          <a:p>
            <a:r>
              <a:rPr lang="fr-FR" sz="2400" b="1" dirty="0"/>
              <a:t> </a:t>
            </a:r>
          </a:p>
        </p:txBody>
      </p:sp>
    </p:spTree>
    <p:extLst>
      <p:ext uri="{BB962C8B-B14F-4D97-AF65-F5344CB8AC3E}">
        <p14:creationId xmlns:p14="http://schemas.microsoft.com/office/powerpoint/2010/main" val="414993812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32E591A2-BF74-28B4-B3D9-F60FBA8E891B}"/>
            </a:ext>
          </a:extLst>
        </p:cNvPr>
        <p:cNvGrpSpPr/>
        <p:nvPr/>
      </p:nvGrpSpPr>
      <p:grpSpPr>
        <a:xfrm>
          <a:off x="0" y="0"/>
          <a:ext cx="0" cy="0"/>
          <a:chOff x="0" y="0"/>
          <a:chExt cx="0" cy="0"/>
        </a:xfrm>
      </p:grpSpPr>
      <p:pic>
        <p:nvPicPr>
          <p:cNvPr id="3" name="Image 2" descr="Une image contenant plein air, bâtiment, fenêtre, plante&#10;&#10;Description générée automatiquement">
            <a:extLst>
              <a:ext uri="{FF2B5EF4-FFF2-40B4-BE49-F238E27FC236}">
                <a16:creationId xmlns:a16="http://schemas.microsoft.com/office/drawing/2014/main" id="{4F479419-6BE7-9328-1E18-9D3CD8A2F3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5064" y="313153"/>
            <a:ext cx="8861871"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DA5E673-B154-E184-E577-02069C361291}"/>
              </a:ext>
            </a:extLst>
          </p:cNvPr>
          <p:cNvSpPr txBox="1"/>
          <p:nvPr/>
        </p:nvSpPr>
        <p:spPr>
          <a:xfrm>
            <a:off x="4634631" y="6251386"/>
            <a:ext cx="6438378" cy="461665"/>
          </a:xfrm>
          <a:prstGeom prst="rect">
            <a:avLst/>
          </a:prstGeom>
          <a:noFill/>
        </p:spPr>
        <p:txBody>
          <a:bodyPr wrap="square" rtlCol="0">
            <a:spAutoFit/>
          </a:bodyPr>
          <a:lstStyle/>
          <a:p>
            <a:r>
              <a:rPr lang="fr-FR" sz="2400" b="1" dirty="0">
                <a:solidFill>
                  <a:srgbClr val="FFFF00"/>
                </a:solidFill>
              </a:rPr>
              <a:t>L’Entrée Du Château</a:t>
            </a:r>
          </a:p>
        </p:txBody>
      </p:sp>
    </p:spTree>
    <p:extLst>
      <p:ext uri="{BB962C8B-B14F-4D97-AF65-F5344CB8AC3E}">
        <p14:creationId xmlns:p14="http://schemas.microsoft.com/office/powerpoint/2010/main" val="359758848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3EF83D37-79CD-2036-CBC8-34F35DB91C09}"/>
            </a:ext>
          </a:extLst>
        </p:cNvPr>
        <p:cNvGrpSpPr/>
        <p:nvPr/>
      </p:nvGrpSpPr>
      <p:grpSpPr>
        <a:xfrm>
          <a:off x="0" y="0"/>
          <a:ext cx="0" cy="0"/>
          <a:chOff x="0" y="0"/>
          <a:chExt cx="0" cy="0"/>
        </a:xfrm>
      </p:grpSpPr>
      <p:pic>
        <p:nvPicPr>
          <p:cNvPr id="3" name="Image 2" descr="Une image contenant intérieur, table, mur, nappe de table&#10;&#10;Description générée automatiquement">
            <a:extLst>
              <a:ext uri="{FF2B5EF4-FFF2-40B4-BE49-F238E27FC236}">
                <a16:creationId xmlns:a16="http://schemas.microsoft.com/office/drawing/2014/main" id="{A075849F-5F16-0ED4-A890-97395AFE48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0944" y="340450"/>
            <a:ext cx="8630112" cy="57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DF50204-01D5-F218-6EBC-7422964AAF85}"/>
              </a:ext>
            </a:extLst>
          </p:cNvPr>
          <p:cNvSpPr txBox="1"/>
          <p:nvPr/>
        </p:nvSpPr>
        <p:spPr>
          <a:xfrm>
            <a:off x="4221272" y="6119863"/>
            <a:ext cx="7653402" cy="461665"/>
          </a:xfrm>
          <a:prstGeom prst="rect">
            <a:avLst/>
          </a:prstGeom>
          <a:noFill/>
        </p:spPr>
        <p:txBody>
          <a:bodyPr wrap="square" rtlCol="0">
            <a:spAutoFit/>
          </a:bodyPr>
          <a:lstStyle/>
          <a:p>
            <a:r>
              <a:rPr lang="fr-FR" sz="2400" b="1" dirty="0">
                <a:solidFill>
                  <a:srgbClr val="FFFF00"/>
                </a:solidFill>
              </a:rPr>
              <a:t>Salle De Réception -Mariage</a:t>
            </a:r>
          </a:p>
        </p:txBody>
      </p:sp>
    </p:spTree>
    <p:extLst>
      <p:ext uri="{BB962C8B-B14F-4D97-AF65-F5344CB8AC3E}">
        <p14:creationId xmlns:p14="http://schemas.microsoft.com/office/powerpoint/2010/main" val="357072564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3A6C75C4-A768-93F0-92C7-6A24DB66F6BD}"/>
            </a:ext>
          </a:extLst>
        </p:cNvPr>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CB911738-A151-C8C7-9CB3-654AC8D7B5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737" y="1062291"/>
            <a:ext cx="7092000" cy="473341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30132A-B308-D7D6-E49D-182A7ABCDD29}"/>
              </a:ext>
            </a:extLst>
          </p:cNvPr>
          <p:cNvSpPr txBox="1"/>
          <p:nvPr/>
        </p:nvSpPr>
        <p:spPr>
          <a:xfrm>
            <a:off x="1844183" y="5857696"/>
            <a:ext cx="7766137" cy="461665"/>
          </a:xfrm>
          <a:prstGeom prst="rect">
            <a:avLst/>
          </a:prstGeom>
          <a:noFill/>
        </p:spPr>
        <p:txBody>
          <a:bodyPr wrap="square" rtlCol="0">
            <a:spAutoFit/>
          </a:bodyPr>
          <a:lstStyle/>
          <a:p>
            <a:r>
              <a:rPr lang="fr-FR" sz="2400" b="1" dirty="0">
                <a:solidFill>
                  <a:srgbClr val="FFFF00"/>
                </a:solidFill>
              </a:rPr>
              <a:t>Salle De Mariage - Réception</a:t>
            </a:r>
          </a:p>
        </p:txBody>
      </p:sp>
      <p:sp>
        <p:nvSpPr>
          <p:cNvPr id="2" name="ZoneTexte 1">
            <a:extLst>
              <a:ext uri="{FF2B5EF4-FFF2-40B4-BE49-F238E27FC236}">
                <a16:creationId xmlns:a16="http://schemas.microsoft.com/office/drawing/2014/main" id="{0355E5A7-10D6-4A33-9F3F-477365936D07}"/>
              </a:ext>
            </a:extLst>
          </p:cNvPr>
          <p:cNvSpPr txBox="1"/>
          <p:nvPr/>
        </p:nvSpPr>
        <p:spPr>
          <a:xfrm>
            <a:off x="433688" y="521110"/>
            <a:ext cx="7275871" cy="461665"/>
          </a:xfrm>
          <a:prstGeom prst="rect">
            <a:avLst/>
          </a:prstGeom>
          <a:noFill/>
        </p:spPr>
        <p:txBody>
          <a:bodyPr wrap="square" rtlCol="0">
            <a:spAutoFit/>
          </a:bodyPr>
          <a:lstStyle/>
          <a:p>
            <a:r>
              <a:rPr lang="fr-FR" sz="2400" b="1" dirty="0">
                <a:solidFill>
                  <a:srgbClr val="FFFF00"/>
                </a:solidFill>
              </a:rPr>
              <a:t>Lorient Vous Propose Caunes –Minervois  ( Aude )</a:t>
            </a:r>
          </a:p>
        </p:txBody>
      </p:sp>
      <p:sp>
        <p:nvSpPr>
          <p:cNvPr id="5" name="ZoneTexte 4">
            <a:extLst>
              <a:ext uri="{FF2B5EF4-FFF2-40B4-BE49-F238E27FC236}">
                <a16:creationId xmlns:a16="http://schemas.microsoft.com/office/drawing/2014/main" id="{ED4AF29E-0C5B-456E-8C0A-595A76A81030}"/>
              </a:ext>
            </a:extLst>
          </p:cNvPr>
          <p:cNvSpPr txBox="1"/>
          <p:nvPr/>
        </p:nvSpPr>
        <p:spPr>
          <a:xfrm>
            <a:off x="7502013" y="2585884"/>
            <a:ext cx="4601497"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6" name="ZoneTexte 5">
            <a:extLst>
              <a:ext uri="{FF2B5EF4-FFF2-40B4-BE49-F238E27FC236}">
                <a16:creationId xmlns:a16="http://schemas.microsoft.com/office/drawing/2014/main" id="{807AAFB7-6083-1805-2B84-9C98ECB4F465}"/>
              </a:ext>
            </a:extLst>
          </p:cNvPr>
          <p:cNvSpPr txBox="1"/>
          <p:nvPr/>
        </p:nvSpPr>
        <p:spPr>
          <a:xfrm>
            <a:off x="8865277" y="3189403"/>
            <a:ext cx="2487561"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74445732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TotalTime>
  <Words>212</Words>
  <Application>Microsoft Office PowerPoint</Application>
  <PresentationFormat>Grand écran</PresentationFormat>
  <Paragraphs>33</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2024-02-05T12:57:26Z</dcterms:created>
  <dcterms:modified xsi:type="dcterms:W3CDTF">2024-02-09T10:31:01Z</dcterms:modified>
</cp:coreProperties>
</file>