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7" r:id="rId2"/>
    <p:sldId id="268" r:id="rId3"/>
    <p:sldId id="269" r:id="rId4"/>
    <p:sldId id="270" r:id="rId5"/>
    <p:sldId id="273" r:id="rId6"/>
    <p:sldId id="272" r:id="rId7"/>
    <p:sldId id="275" r:id="rId8"/>
    <p:sldId id="276" r:id="rId9"/>
    <p:sldId id="277" r:id="rId10"/>
    <p:sldId id="278" r:id="rId11"/>
    <p:sldId id="281" r:id="rId12"/>
    <p:sldId id="279" r:id="rId13"/>
    <p:sldId id="280" r:id="rId14"/>
    <p:sldId id="284" r:id="rId15"/>
    <p:sldId id="285" r:id="rId16"/>
    <p:sldId id="286" r:id="rId17"/>
    <p:sldId id="287" r:id="rId18"/>
    <p:sldId id="288" r:id="rId19"/>
    <p:sldId id="282" r:id="rId20"/>
    <p:sldId id="257" r:id="rId21"/>
    <p:sldId id="291" r:id="rId22"/>
    <p:sldId id="283" r:id="rId23"/>
    <p:sldId id="259" r:id="rId24"/>
    <p:sldId id="289" r:id="rId25"/>
    <p:sldId id="290" r:id="rId26"/>
    <p:sldId id="293" r:id="rId27"/>
    <p:sldId id="292" r:id="rId28"/>
    <p:sldId id="296" r:id="rId29"/>
    <p:sldId id="294" r:id="rId30"/>
    <p:sldId id="295" r:id="rId31"/>
    <p:sldId id="297" r:id="rId32"/>
    <p:sldId id="298" r:id="rId33"/>
    <p:sldId id="266" r:id="rId3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1HtPRCzECqACqTjYfI7WMg==" hashData="Ik33QDXwn1qnYiE/JzV9gY2o+trRMbdjKHqydeuIH2UUWUyzSOxFi5cVcq6hRUbsYnqqe79oq/YXmxLZTSrz3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56" autoAdjust="0"/>
    <p:restoredTop sz="94660"/>
  </p:normalViewPr>
  <p:slideViewPr>
    <p:cSldViewPr snapToGrid="0">
      <p:cViewPr varScale="1">
        <p:scale>
          <a:sx n="115" d="100"/>
          <a:sy n="115" d="100"/>
        </p:scale>
        <p:origin x="204"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3E10575C-9DD2-4A2B-9D68-71E908D6AEB1}" type="datetimeFigureOut">
              <a:rPr lang="fr-FR" smtClean="0"/>
              <a:t>08/02/2024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647CF830-85C3-4F70-8CA4-E197746ED67B}" type="slidenum">
              <a:rPr lang="fr-FR" smtClean="0"/>
              <a:t>‹N°›</a:t>
            </a:fld>
            <a:endParaRPr lang="fr-FR"/>
          </a:p>
        </p:txBody>
      </p:sp>
    </p:spTree>
    <p:extLst>
      <p:ext uri="{BB962C8B-B14F-4D97-AF65-F5344CB8AC3E}">
        <p14:creationId xmlns:p14="http://schemas.microsoft.com/office/powerpoint/2010/main" val="20366501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E10575C-9DD2-4A2B-9D68-71E908D6AEB1}" type="datetimeFigureOut">
              <a:rPr lang="fr-FR" smtClean="0"/>
              <a:t>08/02/2024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647CF830-85C3-4F70-8CA4-E197746ED67B}" type="slidenum">
              <a:rPr lang="fr-FR" smtClean="0"/>
              <a:t>‹N°›</a:t>
            </a:fld>
            <a:endParaRPr lang="fr-FR"/>
          </a:p>
        </p:txBody>
      </p:sp>
    </p:spTree>
    <p:extLst>
      <p:ext uri="{BB962C8B-B14F-4D97-AF65-F5344CB8AC3E}">
        <p14:creationId xmlns:p14="http://schemas.microsoft.com/office/powerpoint/2010/main" val="30055545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3E10575C-9DD2-4A2B-9D68-71E908D6AEB1}" type="datetimeFigureOut">
              <a:rPr lang="fr-FR" smtClean="0"/>
              <a:t>08/02/2024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647CF830-85C3-4F70-8CA4-E197746ED67B}" type="slidenum">
              <a:rPr lang="fr-FR" smtClean="0"/>
              <a:t>‹N°›</a:t>
            </a:fld>
            <a:endParaRPr lang="fr-FR"/>
          </a:p>
        </p:txBody>
      </p:sp>
    </p:spTree>
    <p:extLst>
      <p:ext uri="{BB962C8B-B14F-4D97-AF65-F5344CB8AC3E}">
        <p14:creationId xmlns:p14="http://schemas.microsoft.com/office/powerpoint/2010/main" val="6858926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3E10575C-9DD2-4A2B-9D68-71E908D6AEB1}" type="datetimeFigureOut">
              <a:rPr lang="fr-FR" smtClean="0"/>
              <a:t>08/02/2024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647CF830-85C3-4F70-8CA4-E197746ED67B}" type="slidenum">
              <a:rPr lang="fr-FR" smtClean="0"/>
              <a:t>‹N°›</a:t>
            </a:fld>
            <a:endParaRPr lang="fr-FR"/>
          </a:p>
        </p:txBody>
      </p:sp>
    </p:spTree>
    <p:extLst>
      <p:ext uri="{BB962C8B-B14F-4D97-AF65-F5344CB8AC3E}">
        <p14:creationId xmlns:p14="http://schemas.microsoft.com/office/powerpoint/2010/main" val="4422518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3E10575C-9DD2-4A2B-9D68-71E908D6AEB1}" type="datetimeFigureOut">
              <a:rPr lang="fr-FR" smtClean="0"/>
              <a:t>08/02/2024</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647CF830-85C3-4F70-8CA4-E197746ED67B}" type="slidenum">
              <a:rPr lang="fr-FR" smtClean="0"/>
              <a:t>‹N°›</a:t>
            </a:fld>
            <a:endParaRPr lang="fr-FR"/>
          </a:p>
        </p:txBody>
      </p:sp>
    </p:spTree>
    <p:extLst>
      <p:ext uri="{BB962C8B-B14F-4D97-AF65-F5344CB8AC3E}">
        <p14:creationId xmlns:p14="http://schemas.microsoft.com/office/powerpoint/2010/main" val="37651162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3E10575C-9DD2-4A2B-9D68-71E908D6AEB1}" type="datetimeFigureOut">
              <a:rPr lang="fr-FR" smtClean="0"/>
              <a:t>08/02/2024</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647CF830-85C3-4F70-8CA4-E197746ED67B}" type="slidenum">
              <a:rPr lang="fr-FR" smtClean="0"/>
              <a:t>‹N°›</a:t>
            </a:fld>
            <a:endParaRPr lang="fr-FR"/>
          </a:p>
        </p:txBody>
      </p:sp>
    </p:spTree>
    <p:extLst>
      <p:ext uri="{BB962C8B-B14F-4D97-AF65-F5344CB8AC3E}">
        <p14:creationId xmlns:p14="http://schemas.microsoft.com/office/powerpoint/2010/main" val="26746193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E10575C-9DD2-4A2B-9D68-71E908D6AEB1}" type="datetimeFigureOut">
              <a:rPr lang="fr-FR" smtClean="0"/>
              <a:t>08/02/2024</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647CF830-85C3-4F70-8CA4-E197746ED67B}" type="slidenum">
              <a:rPr lang="fr-FR" smtClean="0"/>
              <a:t>‹N°›</a:t>
            </a:fld>
            <a:endParaRPr lang="fr-FR"/>
          </a:p>
        </p:txBody>
      </p:sp>
    </p:spTree>
    <p:extLst>
      <p:ext uri="{BB962C8B-B14F-4D97-AF65-F5344CB8AC3E}">
        <p14:creationId xmlns:p14="http://schemas.microsoft.com/office/powerpoint/2010/main" val="30427861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3E10575C-9DD2-4A2B-9D68-71E908D6AEB1}" type="datetimeFigureOut">
              <a:rPr lang="fr-FR" smtClean="0"/>
              <a:t>08/02/2024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647CF830-85C3-4F70-8CA4-E197746ED67B}" type="slidenum">
              <a:rPr lang="fr-FR" smtClean="0"/>
              <a:t>‹N°›</a:t>
            </a:fld>
            <a:endParaRPr lang="fr-FR"/>
          </a:p>
        </p:txBody>
      </p:sp>
    </p:spTree>
    <p:extLst>
      <p:ext uri="{BB962C8B-B14F-4D97-AF65-F5344CB8AC3E}">
        <p14:creationId xmlns:p14="http://schemas.microsoft.com/office/powerpoint/2010/main" val="27277848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3E10575C-9DD2-4A2B-9D68-71E908D6AEB1}" type="datetimeFigureOut">
              <a:rPr lang="fr-FR" smtClean="0"/>
              <a:t>08/02/2024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647CF830-85C3-4F70-8CA4-E197746ED67B}" type="slidenum">
              <a:rPr lang="fr-FR" smtClean="0"/>
              <a:t>‹N°›</a:t>
            </a:fld>
            <a:endParaRPr lang="fr-FR"/>
          </a:p>
        </p:txBody>
      </p:sp>
    </p:spTree>
    <p:extLst>
      <p:ext uri="{BB962C8B-B14F-4D97-AF65-F5344CB8AC3E}">
        <p14:creationId xmlns:p14="http://schemas.microsoft.com/office/powerpoint/2010/main" val="13112208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E10575C-9DD2-4A2B-9D68-71E908D6AEB1}" type="datetimeFigureOut">
              <a:rPr lang="fr-FR" smtClean="0"/>
              <a:t>08/02/2024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647CF830-85C3-4F70-8CA4-E197746ED67B}" type="slidenum">
              <a:rPr lang="fr-FR" smtClean="0"/>
              <a:t>‹N°›</a:t>
            </a:fld>
            <a:endParaRPr lang="fr-FR"/>
          </a:p>
        </p:txBody>
      </p:sp>
    </p:spTree>
    <p:extLst>
      <p:ext uri="{BB962C8B-B14F-4D97-AF65-F5344CB8AC3E}">
        <p14:creationId xmlns:p14="http://schemas.microsoft.com/office/powerpoint/2010/main" val="22110544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E10575C-9DD2-4A2B-9D68-71E908D6AEB1}" type="datetimeFigureOut">
              <a:rPr lang="fr-FR" smtClean="0"/>
              <a:t>08/02/2024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647CF830-85C3-4F70-8CA4-E197746ED67B}" type="slidenum">
              <a:rPr lang="fr-FR" smtClean="0"/>
              <a:t>‹N°›</a:t>
            </a:fld>
            <a:endParaRPr lang="fr-FR"/>
          </a:p>
        </p:txBody>
      </p:sp>
    </p:spTree>
    <p:extLst>
      <p:ext uri="{BB962C8B-B14F-4D97-AF65-F5344CB8AC3E}">
        <p14:creationId xmlns:p14="http://schemas.microsoft.com/office/powerpoint/2010/main" val="2701114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E10575C-9DD2-4A2B-9D68-71E908D6AEB1}" type="datetimeFigureOut">
              <a:rPr lang="fr-FR" smtClean="0"/>
              <a:t>08/02/2024</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47CF830-85C3-4F70-8CA4-E197746ED67B}" type="slidenum">
              <a:rPr lang="fr-FR" smtClean="0"/>
              <a:t>‹N°›</a:t>
            </a:fld>
            <a:endParaRPr lang="fr-FR"/>
          </a:p>
        </p:txBody>
      </p:sp>
    </p:spTree>
    <p:extLst>
      <p:ext uri="{BB962C8B-B14F-4D97-AF65-F5344CB8AC3E}">
        <p14:creationId xmlns:p14="http://schemas.microsoft.com/office/powerpoint/2010/main" val="74952157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jpg"/><Relationship Id="rId7" Type="http://schemas.microsoft.com/office/2007/relationships/hdphoto" Target="../media/hdphoto1.wdp"/><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7.jpg"/><Relationship Id="rId4" Type="http://schemas.openxmlformats.org/officeDocument/2006/relationships/image" Target="../media/image2.jpg"/><Relationship Id="rId9" Type="http://schemas.openxmlformats.org/officeDocument/2006/relationships/image" Target="../media/image6.jpe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jp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jpg"/><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5.jpeg"/><Relationship Id="rId1" Type="http://schemas.openxmlformats.org/officeDocument/2006/relationships/slideLayout" Target="../slideLayouts/slideLayout7.xml"/><Relationship Id="rId4" Type="http://schemas.openxmlformats.org/officeDocument/2006/relationships/image" Target="../media/image18.jpg"/></Relationships>
</file>

<file path=ppt/slides/_rels/slide9.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5.jpeg"/><Relationship Id="rId1" Type="http://schemas.openxmlformats.org/officeDocument/2006/relationships/slideLayout" Target="../slideLayouts/slideLayout7.xml"/><Relationship Id="rId4" Type="http://schemas.openxmlformats.org/officeDocument/2006/relationships/image" Target="../media/image20.jpg"/></Relationships>
</file>

<file path=ppt/slides/_rels/slide1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5.jpeg"/><Relationship Id="rId1" Type="http://schemas.openxmlformats.org/officeDocument/2006/relationships/slideLayout" Target="../slideLayouts/slideLayout7.xml"/><Relationship Id="rId4" Type="http://schemas.openxmlformats.org/officeDocument/2006/relationships/image" Target="../media/image22.jpg"/></Relationships>
</file>

<file path=ppt/slides/_rels/slide1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15.jpeg"/><Relationship Id="rId1" Type="http://schemas.openxmlformats.org/officeDocument/2006/relationships/slideLayout" Target="../slideLayouts/slideLayout7.xml"/><Relationship Id="rId4" Type="http://schemas.openxmlformats.org/officeDocument/2006/relationships/image" Target="../media/image26.jpg"/></Relationships>
</file>

<file path=ppt/slides/_rels/slide14.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15.jpeg"/><Relationship Id="rId1" Type="http://schemas.openxmlformats.org/officeDocument/2006/relationships/slideLayout" Target="../slideLayouts/slideLayout7.xml"/><Relationship Id="rId5" Type="http://schemas.openxmlformats.org/officeDocument/2006/relationships/image" Target="../media/image31.jpg"/><Relationship Id="rId4" Type="http://schemas.openxmlformats.org/officeDocument/2006/relationships/image" Target="../media/image30.jpg"/></Relationships>
</file>

<file path=ppt/slides/_rels/slide17.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15.jpeg"/><Relationship Id="rId1" Type="http://schemas.openxmlformats.org/officeDocument/2006/relationships/slideLayout" Target="../slideLayouts/slideLayout7.xml"/><Relationship Id="rId4" Type="http://schemas.openxmlformats.org/officeDocument/2006/relationships/image" Target="../media/image34.jpg"/></Relationships>
</file>

<file path=ppt/slides/_rels/slide1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15.jpeg"/><Relationship Id="rId1" Type="http://schemas.openxmlformats.org/officeDocument/2006/relationships/slideLayout" Target="../slideLayouts/slideLayout7.xml"/><Relationship Id="rId4" Type="http://schemas.openxmlformats.org/officeDocument/2006/relationships/image" Target="../media/image35.png"/></Relationships>
</file>

<file path=ppt/slides/_rels/slide20.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slideLayout" Target="../slideLayouts/slideLayout7.xml"/><Relationship Id="rId1" Type="http://schemas.openxmlformats.org/officeDocument/2006/relationships/themeOverride" Target="../theme/themeOverride1.xml"/></Relationships>
</file>

<file path=ppt/slides/_rels/slide21.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37.jpeg"/><Relationship Id="rId1" Type="http://schemas.openxmlformats.org/officeDocument/2006/relationships/slideLayout" Target="../slideLayouts/slideLayout7.xml"/><Relationship Id="rId5" Type="http://schemas.openxmlformats.org/officeDocument/2006/relationships/image" Target="../media/image45.jpg"/><Relationship Id="rId4" Type="http://schemas.openxmlformats.org/officeDocument/2006/relationships/image" Target="../media/image44.jpg"/></Relationships>
</file>

<file path=ppt/slides/_rels/slide27.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37.jpeg"/><Relationship Id="rId1" Type="http://schemas.openxmlformats.org/officeDocument/2006/relationships/slideLayout" Target="../slideLayouts/slideLayout7.xml"/><Relationship Id="rId4" Type="http://schemas.openxmlformats.org/officeDocument/2006/relationships/image" Target="../media/image49.jpg"/></Relationships>
</file>

<file path=ppt/slides/_rels/slide30.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37.jpeg"/><Relationship Id="rId1" Type="http://schemas.openxmlformats.org/officeDocument/2006/relationships/slideLayout" Target="../slideLayouts/slideLayout7.xml"/><Relationship Id="rId4" Type="http://schemas.openxmlformats.org/officeDocument/2006/relationships/image" Target="../media/image51.jpg"/></Relationships>
</file>

<file path=ppt/slides/_rels/slide31.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image" Target="../media/image37.jpeg"/><Relationship Id="rId1" Type="http://schemas.openxmlformats.org/officeDocument/2006/relationships/slideLayout" Target="../slideLayouts/slideLayout7.xml"/><Relationship Id="rId4" Type="http://schemas.openxmlformats.org/officeDocument/2006/relationships/image" Target="../media/image53.jpg"/></Relationships>
</file>

<file path=ppt/slides/_rels/slide32.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image" Target="../media/image1.jpg"/><Relationship Id="rId1" Type="http://schemas.openxmlformats.org/officeDocument/2006/relationships/slideLayout" Target="../slideLayouts/slideLayout7.xml"/><Relationship Id="rId5" Type="http://schemas.openxmlformats.org/officeDocument/2006/relationships/image" Target="../media/image56.png"/><Relationship Id="rId4" Type="http://schemas.openxmlformats.org/officeDocument/2006/relationships/image" Target="../media/image7.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5372" y="-18000"/>
            <a:ext cx="11306628" cy="6876000"/>
          </a:xfrm>
          <a:prstGeom prst="rect">
            <a:avLst/>
          </a:prstGeom>
        </p:spPr>
      </p:pic>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095750" y="151493"/>
            <a:ext cx="4000500" cy="4000500"/>
          </a:xfrm>
          <a:prstGeom prst="rect">
            <a:avLst/>
          </a:prstGeom>
        </p:spPr>
      </p:pic>
      <p:sp>
        <p:nvSpPr>
          <p:cNvPr id="4" name="ZoneTexte 3"/>
          <p:cNvSpPr txBox="1"/>
          <p:nvPr/>
        </p:nvSpPr>
        <p:spPr>
          <a:xfrm>
            <a:off x="2701700" y="3213490"/>
            <a:ext cx="8535760" cy="1107996"/>
          </a:xfrm>
          <a:prstGeom prst="rect">
            <a:avLst/>
          </a:prstGeom>
          <a:noFill/>
        </p:spPr>
        <p:txBody>
          <a:bodyPr wrap="square" rtlCol="0">
            <a:spAutoFit/>
          </a:bodyPr>
          <a:lstStyle/>
          <a:p>
            <a:r>
              <a:rPr lang="fr-FR" sz="6600" dirty="0" err="1" smtClean="0">
                <a:latin typeface="CommercialScriptTwo" panose="00000400000000000000" pitchFamily="2" charset="0"/>
              </a:rPr>
              <a:t>Castelnou</a:t>
            </a:r>
            <a:r>
              <a:rPr lang="fr-FR" sz="6600" dirty="0" smtClean="0">
                <a:latin typeface="CommercialScriptTwo" panose="00000400000000000000" pitchFamily="2" charset="0"/>
              </a:rPr>
              <a:t> et Eus</a:t>
            </a:r>
            <a:endParaRPr lang="fr-FR" sz="6600" dirty="0">
              <a:latin typeface="CommercialScriptTwo" panose="00000400000000000000" pitchFamily="2" charset="0"/>
            </a:endParaRPr>
          </a:p>
        </p:txBody>
      </p:sp>
      <p:pic>
        <p:nvPicPr>
          <p:cNvPr id="5" name="Imag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flipH="1">
            <a:off x="8235381" y="0"/>
            <a:ext cx="2509838" cy="1956024"/>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pic>
        <p:nvPicPr>
          <p:cNvPr id="6" name="Image 5"/>
          <p:cNvPicPr>
            <a:picLocks noChangeAspect="1"/>
          </p:cNvPicPr>
          <p:nvPr/>
        </p:nvPicPr>
        <p:blipFill>
          <a:blip r:embed="rId6">
            <a:extLst>
              <a:ext uri="{BEBA8EAE-BF5A-486C-A8C5-ECC9F3942E4B}">
                <a14:imgProps xmlns:a14="http://schemas.microsoft.com/office/drawing/2010/main">
                  <a14:imgLayer r:embed="rId7">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5050971" y="4696087"/>
            <a:ext cx="3045279" cy="2161913"/>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7" name="Image 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260114" y="3583057"/>
            <a:ext cx="2876715" cy="3208914"/>
          </a:xfrm>
          <a:prstGeom prst="rect">
            <a:avLst/>
          </a:prstGeom>
          <a:ln>
            <a:noFill/>
          </a:ln>
          <a:effectLst>
            <a:softEdge rad="127000"/>
          </a:effectLst>
        </p:spPr>
      </p:pic>
      <p:pic>
        <p:nvPicPr>
          <p:cNvPr id="8" name="Image 7"/>
          <p:cNvPicPr>
            <a:picLocks noChangeAspect="1"/>
          </p:cNvPicPr>
          <p:nvPr/>
        </p:nvPicPr>
        <p:blipFill rotWithShape="1">
          <a:blip r:embed="rId9" cstate="print">
            <a:extLst>
              <a:ext uri="{28A0092B-C50C-407E-A947-70E740481C1C}">
                <a14:useLocalDpi xmlns:a14="http://schemas.microsoft.com/office/drawing/2010/main" val="0"/>
              </a:ext>
            </a:extLst>
          </a:blip>
          <a:srcRect/>
          <a:stretch/>
        </p:blipFill>
        <p:spPr>
          <a:xfrm>
            <a:off x="0" y="-18000"/>
            <a:ext cx="1465943" cy="6876000"/>
          </a:xfrm>
          <a:prstGeom prst="rect">
            <a:avLst/>
          </a:prstGeom>
        </p:spPr>
      </p:pic>
      <p:pic>
        <p:nvPicPr>
          <p:cNvPr id="9" name="Image 8"/>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960009" y="417629"/>
            <a:ext cx="1298448" cy="1444752"/>
          </a:xfrm>
          <a:prstGeom prst="rect">
            <a:avLst/>
          </a:prstGeom>
        </p:spPr>
      </p:pic>
    </p:spTree>
    <p:extLst>
      <p:ext uri="{BB962C8B-B14F-4D97-AF65-F5344CB8AC3E}">
        <p14:creationId xmlns:p14="http://schemas.microsoft.com/office/powerpoint/2010/main" val="2647913048"/>
      </p:ext>
    </p:extLst>
  </p:cSld>
  <p:clrMapOvr>
    <a:masterClrMapping/>
  </p:clrMapOvr>
  <mc:AlternateContent xmlns:mc="http://schemas.openxmlformats.org/markup-compatibility/2006">
    <mc:Choice xmlns:p14="http://schemas.microsoft.com/office/powerpoint/2010/main" Requires="p14">
      <p:transition spd="slow" p14:dur="2000">
        <p:sndAc>
          <p:stSnd loop="1">
            <p:snd r:embed="rId2" name="Theme-from-Jean-de-Florette-_360p_30fps_H264-128kbit_AAC_.wav"/>
          </p:stSnd>
        </p:sndAc>
      </p:transition>
    </mc:Choice>
    <mc:Fallback>
      <p:transition spd="slow">
        <p:sndAc>
          <p:stSnd loop="1">
            <p:snd r:embed="rId2" name="Theme-from-Jean-de-Florette-_360p_30fps_H264-128kbit_AAC_.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76000"/>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08475" y="978392"/>
            <a:ext cx="7172325" cy="4105275"/>
          </a:xfrm>
          <a:prstGeom prst="rect">
            <a:avLst/>
          </a:prstGeom>
        </p:spPr>
      </p:pic>
      <p:pic>
        <p:nvPicPr>
          <p:cNvPr id="5" name="Image 4"/>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0" y="0"/>
            <a:ext cx="1465943" cy="6858000"/>
          </a:xfrm>
          <a:prstGeom prst="rect">
            <a:avLst/>
          </a:prstGeom>
        </p:spPr>
      </p:pic>
      <p:sp>
        <p:nvSpPr>
          <p:cNvPr id="4" name="Rectangle 3"/>
          <p:cNvSpPr/>
          <p:nvPr/>
        </p:nvSpPr>
        <p:spPr>
          <a:xfrm>
            <a:off x="1681389" y="2153867"/>
            <a:ext cx="2627086" cy="1754326"/>
          </a:xfrm>
          <a:prstGeom prst="rect">
            <a:avLst/>
          </a:prstGeom>
          <a:solidFill>
            <a:schemeClr val="accent4">
              <a:lumMod val="20000"/>
              <a:lumOff val="80000"/>
            </a:schemeClr>
          </a:solidFill>
        </p:spPr>
        <p:txBody>
          <a:bodyPr wrap="square">
            <a:spAutoFit/>
          </a:bodyPr>
          <a:lstStyle/>
          <a:p>
            <a:r>
              <a:rPr lang="fr-FR" b="1" dirty="0" err="1">
                <a:solidFill>
                  <a:srgbClr val="4D5156"/>
                </a:solidFill>
                <a:latin typeface="arial" panose="020B0604020202020204" pitchFamily="34" charset="0"/>
              </a:rPr>
              <a:t>Castelnou</a:t>
            </a:r>
            <a:r>
              <a:rPr lang="fr-FR" b="1" dirty="0">
                <a:solidFill>
                  <a:srgbClr val="4D5156"/>
                </a:solidFill>
                <a:latin typeface="arial" panose="020B0604020202020204" pitchFamily="34" charset="0"/>
              </a:rPr>
              <a:t> est une commune française située dans l'est du département des Pyrénées-Orientales, en région Occitanie</a:t>
            </a:r>
            <a:endParaRPr lang="fr-FR" b="1" dirty="0"/>
          </a:p>
        </p:txBody>
      </p:sp>
    </p:spTree>
    <p:extLst>
      <p:ext uri="{BB962C8B-B14F-4D97-AF65-F5344CB8AC3E}">
        <p14:creationId xmlns:p14="http://schemas.microsoft.com/office/powerpoint/2010/main" val="2680158595"/>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76000"/>
          </a:xfrm>
          <a:prstGeom prst="rect">
            <a:avLst/>
          </a:prstGeom>
        </p:spPr>
      </p:pic>
      <p:pic>
        <p:nvPicPr>
          <p:cNvPr id="3" name="Image 2"/>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971234" y="70685"/>
            <a:ext cx="9610902" cy="6734629"/>
          </a:xfrm>
          <a:prstGeom prst="rect">
            <a:avLst/>
          </a:prstGeom>
          <a:effectLst>
            <a:softEdge rad="317500"/>
          </a:effectLst>
        </p:spPr>
      </p:pic>
      <p:pic>
        <p:nvPicPr>
          <p:cNvPr id="4" name="Picture 4" descr="Blason de Castelnou"/>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774090" y="5411424"/>
            <a:ext cx="918481" cy="10619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4641141"/>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0" y="0"/>
            <a:ext cx="12191999" cy="6858000"/>
          </a:xfrm>
          <a:prstGeom prst="rect">
            <a:avLst/>
          </a:prstGeom>
        </p:spPr>
      </p:pic>
      <p:sp>
        <p:nvSpPr>
          <p:cNvPr id="7" name="Rectangle 6"/>
          <p:cNvSpPr/>
          <p:nvPr/>
        </p:nvSpPr>
        <p:spPr>
          <a:xfrm>
            <a:off x="1328057" y="151062"/>
            <a:ext cx="10667999" cy="1323439"/>
          </a:xfrm>
          <a:prstGeom prst="rect">
            <a:avLst/>
          </a:prstGeom>
        </p:spPr>
        <p:txBody>
          <a:bodyPr wrap="square">
            <a:spAutoFit/>
          </a:bodyPr>
          <a:lstStyle/>
          <a:p>
            <a:r>
              <a:rPr lang="fr-FR" sz="2000" b="1" i="1" dirty="0" smtClean="0">
                <a:effectLst/>
                <a:latin typeface="Poppins"/>
                <a:ea typeface="MingLiU_HKSCS-ExtB" panose="02020500000000000000" pitchFamily="18" charset="-120"/>
                <a:cs typeface="Arial" panose="020B0604020202020204" pitchFamily="34" charset="0"/>
              </a:rPr>
              <a:t>A une vingtaine de kilomètres au sud-ouest de Perpignan, </a:t>
            </a:r>
            <a:r>
              <a:rPr lang="fr-FR" sz="2000" b="1" i="1" dirty="0" err="1" smtClean="0">
                <a:effectLst/>
                <a:latin typeface="Poppins"/>
                <a:ea typeface="MingLiU_HKSCS-ExtB" panose="02020500000000000000" pitchFamily="18" charset="-120"/>
                <a:cs typeface="Arial" panose="020B0604020202020204" pitchFamily="34" charset="0"/>
              </a:rPr>
              <a:t>Castelnou</a:t>
            </a:r>
            <a:r>
              <a:rPr lang="fr-FR" sz="2000" b="1" i="1" dirty="0" smtClean="0">
                <a:effectLst/>
                <a:latin typeface="Poppins"/>
                <a:ea typeface="MingLiU_HKSCS-ExtB" panose="02020500000000000000" pitchFamily="18" charset="-120"/>
                <a:cs typeface="Arial" panose="020B0604020202020204" pitchFamily="34" charset="0"/>
              </a:rPr>
              <a:t> s'est calé au pied des Aspres avec, en toile de fond, le Canigou, montagne mythique des Catalans. Dominant le village, le château Vicomtal a du adapter sa forme pentagonale aux arêtes abruptes et irrégulières du roc qui l'accueille.</a:t>
            </a:r>
            <a:endParaRPr lang="fr-FR" sz="2000" b="1" i="1" dirty="0">
              <a:latin typeface="Poppins"/>
              <a:ea typeface="MingLiU_HKSCS-ExtB" panose="02020500000000000000" pitchFamily="18" charset="-120"/>
              <a:cs typeface="Arial" panose="020B0604020202020204" pitchFamily="34" charset="0"/>
            </a:endParaRPr>
          </a:p>
        </p:txBody>
      </p:sp>
      <p:pic>
        <p:nvPicPr>
          <p:cNvPr id="5" name="Image 4"/>
          <p:cNvPicPr>
            <a:picLocks noChangeAspect="1"/>
          </p:cNvPicPr>
          <p:nvPr/>
        </p:nvPicPr>
        <p:blipFill rotWithShape="1">
          <a:blip r:embed="rId3">
            <a:extLst>
              <a:ext uri="{28A0092B-C50C-407E-A947-70E740481C1C}">
                <a14:useLocalDpi xmlns:a14="http://schemas.microsoft.com/office/drawing/2010/main" val="0"/>
              </a:ext>
            </a:extLst>
          </a:blip>
          <a:srcRect b="3155"/>
          <a:stretch/>
        </p:blipFill>
        <p:spPr>
          <a:xfrm>
            <a:off x="2703284" y="1550701"/>
            <a:ext cx="7917543" cy="5231099"/>
          </a:xfrm>
          <a:prstGeom prst="rect">
            <a:avLst/>
          </a:prstGeom>
        </p:spPr>
      </p:pic>
    </p:spTree>
    <p:extLst>
      <p:ext uri="{BB962C8B-B14F-4D97-AF65-F5344CB8AC3E}">
        <p14:creationId xmlns:p14="http://schemas.microsoft.com/office/powerpoint/2010/main" val="672624226"/>
      </p:ext>
    </p:extLst>
  </p:cSld>
  <p:clrMapOvr>
    <a:masterClrMapping/>
  </p:clrMapOvr>
  <mc:AlternateContent xmlns:mc="http://schemas.openxmlformats.org/markup-compatibility/2006" xmlns:p14="http://schemas.microsoft.com/office/powerpoint/2010/main">
    <mc:Choice Requires="p14">
      <p:transition spd="slow" p14:dur="2000" advTm="12000"/>
    </mc:Choice>
    <mc:Fallback xmlns="">
      <p:transition spd="slow" advTm="1200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0" y="0"/>
            <a:ext cx="12191999" cy="6858000"/>
          </a:xfrm>
          <a:prstGeom prst="rect">
            <a:avLst/>
          </a:prstGeom>
        </p:spPr>
      </p:pic>
      <p:sp>
        <p:nvSpPr>
          <p:cNvPr id="2" name="Rectangle 1"/>
          <p:cNvSpPr/>
          <p:nvPr/>
        </p:nvSpPr>
        <p:spPr>
          <a:xfrm>
            <a:off x="1433287" y="121345"/>
            <a:ext cx="10740569" cy="1323439"/>
          </a:xfrm>
          <a:prstGeom prst="rect">
            <a:avLst/>
          </a:prstGeom>
        </p:spPr>
        <p:txBody>
          <a:bodyPr wrap="square">
            <a:spAutoFit/>
          </a:bodyPr>
          <a:lstStyle/>
          <a:p>
            <a:pPr algn="just"/>
            <a:r>
              <a:rPr lang="fr-FR" sz="2000" b="1" i="0" dirty="0" smtClean="0">
                <a:effectLst/>
                <a:latin typeface="Poppins"/>
              </a:rPr>
              <a:t>Rares sont les villages dont l’histoire remonte aussi loin dans le temps à bénéficier d’un environnement aussi majestueux. En effet pour y voir les premières pierres posées il faut remonter au X</a:t>
            </a:r>
            <a:r>
              <a:rPr lang="fr-FR" sz="2000" b="1" i="0" baseline="30000" dirty="0" smtClean="0">
                <a:effectLst/>
                <a:latin typeface="Poppins"/>
              </a:rPr>
              <a:t>ème</a:t>
            </a:r>
            <a:r>
              <a:rPr lang="fr-FR" sz="2000" b="1" i="0" dirty="0" smtClean="0">
                <a:effectLst/>
                <a:latin typeface="Poppins"/>
              </a:rPr>
              <a:t> siècle. En plus d’être l’un des plus beaux, CASTELNOU est l’un des plus vieux villages de France et de Catalogne.</a:t>
            </a:r>
            <a:endParaRPr lang="fr-FR" sz="2000" b="1" i="0" dirty="0">
              <a:effectLst/>
              <a:latin typeface="Poppins"/>
            </a:endParaRPr>
          </a:p>
        </p:txBody>
      </p:sp>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03571" y="1620142"/>
            <a:ext cx="9000000" cy="5062500"/>
          </a:xfrm>
          <a:prstGeom prst="rect">
            <a:avLst/>
          </a:prstGeom>
        </p:spPr>
      </p:pic>
    </p:spTree>
    <p:extLst>
      <p:ext uri="{BB962C8B-B14F-4D97-AF65-F5344CB8AC3E}">
        <p14:creationId xmlns:p14="http://schemas.microsoft.com/office/powerpoint/2010/main" val="1220624296"/>
      </p:ext>
    </p:extLst>
  </p:cSld>
  <p:clrMapOvr>
    <a:masterClrMapping/>
  </p:clrMapOvr>
  <mc:AlternateContent xmlns:mc="http://schemas.openxmlformats.org/markup-compatibility/2006" xmlns:p14="http://schemas.microsoft.com/office/powerpoint/2010/main">
    <mc:Choice Requires="p14">
      <p:transition spd="slow" p14:dur="2000" advTm="13000"/>
    </mc:Choice>
    <mc:Fallback xmlns="">
      <p:transition spd="slow" advTm="1300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0" y="0"/>
            <a:ext cx="12191999" cy="6858000"/>
          </a:xfrm>
          <a:prstGeom prst="rect">
            <a:avLst/>
          </a:prstGeom>
        </p:spPr>
      </p:pic>
      <p:sp>
        <p:nvSpPr>
          <p:cNvPr id="8" name="Rectangle 7"/>
          <p:cNvSpPr/>
          <p:nvPr/>
        </p:nvSpPr>
        <p:spPr>
          <a:xfrm>
            <a:off x="1320800" y="135896"/>
            <a:ext cx="10871199" cy="1323439"/>
          </a:xfrm>
          <a:prstGeom prst="rect">
            <a:avLst/>
          </a:prstGeom>
        </p:spPr>
        <p:txBody>
          <a:bodyPr wrap="square">
            <a:spAutoFit/>
          </a:bodyPr>
          <a:lstStyle/>
          <a:p>
            <a:r>
              <a:rPr lang="fr-FR" sz="2000" b="1" i="0" dirty="0" smtClean="0">
                <a:effectLst/>
                <a:latin typeface="Poppins"/>
              </a:rPr>
              <a:t>Pénétrons par le portail Nord flanqué de ses deux tours protectrices, monument emblématique du village, il lui confère l’austérité de son aspect médiéval. Deux voies principales, la carrer d’</a:t>
            </a:r>
            <a:r>
              <a:rPr lang="fr-FR" sz="2000" b="1" i="0" dirty="0" err="1" smtClean="0">
                <a:effectLst/>
                <a:latin typeface="Poppins"/>
              </a:rPr>
              <a:t>avall</a:t>
            </a:r>
            <a:r>
              <a:rPr lang="fr-FR" sz="2000" b="1" i="0" dirty="0" smtClean="0">
                <a:effectLst/>
                <a:latin typeface="Poppins"/>
              </a:rPr>
              <a:t> et la carrer </a:t>
            </a:r>
            <a:r>
              <a:rPr lang="fr-FR" sz="2000" b="1" i="0" dirty="0" err="1" smtClean="0">
                <a:effectLst/>
                <a:latin typeface="Poppins"/>
              </a:rPr>
              <a:t>del</a:t>
            </a:r>
            <a:r>
              <a:rPr lang="fr-FR" sz="2000" b="1" i="0" dirty="0" smtClean="0">
                <a:effectLst/>
                <a:latin typeface="Poppins"/>
              </a:rPr>
              <a:t> </a:t>
            </a:r>
            <a:r>
              <a:rPr lang="fr-FR" sz="2000" b="1" i="0" dirty="0" err="1" smtClean="0">
                <a:effectLst/>
                <a:latin typeface="Poppins"/>
              </a:rPr>
              <a:t>mig</a:t>
            </a:r>
            <a:r>
              <a:rPr lang="fr-FR" sz="2000" b="1" i="0" dirty="0" smtClean="0">
                <a:effectLst/>
                <a:latin typeface="Poppins"/>
              </a:rPr>
              <a:t> desservent de très anciennes maisons basses et ramassées</a:t>
            </a:r>
            <a:endParaRPr lang="fr-FR" sz="2000" b="1" dirty="0"/>
          </a:p>
        </p:txBody>
      </p:sp>
      <p:sp>
        <p:nvSpPr>
          <p:cNvPr id="9" name="Rectangle 8"/>
          <p:cNvSpPr/>
          <p:nvPr/>
        </p:nvSpPr>
        <p:spPr>
          <a:xfrm>
            <a:off x="4809986" y="1274669"/>
            <a:ext cx="2223686" cy="369332"/>
          </a:xfrm>
          <a:prstGeom prst="rect">
            <a:avLst/>
          </a:prstGeom>
        </p:spPr>
        <p:txBody>
          <a:bodyPr wrap="none">
            <a:spAutoFit/>
          </a:bodyPr>
          <a:lstStyle/>
          <a:p>
            <a:r>
              <a:rPr lang="fr-FR" b="1" i="0" dirty="0" smtClean="0">
                <a:solidFill>
                  <a:srgbClr val="666666"/>
                </a:solidFill>
                <a:effectLst/>
                <a:latin typeface="Source Sans Pro"/>
              </a:rPr>
              <a:t>La porte de </a:t>
            </a:r>
            <a:r>
              <a:rPr lang="fr-FR" b="1" i="0" dirty="0" err="1" smtClean="0">
                <a:solidFill>
                  <a:srgbClr val="666666"/>
                </a:solidFill>
                <a:effectLst/>
                <a:latin typeface="Source Sans Pro"/>
              </a:rPr>
              <a:t>Millars</a:t>
            </a:r>
            <a:endParaRPr lang="fr-FR" dirty="0"/>
          </a:p>
        </p:txBody>
      </p:sp>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56399" y="1719750"/>
            <a:ext cx="9000000" cy="5062500"/>
          </a:xfrm>
          <a:prstGeom prst="rect">
            <a:avLst/>
          </a:prstGeom>
        </p:spPr>
      </p:pic>
    </p:spTree>
    <p:extLst>
      <p:ext uri="{BB962C8B-B14F-4D97-AF65-F5344CB8AC3E}">
        <p14:creationId xmlns:p14="http://schemas.microsoft.com/office/powerpoint/2010/main" val="776607090"/>
      </p:ext>
    </p:extLst>
  </p:cSld>
  <p:clrMapOvr>
    <a:masterClrMapping/>
  </p:clrMapOvr>
  <mc:AlternateContent xmlns:mc="http://schemas.openxmlformats.org/markup-compatibility/2006" xmlns:p14="http://schemas.microsoft.com/office/powerpoint/2010/main">
    <mc:Choice Requires="p14">
      <p:transition spd="slow" p14:dur="2000" advTm="11000"/>
    </mc:Choice>
    <mc:Fallback xmlns="">
      <p:transition spd="slow" advTm="1100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0" y="0"/>
            <a:ext cx="12191999" cy="6858000"/>
          </a:xfrm>
          <a:prstGeom prst="rect">
            <a:avLst/>
          </a:prstGeom>
        </p:spPr>
      </p:pic>
      <p:sp>
        <p:nvSpPr>
          <p:cNvPr id="3" name="ZoneTexte 2"/>
          <p:cNvSpPr txBox="1"/>
          <p:nvPr/>
        </p:nvSpPr>
        <p:spPr>
          <a:xfrm>
            <a:off x="4702629" y="203200"/>
            <a:ext cx="3309257" cy="400110"/>
          </a:xfrm>
          <a:prstGeom prst="rect">
            <a:avLst/>
          </a:prstGeom>
          <a:noFill/>
          <a:ln>
            <a:solidFill>
              <a:schemeClr val="accent2"/>
            </a:solidFill>
          </a:ln>
        </p:spPr>
        <p:txBody>
          <a:bodyPr wrap="square" rtlCol="0">
            <a:spAutoFit/>
          </a:bodyPr>
          <a:lstStyle/>
          <a:p>
            <a:r>
              <a:rPr lang="fr-FR" sz="2000" dirty="0" smtClean="0">
                <a:latin typeface="Poppins"/>
              </a:rPr>
              <a:t>    La Place de L’école</a:t>
            </a:r>
            <a:endParaRPr lang="fr-FR" sz="2000" dirty="0">
              <a:latin typeface="Poppins"/>
            </a:endParaRPr>
          </a:p>
        </p:txBody>
      </p:sp>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98915" y="1326273"/>
            <a:ext cx="9000000" cy="5062500"/>
          </a:xfrm>
          <a:prstGeom prst="rect">
            <a:avLst/>
          </a:prstGeom>
        </p:spPr>
      </p:pic>
    </p:spTree>
    <p:extLst>
      <p:ext uri="{BB962C8B-B14F-4D97-AF65-F5344CB8AC3E}">
        <p14:creationId xmlns:p14="http://schemas.microsoft.com/office/powerpoint/2010/main" val="104373172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0" y="0"/>
            <a:ext cx="12191999" cy="6858000"/>
          </a:xfrm>
          <a:prstGeom prst="rect">
            <a:avLst/>
          </a:prstGeom>
        </p:spPr>
      </p:pic>
      <p:sp>
        <p:nvSpPr>
          <p:cNvPr id="5" name="ZoneTexte 4"/>
          <p:cNvSpPr txBox="1"/>
          <p:nvPr/>
        </p:nvSpPr>
        <p:spPr>
          <a:xfrm>
            <a:off x="6052456" y="237813"/>
            <a:ext cx="1480457" cy="923330"/>
          </a:xfrm>
          <a:prstGeom prst="rect">
            <a:avLst/>
          </a:prstGeom>
          <a:noFill/>
        </p:spPr>
        <p:txBody>
          <a:bodyPr wrap="square" rtlCol="0">
            <a:spAutoFit/>
          </a:bodyPr>
          <a:lstStyle/>
          <a:p>
            <a:r>
              <a:rPr lang="fr-FR" b="1" dirty="0" smtClean="0">
                <a:latin typeface="Poppins"/>
              </a:rPr>
              <a:t>Carrer (rue) d’El Mig</a:t>
            </a:r>
          </a:p>
          <a:p>
            <a:endParaRPr lang="fr-FR" b="1" dirty="0">
              <a:latin typeface="Poppins"/>
            </a:endParaRPr>
          </a:p>
        </p:txBody>
      </p:sp>
      <p:sp>
        <p:nvSpPr>
          <p:cNvPr id="6" name="Flèche gauche 5"/>
          <p:cNvSpPr/>
          <p:nvPr/>
        </p:nvSpPr>
        <p:spPr>
          <a:xfrm>
            <a:off x="6226626" y="885375"/>
            <a:ext cx="812801" cy="232228"/>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ZoneTexte 6"/>
          <p:cNvSpPr txBox="1"/>
          <p:nvPr/>
        </p:nvSpPr>
        <p:spPr>
          <a:xfrm>
            <a:off x="5660698" y="5021943"/>
            <a:ext cx="2031873" cy="923330"/>
          </a:xfrm>
          <a:prstGeom prst="rect">
            <a:avLst/>
          </a:prstGeom>
          <a:noFill/>
        </p:spPr>
        <p:txBody>
          <a:bodyPr wrap="square" rtlCol="0">
            <a:spAutoFit/>
          </a:bodyPr>
          <a:lstStyle/>
          <a:p>
            <a:r>
              <a:rPr lang="fr-FR" b="1" dirty="0" smtClean="0">
                <a:latin typeface="Poppins"/>
              </a:rPr>
              <a:t>Maison Legrand</a:t>
            </a:r>
          </a:p>
          <a:p>
            <a:r>
              <a:rPr lang="fr-FR" b="1" dirty="0" smtClean="0">
                <a:latin typeface="Poppins"/>
              </a:rPr>
              <a:t>  Galerie d’Art</a:t>
            </a:r>
          </a:p>
          <a:p>
            <a:endParaRPr lang="fr-FR" b="1" dirty="0">
              <a:latin typeface="Poppins"/>
            </a:endParaRPr>
          </a:p>
        </p:txBody>
      </p:sp>
      <p:sp>
        <p:nvSpPr>
          <p:cNvPr id="8" name="Flèche gauche 7"/>
          <p:cNvSpPr/>
          <p:nvPr/>
        </p:nvSpPr>
        <p:spPr>
          <a:xfrm rot="10800000">
            <a:off x="6226627" y="5713045"/>
            <a:ext cx="812801" cy="232228"/>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17064" y="1497330"/>
            <a:ext cx="6858000" cy="3863340"/>
          </a:xfrm>
          <a:prstGeom prst="rect">
            <a:avLst/>
          </a:prstGeom>
        </p:spPr>
      </p:pic>
      <p:pic>
        <p:nvPicPr>
          <p:cNvPr id="10" name="Imag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400000">
            <a:off x="6369411" y="1497330"/>
            <a:ext cx="6858000" cy="3863340"/>
          </a:xfrm>
          <a:prstGeom prst="rect">
            <a:avLst/>
          </a:prstGeom>
        </p:spPr>
      </p:pic>
    </p:spTree>
    <p:extLst>
      <p:ext uri="{BB962C8B-B14F-4D97-AF65-F5344CB8AC3E}">
        <p14:creationId xmlns:p14="http://schemas.microsoft.com/office/powerpoint/2010/main" val="3263437056"/>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0" y="0"/>
            <a:ext cx="12191999" cy="6858000"/>
          </a:xfrm>
          <a:prstGeom prst="rect">
            <a:avLst/>
          </a:prstGeom>
        </p:spPr>
      </p:pic>
      <p:sp>
        <p:nvSpPr>
          <p:cNvPr id="5" name="ZoneTexte 4"/>
          <p:cNvSpPr txBox="1"/>
          <p:nvPr/>
        </p:nvSpPr>
        <p:spPr>
          <a:xfrm>
            <a:off x="5807242" y="577516"/>
            <a:ext cx="1540042" cy="923330"/>
          </a:xfrm>
          <a:prstGeom prst="rect">
            <a:avLst/>
          </a:prstGeom>
          <a:noFill/>
        </p:spPr>
        <p:txBody>
          <a:bodyPr wrap="square" rtlCol="0">
            <a:spAutoFit/>
          </a:bodyPr>
          <a:lstStyle/>
          <a:p>
            <a:r>
              <a:rPr lang="fr-FR" b="1" dirty="0" smtClean="0">
                <a:latin typeface="Poppins"/>
              </a:rPr>
              <a:t>Carrer (rue) D’</a:t>
            </a:r>
            <a:r>
              <a:rPr lang="fr-FR" b="1" dirty="0" err="1" smtClean="0">
                <a:latin typeface="Poppins"/>
              </a:rPr>
              <a:t>Avall</a:t>
            </a:r>
            <a:endParaRPr lang="fr-FR" b="1" dirty="0" smtClean="0">
              <a:latin typeface="Poppins"/>
            </a:endParaRPr>
          </a:p>
          <a:p>
            <a:endParaRPr lang="fr-FR" b="1" dirty="0">
              <a:latin typeface="Poppins"/>
            </a:endParaRPr>
          </a:p>
        </p:txBody>
      </p:sp>
      <p:sp>
        <p:nvSpPr>
          <p:cNvPr id="6" name="Flèche gauche 5"/>
          <p:cNvSpPr/>
          <p:nvPr/>
        </p:nvSpPr>
        <p:spPr>
          <a:xfrm>
            <a:off x="6095999" y="1283368"/>
            <a:ext cx="783773" cy="192506"/>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rgbClr val="FF0000"/>
              </a:solidFill>
            </a:endParaRPr>
          </a:p>
        </p:txBody>
      </p:sp>
      <p:sp>
        <p:nvSpPr>
          <p:cNvPr id="7" name="ZoneTexte 6"/>
          <p:cNvSpPr txBox="1"/>
          <p:nvPr/>
        </p:nvSpPr>
        <p:spPr>
          <a:xfrm>
            <a:off x="5807242" y="4908884"/>
            <a:ext cx="1725545" cy="923330"/>
          </a:xfrm>
          <a:prstGeom prst="rect">
            <a:avLst/>
          </a:prstGeom>
          <a:noFill/>
        </p:spPr>
        <p:txBody>
          <a:bodyPr wrap="square" rtlCol="0">
            <a:spAutoFit/>
          </a:bodyPr>
          <a:lstStyle/>
          <a:p>
            <a:r>
              <a:rPr lang="fr-FR" b="1" dirty="0" smtClean="0">
                <a:latin typeface="Poppins"/>
              </a:rPr>
              <a:t>Carrer(rue)</a:t>
            </a:r>
          </a:p>
          <a:p>
            <a:r>
              <a:rPr lang="fr-FR" b="1" dirty="0" smtClean="0">
                <a:latin typeface="Poppins"/>
              </a:rPr>
              <a:t>De la Muraille</a:t>
            </a:r>
          </a:p>
          <a:p>
            <a:endParaRPr lang="fr-FR" b="1" dirty="0">
              <a:latin typeface="Poppins"/>
            </a:endParaRPr>
          </a:p>
        </p:txBody>
      </p:sp>
      <p:sp>
        <p:nvSpPr>
          <p:cNvPr id="8" name="Flèche droite 7"/>
          <p:cNvSpPr/>
          <p:nvPr/>
        </p:nvSpPr>
        <p:spPr>
          <a:xfrm>
            <a:off x="6095999" y="5513331"/>
            <a:ext cx="783773" cy="192505"/>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154281" y="1497330"/>
            <a:ext cx="6858000" cy="3863340"/>
          </a:xfrm>
          <a:prstGeom prst="rect">
            <a:avLst/>
          </a:prstGeom>
        </p:spPr>
      </p:pic>
      <p:pic>
        <p:nvPicPr>
          <p:cNvPr id="10" name="Imag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400000">
            <a:off x="6138711" y="1497330"/>
            <a:ext cx="6858000" cy="3863340"/>
          </a:xfrm>
          <a:prstGeom prst="rect">
            <a:avLst/>
          </a:prstGeom>
        </p:spPr>
      </p:pic>
    </p:spTree>
    <p:extLst>
      <p:ext uri="{BB962C8B-B14F-4D97-AF65-F5344CB8AC3E}">
        <p14:creationId xmlns:p14="http://schemas.microsoft.com/office/powerpoint/2010/main" val="1743500026"/>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0" y="0"/>
            <a:ext cx="12191999" cy="6858000"/>
          </a:xfrm>
          <a:prstGeom prst="rect">
            <a:avLst/>
          </a:prstGeom>
        </p:spPr>
      </p:pic>
      <p:pic>
        <p:nvPicPr>
          <p:cNvPr id="1028" name="Picture 4" descr="http://larouteadeux.fr/wp-content/uploads/2018/11/MAXP9456-copie-1-532x80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0" y="0"/>
            <a:ext cx="4404728"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5740044" y="1774340"/>
            <a:ext cx="2024335" cy="2031325"/>
          </a:xfrm>
          <a:prstGeom prst="rect">
            <a:avLst/>
          </a:prstGeom>
        </p:spPr>
        <p:txBody>
          <a:bodyPr wrap="square">
            <a:spAutoFit/>
          </a:bodyPr>
          <a:lstStyle/>
          <a:p>
            <a:r>
              <a:rPr lang="fr-FR" b="1" dirty="0">
                <a:latin typeface="Poppins"/>
              </a:rPr>
              <a:t>On remarquera également la présence des fours à pains sur les façades de plusieurs maisons.</a:t>
            </a:r>
          </a:p>
        </p:txBody>
      </p:sp>
      <p:pic>
        <p:nvPicPr>
          <p:cNvPr id="5" name="Imag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400000">
            <a:off x="108679" y="1226635"/>
            <a:ext cx="6858000" cy="4404730"/>
          </a:xfrm>
          <a:prstGeom prst="rect">
            <a:avLst/>
          </a:prstGeom>
        </p:spPr>
      </p:pic>
    </p:spTree>
    <p:extLst>
      <p:ext uri="{BB962C8B-B14F-4D97-AF65-F5344CB8AC3E}">
        <p14:creationId xmlns:p14="http://schemas.microsoft.com/office/powerpoint/2010/main" val="722853857"/>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0" y="0"/>
            <a:ext cx="12191999" cy="6858000"/>
          </a:xfrm>
          <a:prstGeom prst="rect">
            <a:avLst/>
          </a:prstGeom>
        </p:spPr>
      </p:pic>
      <p:pic>
        <p:nvPicPr>
          <p:cNvPr id="2054" name="Picture 6" descr="http://larouteadeux.fr/wp-content/uploads/2018/11/MAXP9379-copie-1.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a:stretch/>
        </p:blipFill>
        <p:spPr bwMode="auto">
          <a:xfrm>
            <a:off x="1679575" y="364957"/>
            <a:ext cx="10312176" cy="62123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8867713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0" y="0"/>
            <a:ext cx="12191999" cy="6858000"/>
          </a:xfrm>
          <a:prstGeom prst="rect">
            <a:avLst/>
          </a:prstGeom>
        </p:spPr>
      </p:pic>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79601" y="856254"/>
            <a:ext cx="9900000" cy="5568750"/>
          </a:xfrm>
          <a:prstGeom prst="rect">
            <a:avLst/>
          </a:prstGeom>
        </p:spPr>
      </p:pic>
    </p:spTree>
    <p:extLst>
      <p:ext uri="{BB962C8B-B14F-4D97-AF65-F5344CB8AC3E}">
        <p14:creationId xmlns:p14="http://schemas.microsoft.com/office/powerpoint/2010/main" val="388692441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0" y="0"/>
            <a:ext cx="12191999" cy="6858000"/>
          </a:xfrm>
          <a:prstGeom prst="rect">
            <a:avLst/>
          </a:prstGeom>
        </p:spPr>
      </p:pic>
      <p:pic>
        <p:nvPicPr>
          <p:cNvPr id="3074" name="Picture 2" descr="http://larouteadeux.fr/wp-content/uploads/2018/11/castelnou-5-1.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a:stretch/>
        </p:blipFill>
        <p:spPr bwMode="auto">
          <a:xfrm>
            <a:off x="1505535" y="2628265"/>
            <a:ext cx="6421686" cy="422973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1505535" y="204361"/>
            <a:ext cx="6994938" cy="3139321"/>
          </a:xfrm>
          <a:prstGeom prst="rect">
            <a:avLst/>
          </a:prstGeom>
        </p:spPr>
        <p:txBody>
          <a:bodyPr wrap="square">
            <a:spAutoFit/>
          </a:bodyPr>
          <a:lstStyle/>
          <a:p>
            <a:r>
              <a:rPr lang="fr-FR" b="1" dirty="0">
                <a:solidFill>
                  <a:srgbClr val="666666"/>
                </a:solidFill>
                <a:latin typeface="Poppins"/>
              </a:rPr>
              <a:t>Le village se développa autour du château de </a:t>
            </a:r>
            <a:r>
              <a:rPr lang="fr-FR" b="1" dirty="0" err="1">
                <a:solidFill>
                  <a:srgbClr val="666666"/>
                </a:solidFill>
                <a:latin typeface="Poppins"/>
              </a:rPr>
              <a:t>Castelnou</a:t>
            </a:r>
            <a:r>
              <a:rPr lang="fr-FR" b="1" dirty="0">
                <a:solidFill>
                  <a:srgbClr val="666666"/>
                </a:solidFill>
                <a:latin typeface="Poppins"/>
              </a:rPr>
              <a:t>, construit vers 988-990. Ce </a:t>
            </a:r>
            <a:r>
              <a:rPr lang="fr-FR" b="1" i="1" dirty="0">
                <a:solidFill>
                  <a:srgbClr val="666666"/>
                </a:solidFill>
                <a:latin typeface="Poppins"/>
              </a:rPr>
              <a:t>castrum </a:t>
            </a:r>
            <a:r>
              <a:rPr lang="fr-FR" b="1" i="1" dirty="0" err="1">
                <a:solidFill>
                  <a:srgbClr val="666666"/>
                </a:solidFill>
                <a:latin typeface="Poppins"/>
              </a:rPr>
              <a:t>novum</a:t>
            </a:r>
            <a:r>
              <a:rPr lang="fr-FR" b="1" dirty="0">
                <a:solidFill>
                  <a:srgbClr val="666666"/>
                </a:solidFill>
                <a:latin typeface="Poppins"/>
              </a:rPr>
              <a:t> ou </a:t>
            </a:r>
            <a:r>
              <a:rPr lang="fr-FR" b="1" i="1" dirty="0" err="1">
                <a:solidFill>
                  <a:srgbClr val="666666"/>
                </a:solidFill>
                <a:latin typeface="Poppins"/>
              </a:rPr>
              <a:t>castellum</a:t>
            </a:r>
            <a:r>
              <a:rPr lang="fr-FR" b="1" i="1" dirty="0">
                <a:solidFill>
                  <a:srgbClr val="666666"/>
                </a:solidFill>
                <a:latin typeface="Poppins"/>
              </a:rPr>
              <a:t> </a:t>
            </a:r>
            <a:r>
              <a:rPr lang="fr-FR" b="1" i="1" dirty="0" err="1">
                <a:solidFill>
                  <a:srgbClr val="666666"/>
                </a:solidFill>
                <a:latin typeface="Poppins"/>
              </a:rPr>
              <a:t>novum</a:t>
            </a:r>
            <a:r>
              <a:rPr lang="fr-FR" b="1" dirty="0">
                <a:solidFill>
                  <a:srgbClr val="666666"/>
                </a:solidFill>
                <a:latin typeface="Poppins"/>
              </a:rPr>
              <a:t> (qui devint en catalan </a:t>
            </a:r>
            <a:r>
              <a:rPr lang="fr-FR" b="1" i="1" dirty="0" err="1">
                <a:solidFill>
                  <a:srgbClr val="666666"/>
                </a:solidFill>
                <a:latin typeface="Poppins"/>
              </a:rPr>
              <a:t>Castell</a:t>
            </a:r>
            <a:r>
              <a:rPr lang="fr-FR" b="1" i="1" dirty="0">
                <a:solidFill>
                  <a:srgbClr val="666666"/>
                </a:solidFill>
                <a:latin typeface="Poppins"/>
              </a:rPr>
              <a:t> </a:t>
            </a:r>
            <a:r>
              <a:rPr lang="fr-FR" b="1" i="1" dirty="0" err="1">
                <a:solidFill>
                  <a:srgbClr val="666666"/>
                </a:solidFill>
                <a:latin typeface="Poppins"/>
              </a:rPr>
              <a:t>Nou</a:t>
            </a:r>
            <a:r>
              <a:rPr lang="fr-FR" b="1" dirty="0">
                <a:solidFill>
                  <a:srgbClr val="666666"/>
                </a:solidFill>
                <a:latin typeface="Poppins"/>
              </a:rPr>
              <a:t>, qui signifie « château neuf ») est le siège du pouvoir des vicomtes de </a:t>
            </a:r>
            <a:r>
              <a:rPr lang="fr-FR" b="1" dirty="0" err="1">
                <a:solidFill>
                  <a:srgbClr val="666666"/>
                </a:solidFill>
                <a:latin typeface="Poppins"/>
              </a:rPr>
              <a:t>Castelnou</a:t>
            </a:r>
            <a:r>
              <a:rPr lang="fr-FR" b="1" dirty="0">
                <a:solidFill>
                  <a:srgbClr val="666666"/>
                </a:solidFill>
                <a:latin typeface="Poppins"/>
              </a:rPr>
              <a:t>.</a:t>
            </a:r>
            <a:r>
              <a:rPr lang="fr-FR" b="1" dirty="0">
                <a:latin typeface="Poppins"/>
              </a:rPr>
              <a:t/>
            </a:r>
            <a:br>
              <a:rPr lang="fr-FR" b="1" dirty="0">
                <a:latin typeface="Poppins"/>
              </a:rPr>
            </a:br>
            <a:r>
              <a:rPr lang="fr-FR" b="1" dirty="0">
                <a:solidFill>
                  <a:srgbClr val="666666"/>
                </a:solidFill>
                <a:latin typeface="Poppins"/>
              </a:rPr>
              <a:t>Les premières fortifications sont probablement construites à la même époque. Pendant tout le XIe siècle, les vicomtes de </a:t>
            </a:r>
            <a:r>
              <a:rPr lang="fr-FR" b="1" dirty="0" err="1">
                <a:solidFill>
                  <a:srgbClr val="666666"/>
                </a:solidFill>
                <a:latin typeface="Poppins"/>
              </a:rPr>
              <a:t>Castelnou</a:t>
            </a:r>
            <a:r>
              <a:rPr lang="fr-FR" b="1" dirty="0">
                <a:solidFill>
                  <a:srgbClr val="666666"/>
                </a:solidFill>
                <a:latin typeface="Poppins"/>
              </a:rPr>
              <a:t> ont été des personnages influents dans la région. Au XIVe, le château passe sous le giron des rois de Majorque, puis entre les mains de plusieurs familles au cours des siècles qui suivent.</a:t>
            </a:r>
            <a:endParaRPr lang="fr-FR" b="1" dirty="0">
              <a:latin typeface="Poppins"/>
            </a:endParaRPr>
          </a:p>
        </p:txBody>
      </p:sp>
      <p:pic>
        <p:nvPicPr>
          <p:cNvPr id="5" name="Imag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400000">
            <a:off x="6927972" y="1572501"/>
            <a:ext cx="6858000" cy="3712998"/>
          </a:xfrm>
          <a:prstGeom prst="rect">
            <a:avLst/>
          </a:prstGeom>
        </p:spPr>
      </p:pic>
    </p:spTree>
    <p:extLst>
      <p:ext uri="{BB962C8B-B14F-4D97-AF65-F5344CB8AC3E}">
        <p14:creationId xmlns:p14="http://schemas.microsoft.com/office/powerpoint/2010/main" val="388883252"/>
      </p:ext>
    </p:extLst>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0" y="0"/>
            <a:ext cx="12191999" cy="6858000"/>
          </a:xfrm>
          <a:prstGeom prst="rect">
            <a:avLst/>
          </a:prstGeom>
        </p:spPr>
      </p:pic>
      <p:sp>
        <p:nvSpPr>
          <p:cNvPr id="9" name="Rectangle 8"/>
          <p:cNvSpPr/>
          <p:nvPr/>
        </p:nvSpPr>
        <p:spPr>
          <a:xfrm>
            <a:off x="1640115" y="1310252"/>
            <a:ext cx="6096000" cy="2554545"/>
          </a:xfrm>
          <a:prstGeom prst="rect">
            <a:avLst/>
          </a:prstGeom>
        </p:spPr>
        <p:txBody>
          <a:bodyPr>
            <a:spAutoFit/>
          </a:bodyPr>
          <a:lstStyle/>
          <a:p>
            <a:r>
              <a:rPr lang="fr-FR" sz="2000" b="1" dirty="0">
                <a:solidFill>
                  <a:srgbClr val="666666"/>
                </a:solidFill>
                <a:latin typeface="Poppins"/>
              </a:rPr>
              <a:t>L’église Sainte-Marie du </a:t>
            </a:r>
            <a:r>
              <a:rPr lang="fr-FR" sz="2000" b="1" dirty="0" err="1">
                <a:solidFill>
                  <a:srgbClr val="666666"/>
                </a:solidFill>
                <a:latin typeface="Poppins"/>
              </a:rPr>
              <a:t>Mercadal</a:t>
            </a:r>
            <a:r>
              <a:rPr lang="fr-FR" sz="2000" b="1" dirty="0">
                <a:solidFill>
                  <a:srgbClr val="666666"/>
                </a:solidFill>
                <a:latin typeface="Poppins"/>
              </a:rPr>
              <a:t>, ou église Notre-Dame de l’Assomption, est une église de style roman qui date XIIIe siècle. Située en dehors de l’enceinte fortifiée du village, elle doit son nom au marché qui se tenait à proximité. Son plan est classique : nef unique terminée par une abside semi-circulaire. Le mobilier intérieur date de l’époque baroque.</a:t>
            </a:r>
            <a:endParaRPr lang="fr-FR" sz="2000" b="1" dirty="0">
              <a:latin typeface="Poppins"/>
            </a:endParaRPr>
          </a:p>
        </p:txBody>
      </p:sp>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6535057" y="1497330"/>
            <a:ext cx="6858000" cy="3863340"/>
          </a:xfrm>
          <a:prstGeom prst="rect">
            <a:avLst/>
          </a:prstGeom>
        </p:spPr>
      </p:pic>
    </p:spTree>
    <p:extLst>
      <p:ext uri="{BB962C8B-B14F-4D97-AF65-F5344CB8AC3E}">
        <p14:creationId xmlns:p14="http://schemas.microsoft.com/office/powerpoint/2010/main" val="244247900"/>
      </p:ext>
    </p:extLst>
  </p:cSld>
  <p:clrMapOvr>
    <a:masterClrMapping/>
  </p:clrMapOvr>
  <mc:AlternateContent xmlns:mc="http://schemas.openxmlformats.org/markup-compatibility/2006" xmlns:p14="http://schemas.microsoft.com/office/powerpoint/2010/main">
    <mc:Choice Requires="p14">
      <p:transition spd="slow" p14:dur="2000" advTm="11000"/>
    </mc:Choice>
    <mc:Fallback xmlns="">
      <p:transition spd="slow" advTm="1100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0" y="0"/>
            <a:ext cx="12191999" cy="6858000"/>
          </a:xfrm>
          <a:prstGeom prst="rect">
            <a:avLst/>
          </a:prstGeom>
        </p:spPr>
      </p:pic>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59704" y="362680"/>
            <a:ext cx="8784000" cy="6132640"/>
          </a:xfrm>
          <a:prstGeom prst="rect">
            <a:avLst/>
          </a:prstGeom>
        </p:spPr>
      </p:pic>
    </p:spTree>
    <p:extLst>
      <p:ext uri="{BB962C8B-B14F-4D97-AF65-F5344CB8AC3E}">
        <p14:creationId xmlns:p14="http://schemas.microsoft.com/office/powerpoint/2010/main" val="41527269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0" y="0"/>
            <a:ext cx="12191999" cy="6858000"/>
          </a:xfrm>
          <a:prstGeom prst="rect">
            <a:avLst/>
          </a:prstGeom>
        </p:spPr>
      </p:pic>
      <p:pic>
        <p:nvPicPr>
          <p:cNvPr id="5" name="Image 4"/>
          <p:cNvPicPr>
            <a:picLocks/>
          </p:cNvPicPr>
          <p:nvPr/>
        </p:nvPicPr>
        <p:blipFill>
          <a:blip r:embed="rId3">
            <a:extLst>
              <a:ext uri="{28A0092B-C50C-407E-A947-70E740481C1C}">
                <a14:useLocalDpi xmlns:a14="http://schemas.microsoft.com/office/drawing/2010/main" val="0"/>
              </a:ext>
            </a:extLst>
          </a:blip>
          <a:stretch>
            <a:fillRect/>
          </a:stretch>
        </p:blipFill>
        <p:spPr>
          <a:xfrm>
            <a:off x="5152571" y="18000"/>
            <a:ext cx="3328749" cy="6840000"/>
          </a:xfrm>
          <a:prstGeom prst="rect">
            <a:avLst/>
          </a:prstGeom>
        </p:spPr>
      </p:pic>
      <p:pic>
        <p:nvPicPr>
          <p:cNvPr id="6" name="Imag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400000">
            <a:off x="-202591" y="1677009"/>
            <a:ext cx="6840000" cy="3521982"/>
          </a:xfrm>
          <a:prstGeom prst="rect">
            <a:avLst/>
          </a:prstGeom>
        </p:spPr>
      </p:pic>
      <p:pic>
        <p:nvPicPr>
          <p:cNvPr id="7" name="Imag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5400000">
            <a:off x="6985000" y="1651000"/>
            <a:ext cx="6858000" cy="3556000"/>
          </a:xfrm>
          <a:prstGeom prst="rect">
            <a:avLst/>
          </a:prstGeom>
        </p:spPr>
      </p:pic>
    </p:spTree>
    <p:extLst>
      <p:ext uri="{BB962C8B-B14F-4D97-AF65-F5344CB8AC3E}">
        <p14:creationId xmlns:p14="http://schemas.microsoft.com/office/powerpoint/2010/main" val="206227637"/>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0" y="0"/>
            <a:ext cx="12191999" cy="6858000"/>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81200" y="850446"/>
            <a:ext cx="9792000" cy="5508000"/>
          </a:xfrm>
          <a:prstGeom prst="rect">
            <a:avLst/>
          </a:prstGeom>
        </p:spPr>
      </p:pic>
    </p:spTree>
    <p:extLst>
      <p:ext uri="{BB962C8B-B14F-4D97-AF65-F5344CB8AC3E}">
        <p14:creationId xmlns:p14="http://schemas.microsoft.com/office/powerpoint/2010/main" val="2750342460"/>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0" y="0"/>
            <a:ext cx="12191999" cy="6858000"/>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245958" y="1498473"/>
            <a:ext cx="6858000" cy="3861054"/>
          </a:xfrm>
          <a:prstGeom prst="rect">
            <a:avLst/>
          </a:prstGeom>
        </p:spPr>
      </p:pic>
      <p:sp>
        <p:nvSpPr>
          <p:cNvPr id="5" name="Rectangle 4"/>
          <p:cNvSpPr/>
          <p:nvPr/>
        </p:nvSpPr>
        <p:spPr>
          <a:xfrm>
            <a:off x="1509485" y="207167"/>
            <a:ext cx="2234946" cy="6740307"/>
          </a:xfrm>
          <a:prstGeom prst="rect">
            <a:avLst/>
          </a:prstGeom>
        </p:spPr>
        <p:txBody>
          <a:bodyPr wrap="square">
            <a:spAutoFit/>
          </a:bodyPr>
          <a:lstStyle/>
          <a:p>
            <a:r>
              <a:rPr lang="fr-FR" b="1" dirty="0">
                <a:solidFill>
                  <a:srgbClr val="1B1B1B"/>
                </a:solidFill>
                <a:latin typeface="Poppins"/>
              </a:rPr>
              <a:t>Camille </a:t>
            </a:r>
            <a:r>
              <a:rPr lang="fr-FR" b="1" dirty="0" err="1">
                <a:solidFill>
                  <a:srgbClr val="1B1B1B"/>
                </a:solidFill>
                <a:latin typeface="Poppins"/>
              </a:rPr>
              <a:t>Descossy</a:t>
            </a:r>
            <a:r>
              <a:rPr lang="fr-FR" b="1" dirty="0">
                <a:solidFill>
                  <a:srgbClr val="1B1B1B"/>
                </a:solidFill>
                <a:latin typeface="Poppins"/>
              </a:rPr>
              <a:t>, né à Céret et 1904 et amoureux des Aspres, s’est installé à </a:t>
            </a:r>
            <a:r>
              <a:rPr lang="fr-FR" b="1" dirty="0" err="1">
                <a:solidFill>
                  <a:srgbClr val="1B1B1B"/>
                </a:solidFill>
                <a:latin typeface="Poppins"/>
              </a:rPr>
              <a:t>Castelnou</a:t>
            </a:r>
            <a:r>
              <a:rPr lang="fr-FR" b="1" dirty="0">
                <a:solidFill>
                  <a:srgbClr val="1B1B1B"/>
                </a:solidFill>
                <a:latin typeface="Poppins"/>
              </a:rPr>
              <a:t> en 1952, dans un mas entouré de garrigues aux multiples facettes. Il y a vécu jusqu’à sa mort, survenue en 1980. A noter que la célèbre peinture de l’artiste </a:t>
            </a:r>
            <a:r>
              <a:rPr lang="fr-FR" b="1" i="1" dirty="0">
                <a:solidFill>
                  <a:srgbClr val="1B1B1B"/>
                </a:solidFill>
                <a:latin typeface="Poppins"/>
              </a:rPr>
              <a:t>Le Christ dénudé</a:t>
            </a:r>
            <a:r>
              <a:rPr lang="fr-FR" b="1" dirty="0">
                <a:solidFill>
                  <a:srgbClr val="1B1B1B"/>
                </a:solidFill>
                <a:latin typeface="Poppins"/>
              </a:rPr>
              <a:t>, qui a fait scandale lors de sa première exposition, orne toujours les murs de l’église de </a:t>
            </a:r>
            <a:r>
              <a:rPr lang="fr-FR" b="1" dirty="0" err="1">
                <a:solidFill>
                  <a:srgbClr val="1B1B1B"/>
                </a:solidFill>
                <a:latin typeface="Poppins"/>
              </a:rPr>
              <a:t>Castelnou</a:t>
            </a:r>
            <a:r>
              <a:rPr lang="fr-FR" b="1" dirty="0">
                <a:solidFill>
                  <a:srgbClr val="1B1B1B"/>
                </a:solidFill>
                <a:latin typeface="Poppins"/>
              </a:rPr>
              <a:t> aujourd’hui.</a:t>
            </a:r>
            <a:endParaRPr lang="fr-FR" b="1" dirty="0">
              <a:latin typeface="Poppins"/>
            </a:endParaRPr>
          </a:p>
        </p:txBody>
      </p:sp>
      <p:pic>
        <p:nvPicPr>
          <p:cNvPr id="6" name="Imag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779657" y="0"/>
            <a:ext cx="4412342" cy="6858000"/>
          </a:xfrm>
          <a:prstGeom prst="rect">
            <a:avLst/>
          </a:prstGeom>
        </p:spPr>
      </p:pic>
    </p:spTree>
    <p:extLst>
      <p:ext uri="{BB962C8B-B14F-4D97-AF65-F5344CB8AC3E}">
        <p14:creationId xmlns:p14="http://schemas.microsoft.com/office/powerpoint/2010/main" val="1412195527"/>
      </p:ext>
    </p:extLst>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0" y="0"/>
            <a:ext cx="12191999" cy="6858000"/>
          </a:xfrm>
          <a:prstGeom prst="rect">
            <a:avLst/>
          </a:prstGeom>
        </p:spPr>
      </p:pic>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9621" y="1"/>
            <a:ext cx="10812378" cy="6858000"/>
          </a:xfrm>
          <a:prstGeom prst="rect">
            <a:avLst/>
          </a:prstGeom>
        </p:spPr>
      </p:pic>
      <p:pic>
        <p:nvPicPr>
          <p:cNvPr id="2" name="Imag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82703" y="1364342"/>
            <a:ext cx="7209295" cy="4146191"/>
          </a:xfrm>
          <a:prstGeom prst="rect">
            <a:avLst/>
          </a:prstGeom>
        </p:spPr>
      </p:pic>
      <p:sp>
        <p:nvSpPr>
          <p:cNvPr id="3" name="Rectangle 2"/>
          <p:cNvSpPr/>
          <p:nvPr/>
        </p:nvSpPr>
        <p:spPr>
          <a:xfrm>
            <a:off x="1379621" y="1861986"/>
            <a:ext cx="3483429" cy="3416320"/>
          </a:xfrm>
          <a:prstGeom prst="rect">
            <a:avLst/>
          </a:prstGeom>
          <a:solidFill>
            <a:schemeClr val="accent4">
              <a:lumMod val="20000"/>
              <a:lumOff val="80000"/>
            </a:schemeClr>
          </a:solidFill>
        </p:spPr>
        <p:txBody>
          <a:bodyPr wrap="square">
            <a:spAutoFit/>
          </a:bodyPr>
          <a:lstStyle/>
          <a:p>
            <a:r>
              <a:rPr lang="fr-FR" b="1" dirty="0">
                <a:solidFill>
                  <a:srgbClr val="FF0000"/>
                </a:solidFill>
                <a:latin typeface="arial" panose="020B0604020202020204" pitchFamily="34" charset="0"/>
              </a:rPr>
              <a:t>Eus</a:t>
            </a:r>
            <a:r>
              <a:rPr lang="fr-FR" b="1" dirty="0">
                <a:solidFill>
                  <a:srgbClr val="4D5156"/>
                </a:solidFill>
                <a:latin typeface="arial" panose="020B0604020202020204" pitchFamily="34" charset="0"/>
              </a:rPr>
              <a:t> est une commune française située dans le centre du département des Pyrénées-Orientales, en région Occitanie. Sur le plan historique et culturel, la commune est dans le pays de Conflent, correspondant à l'ensemble des vallées pyrénéennes qui « confluent » avec le lit creusé par la Têt entre </a:t>
            </a:r>
            <a:r>
              <a:rPr lang="fr-FR" b="1" dirty="0" err="1">
                <a:solidFill>
                  <a:srgbClr val="4D5156"/>
                </a:solidFill>
                <a:latin typeface="arial" panose="020B0604020202020204" pitchFamily="34" charset="0"/>
              </a:rPr>
              <a:t>Mont-Louis</a:t>
            </a:r>
            <a:r>
              <a:rPr lang="fr-FR" b="1" dirty="0">
                <a:solidFill>
                  <a:srgbClr val="4D5156"/>
                </a:solidFill>
                <a:latin typeface="arial" panose="020B0604020202020204" pitchFamily="34" charset="0"/>
              </a:rPr>
              <a:t> et </a:t>
            </a:r>
            <a:r>
              <a:rPr lang="fr-FR" b="1" dirty="0" err="1">
                <a:solidFill>
                  <a:srgbClr val="4D5156"/>
                </a:solidFill>
                <a:latin typeface="arial" panose="020B0604020202020204" pitchFamily="34" charset="0"/>
              </a:rPr>
              <a:t>Rodès</a:t>
            </a:r>
            <a:endParaRPr lang="fr-FR" b="1" dirty="0"/>
          </a:p>
        </p:txBody>
      </p:sp>
    </p:spTree>
    <p:extLst>
      <p:ext uri="{BB962C8B-B14F-4D97-AF65-F5344CB8AC3E}">
        <p14:creationId xmlns:p14="http://schemas.microsoft.com/office/powerpoint/2010/main" val="2153666372"/>
      </p:ext>
    </p:extLst>
  </p:cSld>
  <p:clrMapOvr>
    <a:masterClrMapping/>
  </p:clrMapOvr>
  <mc:AlternateContent xmlns:mc="http://schemas.openxmlformats.org/markup-compatibility/2006" xmlns:p14="http://schemas.microsoft.com/office/powerpoint/2010/main">
    <mc:Choice Requires="p14">
      <p:transition spd="slow" p14:dur="2000" advTm="14000"/>
    </mc:Choice>
    <mc:Fallback xmlns="">
      <p:transition spd="slow" advTm="1400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0" y="0"/>
            <a:ext cx="12192000" cy="6858000"/>
          </a:xfrm>
          <a:prstGeom prst="rect">
            <a:avLst/>
          </a:prstGeom>
        </p:spPr>
      </p:pic>
    </p:spTree>
    <p:extLst>
      <p:ext uri="{BB962C8B-B14F-4D97-AF65-F5344CB8AC3E}">
        <p14:creationId xmlns:p14="http://schemas.microsoft.com/office/powerpoint/2010/main" val="228945252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6" name="Image 5"/>
          <p:cNvPicPr>
            <a:picLocks noChangeAspect="1"/>
          </p:cNvPicPr>
          <p:nvPr/>
        </p:nvPicPr>
        <p:blipFill rotWithShape="1">
          <a:blip r:embed="rId3">
            <a:extLst>
              <a:ext uri="{28A0092B-C50C-407E-A947-70E740481C1C}">
                <a14:useLocalDpi xmlns:a14="http://schemas.microsoft.com/office/drawing/2010/main" val="0"/>
              </a:ext>
            </a:extLst>
          </a:blip>
          <a:srcRect b="1961"/>
          <a:stretch/>
        </p:blipFill>
        <p:spPr>
          <a:xfrm>
            <a:off x="1894115" y="424542"/>
            <a:ext cx="9756000" cy="6121401"/>
          </a:xfrm>
          <a:prstGeom prst="rect">
            <a:avLst/>
          </a:prstGeom>
        </p:spPr>
      </p:pic>
    </p:spTree>
    <p:extLst>
      <p:ext uri="{BB962C8B-B14F-4D97-AF65-F5344CB8AC3E}">
        <p14:creationId xmlns:p14="http://schemas.microsoft.com/office/powerpoint/2010/main" val="14307419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0" y="0"/>
            <a:ext cx="12191999" cy="6858000"/>
          </a:xfrm>
          <a:prstGeom prst="rect">
            <a:avLst/>
          </a:prstGeom>
        </p:spPr>
      </p:pic>
      <p:sp>
        <p:nvSpPr>
          <p:cNvPr id="2" name="Rectangle 1"/>
          <p:cNvSpPr/>
          <p:nvPr/>
        </p:nvSpPr>
        <p:spPr>
          <a:xfrm>
            <a:off x="1240641" y="103779"/>
            <a:ext cx="10748159" cy="1200329"/>
          </a:xfrm>
          <a:prstGeom prst="rect">
            <a:avLst/>
          </a:prstGeom>
        </p:spPr>
        <p:txBody>
          <a:bodyPr wrap="square">
            <a:spAutoFit/>
          </a:bodyPr>
          <a:lstStyle/>
          <a:p>
            <a:r>
              <a:rPr lang="fr-FR" b="1" dirty="0">
                <a:solidFill>
                  <a:srgbClr val="666666"/>
                </a:solidFill>
                <a:latin typeface="Poppins"/>
              </a:rPr>
              <a:t>Le village d’Eus est un petit village qui est perché sur une colline dans la vallée de la Têt. On voit le village depuis la route principale et un panneau touristique le présente aux curieux et invite à faire le détour. La première fois que je l’ai vu j’ai tout de suite été séduite par ces jolies maisons fleuries aux toits orangés qui tapissent la colline jusqu’à l’église qui </a:t>
            </a:r>
            <a:r>
              <a:rPr lang="fr-FR" b="1" dirty="0">
                <a:solidFill>
                  <a:srgbClr val="666666"/>
                </a:solidFill>
                <a:latin typeface="Source Sans Pro"/>
              </a:rPr>
              <a:t>domine l’ensemble.</a:t>
            </a:r>
            <a:endParaRPr lang="fr-FR" dirty="0"/>
          </a:p>
        </p:txBody>
      </p:sp>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00298" y="1407887"/>
            <a:ext cx="10160000" cy="5369559"/>
          </a:xfrm>
          <a:prstGeom prst="rect">
            <a:avLst/>
          </a:prstGeom>
        </p:spPr>
      </p:pic>
    </p:spTree>
    <p:extLst>
      <p:ext uri="{BB962C8B-B14F-4D97-AF65-F5344CB8AC3E}">
        <p14:creationId xmlns:p14="http://schemas.microsoft.com/office/powerpoint/2010/main" val="1941367171"/>
      </p:ext>
    </p:extLst>
  </p:cSld>
  <p:clrMapOvr>
    <a:masterClrMapping/>
  </p:clrMapOvr>
  <mc:AlternateContent xmlns:mc="http://schemas.openxmlformats.org/markup-compatibility/2006" xmlns:p14="http://schemas.microsoft.com/office/powerpoint/2010/main">
    <mc:Choice Requires="p14">
      <p:transition spd="slow" p14:dur="2000" advTm="17000"/>
    </mc:Choice>
    <mc:Fallback xmlns="">
      <p:transition spd="slow" advTm="17000"/>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4" name="Rectangle 3"/>
          <p:cNvSpPr/>
          <p:nvPr/>
        </p:nvSpPr>
        <p:spPr>
          <a:xfrm>
            <a:off x="1885395" y="112134"/>
            <a:ext cx="10058399" cy="923330"/>
          </a:xfrm>
          <a:prstGeom prst="rect">
            <a:avLst/>
          </a:prstGeom>
        </p:spPr>
        <p:txBody>
          <a:bodyPr wrap="square">
            <a:spAutoFit/>
          </a:bodyPr>
          <a:lstStyle/>
          <a:p>
            <a:r>
              <a:rPr lang="fr-FR" b="1" dirty="0">
                <a:latin typeface="Poppins"/>
              </a:rPr>
              <a:t>je ne vous ai pas précisé </a:t>
            </a:r>
            <a:r>
              <a:rPr lang="fr-FR" b="1" dirty="0" smtClean="0">
                <a:latin typeface="Poppins"/>
              </a:rPr>
              <a:t>mais  » EUS « se </a:t>
            </a:r>
            <a:r>
              <a:rPr lang="fr-FR" b="1" dirty="0">
                <a:latin typeface="Poppins"/>
              </a:rPr>
              <a:t>prononce « </a:t>
            </a:r>
            <a:r>
              <a:rPr lang="fr-FR" b="1" dirty="0" err="1">
                <a:latin typeface="Poppins"/>
              </a:rPr>
              <a:t>Eousse</a:t>
            </a:r>
            <a:r>
              <a:rPr lang="fr-FR" b="1" dirty="0">
                <a:latin typeface="Poppins"/>
              </a:rPr>
              <a:t> », est un village typiquement catalan et tourné vers le soleil mais aussi vers la montagne sacrée des Catalans : le </a:t>
            </a:r>
            <a:r>
              <a:rPr lang="fr-FR" b="1" dirty="0" err="1">
                <a:latin typeface="Poppins"/>
              </a:rPr>
              <a:t>Canigò</a:t>
            </a:r>
            <a:r>
              <a:rPr lang="fr-FR" b="1" dirty="0">
                <a:latin typeface="Poppins"/>
              </a:rPr>
              <a:t> ! </a:t>
            </a:r>
          </a:p>
        </p:txBody>
      </p:sp>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85395" y="1147598"/>
            <a:ext cx="9900000" cy="5568750"/>
          </a:xfrm>
          <a:prstGeom prst="rect">
            <a:avLst/>
          </a:prstGeom>
        </p:spPr>
      </p:pic>
    </p:spTree>
    <p:extLst>
      <p:ext uri="{BB962C8B-B14F-4D97-AF65-F5344CB8AC3E}">
        <p14:creationId xmlns:p14="http://schemas.microsoft.com/office/powerpoint/2010/main" val="2914067493"/>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0" y="0"/>
            <a:ext cx="12191999" cy="6858000"/>
          </a:xfrm>
          <a:prstGeom prst="rect">
            <a:avLst/>
          </a:prstGeom>
        </p:spPr>
      </p:pic>
      <p:pic>
        <p:nvPicPr>
          <p:cNvPr id="2" name="Image 1"/>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1788809" y="68943"/>
            <a:ext cx="9659411" cy="6720114"/>
          </a:xfrm>
          <a:prstGeom prst="rect">
            <a:avLst/>
          </a:prstGeom>
        </p:spPr>
      </p:pic>
    </p:spTree>
    <p:extLst>
      <p:ext uri="{BB962C8B-B14F-4D97-AF65-F5344CB8AC3E}">
        <p14:creationId xmlns:p14="http://schemas.microsoft.com/office/powerpoint/2010/main" val="390139204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0" y="0"/>
            <a:ext cx="12191999" cy="6858000"/>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46268" y="340256"/>
            <a:ext cx="10296000" cy="6177488"/>
          </a:xfrm>
          <a:prstGeom prst="rect">
            <a:avLst/>
          </a:prstGeom>
        </p:spPr>
      </p:pic>
    </p:spTree>
    <p:extLst>
      <p:ext uri="{BB962C8B-B14F-4D97-AF65-F5344CB8AC3E}">
        <p14:creationId xmlns:p14="http://schemas.microsoft.com/office/powerpoint/2010/main" val="4206141630"/>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6" name="Imag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309064" y="1788250"/>
            <a:ext cx="6858000" cy="3281500"/>
          </a:xfrm>
          <a:prstGeom prst="rect">
            <a:avLst/>
          </a:prstGeom>
        </p:spPr>
      </p:pic>
      <p:pic>
        <p:nvPicPr>
          <p:cNvPr id="7" name="Imag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400000">
            <a:off x="3254829" y="1651000"/>
            <a:ext cx="6858000" cy="3556000"/>
          </a:xfrm>
          <a:prstGeom prst="rect">
            <a:avLst/>
          </a:prstGeom>
        </p:spPr>
      </p:pic>
      <p:pic>
        <p:nvPicPr>
          <p:cNvPr id="8" name="Imag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5400000">
            <a:off x="6963229" y="1629229"/>
            <a:ext cx="6857998" cy="3599543"/>
          </a:xfrm>
          <a:prstGeom prst="rect">
            <a:avLst/>
          </a:prstGeom>
        </p:spPr>
      </p:pic>
    </p:spTree>
    <p:extLst>
      <p:ext uri="{BB962C8B-B14F-4D97-AF65-F5344CB8AC3E}">
        <p14:creationId xmlns:p14="http://schemas.microsoft.com/office/powerpoint/2010/main" val="220047936"/>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4" name="Rectangle 3"/>
          <p:cNvSpPr/>
          <p:nvPr/>
        </p:nvSpPr>
        <p:spPr>
          <a:xfrm>
            <a:off x="1442327" y="135896"/>
            <a:ext cx="10551886" cy="923330"/>
          </a:xfrm>
          <a:prstGeom prst="rect">
            <a:avLst/>
          </a:prstGeom>
        </p:spPr>
        <p:txBody>
          <a:bodyPr wrap="square">
            <a:spAutoFit/>
          </a:bodyPr>
          <a:lstStyle/>
          <a:p>
            <a:r>
              <a:rPr lang="fr-FR" b="1" dirty="0">
                <a:solidFill>
                  <a:srgbClr val="666666"/>
                </a:solidFill>
                <a:latin typeface="Poppins"/>
              </a:rPr>
              <a:t>Toutes les rues escarpées mènent vers le sommet de la colline et vers l’église Saint Vincent, qui domine le village et lui donne des allures monumentales. Elle a en fait été construite sur les ruines de l’ancien château dont on distingue encore quelques murs.</a:t>
            </a:r>
            <a:endParaRPr lang="fr-FR" b="1" dirty="0">
              <a:latin typeface="Poppins"/>
            </a:endParaRPr>
          </a:p>
        </p:txBody>
      </p:sp>
      <p:pic>
        <p:nvPicPr>
          <p:cNvPr id="6" name="Imag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78270" y="1059226"/>
            <a:ext cx="10080000" cy="5670000"/>
          </a:xfrm>
          <a:prstGeom prst="rect">
            <a:avLst/>
          </a:prstGeom>
        </p:spPr>
      </p:pic>
    </p:spTree>
    <p:extLst>
      <p:ext uri="{BB962C8B-B14F-4D97-AF65-F5344CB8AC3E}">
        <p14:creationId xmlns:p14="http://schemas.microsoft.com/office/powerpoint/2010/main" val="1754627438"/>
      </p:ext>
    </p:extLst>
  </p:cSld>
  <p:clrMapOvr>
    <a:masterClrMapping/>
  </p:clrMapOvr>
  <mc:AlternateContent xmlns:mc="http://schemas.openxmlformats.org/markup-compatibility/2006" xmlns:p14="http://schemas.microsoft.com/office/powerpoint/2010/main">
    <mc:Choice Requires="p14">
      <p:transition spd="slow" p14:dur="2000" advTm="17000"/>
    </mc:Choice>
    <mc:Fallback xmlns="">
      <p:transition spd="slow" advTm="17000"/>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27200" y="571500"/>
            <a:ext cx="10160000" cy="5715000"/>
          </a:xfrm>
          <a:prstGeom prst="rect">
            <a:avLst/>
          </a:prstGeom>
        </p:spPr>
      </p:pic>
      <p:sp>
        <p:nvSpPr>
          <p:cNvPr id="3" name="ZoneTexte 2"/>
          <p:cNvSpPr txBox="1"/>
          <p:nvPr/>
        </p:nvSpPr>
        <p:spPr>
          <a:xfrm>
            <a:off x="4937760" y="166255"/>
            <a:ext cx="2701636" cy="369332"/>
          </a:xfrm>
          <a:prstGeom prst="rect">
            <a:avLst/>
          </a:prstGeom>
          <a:noFill/>
        </p:spPr>
        <p:txBody>
          <a:bodyPr wrap="square" rtlCol="0">
            <a:spAutoFit/>
          </a:bodyPr>
          <a:lstStyle/>
          <a:p>
            <a:r>
              <a:rPr lang="fr-FR" dirty="0" smtClean="0"/>
              <a:t>Vue Sur la plaine</a:t>
            </a:r>
            <a:endParaRPr lang="fr-FR" dirty="0"/>
          </a:p>
        </p:txBody>
      </p:sp>
    </p:spTree>
    <p:extLst>
      <p:ext uri="{BB962C8B-B14F-4D97-AF65-F5344CB8AC3E}">
        <p14:creationId xmlns:p14="http://schemas.microsoft.com/office/powerpoint/2010/main" val="1832705223"/>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4" name="Imag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666999" y="1503553"/>
            <a:ext cx="6858000" cy="3850893"/>
          </a:xfrm>
          <a:prstGeom prst="rect">
            <a:avLst/>
          </a:prstGeom>
        </p:spPr>
      </p:pic>
      <p:sp>
        <p:nvSpPr>
          <p:cNvPr id="5" name="Rectangle 4"/>
          <p:cNvSpPr/>
          <p:nvPr/>
        </p:nvSpPr>
        <p:spPr>
          <a:xfrm>
            <a:off x="1690266" y="109248"/>
            <a:ext cx="2170786" cy="1015663"/>
          </a:xfrm>
          <a:prstGeom prst="rect">
            <a:avLst/>
          </a:prstGeom>
        </p:spPr>
        <p:txBody>
          <a:bodyPr wrap="square">
            <a:spAutoFit/>
          </a:bodyPr>
          <a:lstStyle/>
          <a:p>
            <a:r>
              <a:rPr lang="fr-FR" sz="2000" b="1" dirty="0">
                <a:solidFill>
                  <a:srgbClr val="4D4D4D"/>
                </a:solidFill>
                <a:latin typeface="Poppins"/>
              </a:rPr>
              <a:t>Église Saint-Vincent </a:t>
            </a:r>
            <a:r>
              <a:rPr lang="fr-FR" sz="2000" b="1" dirty="0" smtClean="0">
                <a:solidFill>
                  <a:srgbClr val="4D4D4D"/>
                </a:solidFill>
                <a:latin typeface="Poppins"/>
              </a:rPr>
              <a:t> EUS,</a:t>
            </a:r>
          </a:p>
          <a:p>
            <a:r>
              <a:rPr lang="fr-FR" sz="2000" b="1" dirty="0" smtClean="0">
                <a:solidFill>
                  <a:srgbClr val="4D4D4D"/>
                </a:solidFill>
                <a:latin typeface="Poppins"/>
              </a:rPr>
              <a:t>(</a:t>
            </a:r>
            <a:r>
              <a:rPr lang="fr-FR" sz="2000" b="1" dirty="0">
                <a:solidFill>
                  <a:srgbClr val="4D4D4D"/>
                </a:solidFill>
                <a:latin typeface="Poppins"/>
              </a:rPr>
              <a:t>d’en haut)</a:t>
            </a:r>
            <a:endParaRPr lang="fr-FR" sz="2000" b="1" dirty="0">
              <a:latin typeface="Poppins"/>
            </a:endParaRPr>
          </a:p>
        </p:txBody>
      </p:sp>
      <p:sp>
        <p:nvSpPr>
          <p:cNvPr id="6" name="Rectangle 5"/>
          <p:cNvSpPr/>
          <p:nvPr/>
        </p:nvSpPr>
        <p:spPr>
          <a:xfrm>
            <a:off x="1412946" y="1234159"/>
            <a:ext cx="2725426" cy="5355312"/>
          </a:xfrm>
          <a:prstGeom prst="rect">
            <a:avLst/>
          </a:prstGeom>
        </p:spPr>
        <p:txBody>
          <a:bodyPr wrap="square">
            <a:spAutoFit/>
          </a:bodyPr>
          <a:lstStyle/>
          <a:p>
            <a:r>
              <a:rPr lang="fr-FR" b="1" dirty="0">
                <a:solidFill>
                  <a:srgbClr val="4D4D4D"/>
                </a:solidFill>
                <a:latin typeface="Poppins"/>
              </a:rPr>
              <a:t>C’est pendant l’édification de l’église, alors que l’on élevait la partie occidentale, que l’on a construit le retable du maître-autel, sculpté par Pau </a:t>
            </a:r>
            <a:r>
              <a:rPr lang="fr-FR" b="1" dirty="0" err="1">
                <a:solidFill>
                  <a:srgbClr val="4D4D4D"/>
                </a:solidFill>
                <a:latin typeface="Poppins"/>
              </a:rPr>
              <a:t>Sunyer</a:t>
            </a:r>
            <a:r>
              <a:rPr lang="fr-FR" b="1" dirty="0">
                <a:solidFill>
                  <a:srgbClr val="4D4D4D"/>
                </a:solidFill>
                <a:latin typeface="Poppins"/>
              </a:rPr>
              <a:t> et </a:t>
            </a:r>
            <a:r>
              <a:rPr lang="fr-FR" b="1" dirty="0" err="1">
                <a:solidFill>
                  <a:srgbClr val="4D4D4D"/>
                </a:solidFill>
                <a:latin typeface="Poppins"/>
              </a:rPr>
              <a:t>Lluís</a:t>
            </a:r>
            <a:r>
              <a:rPr lang="fr-FR" b="1" dirty="0">
                <a:solidFill>
                  <a:srgbClr val="4D4D4D"/>
                </a:solidFill>
                <a:latin typeface="Poppins"/>
              </a:rPr>
              <a:t> </a:t>
            </a:r>
            <a:r>
              <a:rPr lang="fr-FR" b="1" dirty="0" err="1">
                <a:solidFill>
                  <a:srgbClr val="4D4D4D"/>
                </a:solidFill>
                <a:latin typeface="Poppins"/>
              </a:rPr>
              <a:t>Baixa</a:t>
            </a:r>
            <a:r>
              <a:rPr lang="fr-FR" b="1" dirty="0">
                <a:solidFill>
                  <a:srgbClr val="4D4D4D"/>
                </a:solidFill>
                <a:latin typeface="Poppins"/>
              </a:rPr>
              <a:t>, de décembre 1735 à février 1736. Le retable, s’il figure saint Vincent à la prédelle, laisse à la place d’honneur, dans la niche centrale, la Vierge à l’Enfant ; celle-ci, qui date du XVIIe s., figurait sans doute à l’autel majeur de l’ancienne église.</a:t>
            </a:r>
            <a:endParaRPr lang="fr-FR" b="1" dirty="0">
              <a:latin typeface="Poppins"/>
            </a:endParaRPr>
          </a:p>
        </p:txBody>
      </p:sp>
      <p:pic>
        <p:nvPicPr>
          <p:cNvPr id="7" name="Imag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400000">
            <a:off x="6739045" y="1388955"/>
            <a:ext cx="6858000" cy="4080090"/>
          </a:xfrm>
          <a:prstGeom prst="rect">
            <a:avLst/>
          </a:prstGeom>
        </p:spPr>
      </p:pic>
    </p:spTree>
    <p:extLst>
      <p:ext uri="{BB962C8B-B14F-4D97-AF65-F5344CB8AC3E}">
        <p14:creationId xmlns:p14="http://schemas.microsoft.com/office/powerpoint/2010/main" val="3671800767"/>
      </p:ext>
    </p:extLst>
  </p:cSld>
  <p:clrMapOvr>
    <a:masterClrMapping/>
  </p:clrMapOvr>
  <mc:AlternateContent xmlns:mc="http://schemas.openxmlformats.org/markup-compatibility/2006" xmlns:p14="http://schemas.microsoft.com/office/powerpoint/2010/main">
    <mc:Choice Requires="p14">
      <p:transition spd="slow" p14:dur="2000" advTm="21000"/>
    </mc:Choice>
    <mc:Fallback xmlns="">
      <p:transition spd="slow" advTm="21000"/>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2052" name="Picture 4" descr="https://upload.wikimedia.org/wikipedia/commons/thumb/4/44/Chapelle_Saint-Vincent_d%27Eus_02.JPG/310px-Chapelle_Saint-Vincent_d%27Eus_0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56908" y="2238550"/>
            <a:ext cx="4356000" cy="4412225"/>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1712686" y="207225"/>
            <a:ext cx="6096000" cy="2031325"/>
          </a:xfrm>
          <a:prstGeom prst="rect">
            <a:avLst/>
          </a:prstGeom>
        </p:spPr>
        <p:txBody>
          <a:bodyPr>
            <a:spAutoFit/>
          </a:bodyPr>
          <a:lstStyle/>
          <a:p>
            <a:r>
              <a:rPr lang="fr-FR" b="1" dirty="0">
                <a:solidFill>
                  <a:srgbClr val="333333"/>
                </a:solidFill>
                <a:latin typeface="Poppins"/>
              </a:rPr>
              <a:t>La chapelle romane Saint-Vincent se situe au cimetière au fond de la vallée, à un kilomètre d'Eus (</a:t>
            </a:r>
            <a:r>
              <a:rPr lang="fr-FR" b="1" dirty="0" err="1">
                <a:solidFill>
                  <a:srgbClr val="333333"/>
                </a:solidFill>
                <a:latin typeface="Poppins"/>
              </a:rPr>
              <a:t>cami</a:t>
            </a:r>
            <a:r>
              <a:rPr lang="fr-FR" b="1" dirty="0">
                <a:solidFill>
                  <a:srgbClr val="333333"/>
                </a:solidFill>
                <a:latin typeface="Poppins"/>
              </a:rPr>
              <a:t> Sant </a:t>
            </a:r>
            <a:r>
              <a:rPr lang="fr-FR" b="1" dirty="0" err="1">
                <a:solidFill>
                  <a:srgbClr val="333333"/>
                </a:solidFill>
                <a:latin typeface="Poppins"/>
              </a:rPr>
              <a:t>Vincenç</a:t>
            </a:r>
            <a:r>
              <a:rPr lang="fr-FR" b="1" dirty="0">
                <a:solidFill>
                  <a:srgbClr val="333333"/>
                </a:solidFill>
                <a:latin typeface="Poppins"/>
              </a:rPr>
              <a:t>). Elle ne doit pas être confondue avec l'église </a:t>
            </a:r>
            <a:r>
              <a:rPr lang="fr-FR" b="1" dirty="0" err="1">
                <a:solidFill>
                  <a:srgbClr val="333333"/>
                </a:solidFill>
                <a:latin typeface="Poppins"/>
              </a:rPr>
              <a:t>Saint-Vincent-d'En-Haut</a:t>
            </a:r>
            <a:r>
              <a:rPr lang="fr-FR" b="1" dirty="0">
                <a:solidFill>
                  <a:srgbClr val="333333"/>
                </a:solidFill>
                <a:latin typeface="Poppins"/>
              </a:rPr>
              <a:t> qui se situe au centre du village. Construite aux XIe et XIIIe siècles, elle fait l'objet d'un classement au titre des monuments historiques depuis le 28 janvier 1960</a:t>
            </a:r>
            <a:endParaRPr lang="fr-FR" b="1" dirty="0">
              <a:latin typeface="Poppins"/>
            </a:endParaRPr>
          </a:p>
        </p:txBody>
      </p:sp>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400000">
            <a:off x="6571343" y="1497330"/>
            <a:ext cx="6858000" cy="3863340"/>
          </a:xfrm>
          <a:prstGeom prst="rect">
            <a:avLst/>
          </a:prstGeom>
        </p:spPr>
      </p:pic>
    </p:spTree>
    <p:extLst>
      <p:ext uri="{BB962C8B-B14F-4D97-AF65-F5344CB8AC3E}">
        <p14:creationId xmlns:p14="http://schemas.microsoft.com/office/powerpoint/2010/main" val="2040617017"/>
      </p:ext>
    </p:extLst>
  </p:cSld>
  <p:clrMapOvr>
    <a:masterClrMapping/>
  </p:clrMapOvr>
  <mc:AlternateContent xmlns:mc="http://schemas.openxmlformats.org/markup-compatibility/2006" xmlns:p14="http://schemas.microsoft.com/office/powerpoint/2010/main">
    <mc:Choice Requires="p14">
      <p:transition spd="slow" p14:dur="2000" advTm="18000"/>
    </mc:Choice>
    <mc:Fallback xmlns="">
      <p:transition spd="slow" advTm="18000"/>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6" name="ZoneTexte 5"/>
          <p:cNvSpPr txBox="1"/>
          <p:nvPr/>
        </p:nvSpPr>
        <p:spPr>
          <a:xfrm>
            <a:off x="6226629" y="261257"/>
            <a:ext cx="1640114" cy="707886"/>
          </a:xfrm>
          <a:prstGeom prst="rect">
            <a:avLst/>
          </a:prstGeom>
          <a:noFill/>
        </p:spPr>
        <p:txBody>
          <a:bodyPr wrap="square" rtlCol="0">
            <a:spAutoFit/>
          </a:bodyPr>
          <a:lstStyle/>
          <a:p>
            <a:r>
              <a:rPr lang="fr-FR" sz="2000" dirty="0" smtClean="0">
                <a:latin typeface="Poppins"/>
              </a:rPr>
              <a:t>Four a pain</a:t>
            </a:r>
          </a:p>
          <a:p>
            <a:r>
              <a:rPr lang="fr-FR" sz="2000" dirty="0" smtClean="0">
                <a:latin typeface="Poppins"/>
              </a:rPr>
              <a:t> </a:t>
            </a:r>
            <a:endParaRPr lang="fr-FR" sz="2000" dirty="0">
              <a:latin typeface="Poppins"/>
            </a:endParaRPr>
          </a:p>
        </p:txBody>
      </p:sp>
      <p:sp>
        <p:nvSpPr>
          <p:cNvPr id="7" name="Flèche droite 6"/>
          <p:cNvSpPr/>
          <p:nvPr/>
        </p:nvSpPr>
        <p:spPr>
          <a:xfrm>
            <a:off x="6574971" y="725714"/>
            <a:ext cx="928915" cy="174172"/>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ZoneTexte 7"/>
          <p:cNvSpPr txBox="1"/>
          <p:nvPr/>
        </p:nvSpPr>
        <p:spPr>
          <a:xfrm>
            <a:off x="6052457" y="4557486"/>
            <a:ext cx="1582057" cy="369332"/>
          </a:xfrm>
          <a:prstGeom prst="rect">
            <a:avLst/>
          </a:prstGeom>
          <a:noFill/>
        </p:spPr>
        <p:txBody>
          <a:bodyPr wrap="square" rtlCol="0">
            <a:spAutoFit/>
          </a:bodyPr>
          <a:lstStyle/>
          <a:p>
            <a:r>
              <a:rPr lang="fr-FR" dirty="0" smtClean="0"/>
              <a:t>Entrée église</a:t>
            </a:r>
            <a:endParaRPr lang="fr-FR" dirty="0"/>
          </a:p>
        </p:txBody>
      </p:sp>
      <p:sp>
        <p:nvSpPr>
          <p:cNvPr id="9" name="Flèche gauche 8"/>
          <p:cNvSpPr/>
          <p:nvPr/>
        </p:nvSpPr>
        <p:spPr>
          <a:xfrm>
            <a:off x="6226629" y="4926818"/>
            <a:ext cx="820057" cy="225753"/>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213178" y="1285875"/>
            <a:ext cx="6858000" cy="4286250"/>
          </a:xfrm>
          <a:prstGeom prst="rect">
            <a:avLst/>
          </a:prstGeom>
        </p:spPr>
      </p:pic>
      <p:pic>
        <p:nvPicPr>
          <p:cNvPr id="10" name="Imag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400000">
            <a:off x="6484257" y="1285875"/>
            <a:ext cx="6858000" cy="4286250"/>
          </a:xfrm>
          <a:prstGeom prst="rect">
            <a:avLst/>
          </a:prstGeom>
        </p:spPr>
      </p:pic>
    </p:spTree>
    <p:extLst>
      <p:ext uri="{BB962C8B-B14F-4D97-AF65-F5344CB8AC3E}">
        <p14:creationId xmlns:p14="http://schemas.microsoft.com/office/powerpoint/2010/main" val="1748554719"/>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70743" y="1091046"/>
            <a:ext cx="10058400" cy="5662879"/>
          </a:xfrm>
          <a:prstGeom prst="rect">
            <a:avLst/>
          </a:prstGeom>
        </p:spPr>
      </p:pic>
      <p:sp>
        <p:nvSpPr>
          <p:cNvPr id="4" name="Rectangle 3"/>
          <p:cNvSpPr/>
          <p:nvPr/>
        </p:nvSpPr>
        <p:spPr>
          <a:xfrm>
            <a:off x="1770743" y="141915"/>
            <a:ext cx="9768113" cy="923330"/>
          </a:xfrm>
          <a:prstGeom prst="rect">
            <a:avLst/>
          </a:prstGeom>
        </p:spPr>
        <p:txBody>
          <a:bodyPr wrap="square">
            <a:spAutoFit/>
          </a:bodyPr>
          <a:lstStyle/>
          <a:p>
            <a:r>
              <a:rPr lang="fr-FR" b="1" dirty="0" err="1">
                <a:solidFill>
                  <a:srgbClr val="FF0000"/>
                </a:solidFill>
                <a:latin typeface="arial" panose="020B0604020202020204" pitchFamily="34" charset="0"/>
              </a:rPr>
              <a:t>Aloe</a:t>
            </a:r>
            <a:r>
              <a:rPr lang="fr-FR" b="1" dirty="0">
                <a:solidFill>
                  <a:srgbClr val="FF0000"/>
                </a:solidFill>
                <a:latin typeface="arial" panose="020B0604020202020204" pitchFamily="34" charset="0"/>
              </a:rPr>
              <a:t> maculata</a:t>
            </a:r>
            <a:r>
              <a:rPr lang="fr-FR" b="1" dirty="0">
                <a:solidFill>
                  <a:srgbClr val="4D5156"/>
                </a:solidFill>
                <a:latin typeface="arial" panose="020B0604020202020204" pitchFamily="34" charset="0"/>
              </a:rPr>
              <a:t>, connue aussi sous son ancienne appellation scientifique </a:t>
            </a:r>
            <a:r>
              <a:rPr lang="fr-FR" b="1" dirty="0" err="1">
                <a:solidFill>
                  <a:srgbClr val="4D5156"/>
                </a:solidFill>
                <a:latin typeface="arial" panose="020B0604020202020204" pitchFamily="34" charset="0"/>
              </a:rPr>
              <a:t>Aloe</a:t>
            </a:r>
            <a:r>
              <a:rPr lang="fr-FR" b="1" dirty="0">
                <a:solidFill>
                  <a:srgbClr val="4D5156"/>
                </a:solidFill>
                <a:latin typeface="arial" panose="020B0604020202020204" pitchFamily="34" charset="0"/>
              </a:rPr>
              <a:t> </a:t>
            </a:r>
            <a:r>
              <a:rPr lang="fr-FR" b="1" dirty="0" err="1">
                <a:solidFill>
                  <a:srgbClr val="4D5156"/>
                </a:solidFill>
                <a:latin typeface="arial" panose="020B0604020202020204" pitchFamily="34" charset="0"/>
              </a:rPr>
              <a:t>saponaria</a:t>
            </a:r>
            <a:r>
              <a:rPr lang="fr-FR" b="1" dirty="0">
                <a:solidFill>
                  <a:srgbClr val="4D5156"/>
                </a:solidFill>
                <a:latin typeface="arial" panose="020B0604020202020204" pitchFamily="34" charset="0"/>
              </a:rPr>
              <a:t> et son nom vernaculaire d’Aloès maculé ou Aloès </a:t>
            </a:r>
            <a:r>
              <a:rPr lang="fr-FR" b="1" dirty="0" err="1">
                <a:solidFill>
                  <a:srgbClr val="4D5156"/>
                </a:solidFill>
                <a:latin typeface="arial" panose="020B0604020202020204" pitchFamily="34" charset="0"/>
              </a:rPr>
              <a:t>zebré</a:t>
            </a:r>
            <a:r>
              <a:rPr lang="fr-FR" b="1" dirty="0">
                <a:solidFill>
                  <a:srgbClr val="4D5156"/>
                </a:solidFill>
                <a:latin typeface="arial" panose="020B0604020202020204" pitchFamily="34" charset="0"/>
              </a:rPr>
              <a:t>, est une espèce acaule d'aloès originaire d'Afrique du Sud et de ses pays limitrophes.</a:t>
            </a:r>
            <a:endParaRPr lang="fr-FR" b="1" dirty="0"/>
          </a:p>
        </p:txBody>
      </p:sp>
    </p:spTree>
    <p:extLst>
      <p:ext uri="{BB962C8B-B14F-4D97-AF65-F5344CB8AC3E}">
        <p14:creationId xmlns:p14="http://schemas.microsoft.com/office/powerpoint/2010/main" val="600911586"/>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7" name="Imag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70000" y="290291"/>
            <a:ext cx="3852000" cy="5223045"/>
          </a:xfrm>
          <a:prstGeom prst="rect">
            <a:avLst/>
          </a:prstGeom>
          <a:effectLst>
            <a:softEdge rad="317500"/>
          </a:effectLst>
        </p:spPr>
      </p:pic>
      <p:pic>
        <p:nvPicPr>
          <p:cNvPr id="8" name="Imag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19141" y="5304681"/>
            <a:ext cx="1298448" cy="1444752"/>
          </a:xfrm>
          <a:prstGeom prst="rect">
            <a:avLst/>
          </a:prstGeom>
        </p:spPr>
      </p:pic>
      <p:pic>
        <p:nvPicPr>
          <p:cNvPr id="9" name="Imag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96573" y="2177143"/>
            <a:ext cx="2828684" cy="1251857"/>
          </a:xfrm>
          <a:prstGeom prst="rect">
            <a:avLst/>
          </a:prstGeom>
        </p:spPr>
      </p:pic>
    </p:spTree>
    <p:extLst>
      <p:ext uri="{BB962C8B-B14F-4D97-AF65-F5344CB8AC3E}">
        <p14:creationId xmlns:p14="http://schemas.microsoft.com/office/powerpoint/2010/main" val="3906826308"/>
      </p:ext>
    </p:extLst>
  </p:cSld>
  <p:clrMapOvr>
    <a:masterClrMapping/>
  </p:clrMapOvr>
  <mc:AlternateContent xmlns:mc="http://schemas.openxmlformats.org/markup-compatibility/2006" xmlns:p14="http://schemas.microsoft.com/office/powerpoint/2010/main">
    <mc:Choice Requires="p14">
      <p:transition spd="slow" p14:dur="2000" advTm="5939"/>
    </mc:Choice>
    <mc:Fallback xmlns="">
      <p:transition spd="slow" advTm="5939"/>
    </mc:Fallback>
  </mc:AlternateContent>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0</TotalTime>
  <Words>538</Words>
  <Application>Microsoft Office PowerPoint</Application>
  <PresentationFormat>Grand écran</PresentationFormat>
  <Paragraphs>30</Paragraphs>
  <Slides>33</Slides>
  <Notes>0</Notes>
  <HiddenSlides>0</HiddenSlides>
  <MMClips>0</MMClips>
  <ScaleCrop>false</ScaleCrop>
  <HeadingPairs>
    <vt:vector size="6" baseType="variant">
      <vt:variant>
        <vt:lpstr>Polices utilisées</vt:lpstr>
      </vt:variant>
      <vt:variant>
        <vt:i4>8</vt:i4>
      </vt:variant>
      <vt:variant>
        <vt:lpstr>Thème</vt:lpstr>
      </vt:variant>
      <vt:variant>
        <vt:i4>1</vt:i4>
      </vt:variant>
      <vt:variant>
        <vt:lpstr>Titres des diapositives</vt:lpstr>
      </vt:variant>
      <vt:variant>
        <vt:i4>33</vt:i4>
      </vt:variant>
    </vt:vector>
  </HeadingPairs>
  <TitlesOfParts>
    <vt:vector size="42" baseType="lpstr">
      <vt:lpstr>MingLiU_HKSCS-ExtB</vt:lpstr>
      <vt:lpstr>arial</vt:lpstr>
      <vt:lpstr>arial</vt:lpstr>
      <vt:lpstr>Calibri</vt:lpstr>
      <vt:lpstr>Calibri Light</vt:lpstr>
      <vt:lpstr>CommercialScriptTwo</vt:lpstr>
      <vt:lpstr>Poppins</vt:lpstr>
      <vt:lpstr>Source Sans Pro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PC</dc:creator>
  <cp:lastModifiedBy>PC</cp:lastModifiedBy>
  <cp:revision>9</cp:revision>
  <dcterms:created xsi:type="dcterms:W3CDTF">2024-02-06T23:18:26Z</dcterms:created>
  <dcterms:modified xsi:type="dcterms:W3CDTF">2024-02-08T20:16:00Z</dcterms:modified>
</cp:coreProperties>
</file>