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8" r:id="rId3"/>
    <p:sldId id="313" r:id="rId4"/>
    <p:sldId id="265" r:id="rId5"/>
    <p:sldId id="266" r:id="rId6"/>
    <p:sldId id="275" r:id="rId7"/>
    <p:sldId id="268" r:id="rId8"/>
    <p:sldId id="259" r:id="rId9"/>
    <p:sldId id="257" r:id="rId10"/>
    <p:sldId id="260" r:id="rId11"/>
    <p:sldId id="314" r:id="rId12"/>
    <p:sldId id="315" r:id="rId13"/>
    <p:sldId id="261" r:id="rId14"/>
    <p:sldId id="262" r:id="rId15"/>
    <p:sldId id="263" r:id="rId16"/>
    <p:sldId id="264" r:id="rId17"/>
    <p:sldId id="316" r:id="rId18"/>
    <p:sldId id="312" r:id="rId19"/>
    <p:sldId id="287" r:id="rId20"/>
    <p:sldId id="271" r:id="rId21"/>
    <p:sldId id="269" r:id="rId22"/>
    <p:sldId id="274" r:id="rId23"/>
    <p:sldId id="279" r:id="rId24"/>
    <p:sldId id="277" r:id="rId25"/>
    <p:sldId id="278" r:id="rId26"/>
    <p:sldId id="280" r:id="rId27"/>
    <p:sldId id="270" r:id="rId28"/>
    <p:sldId id="272" r:id="rId29"/>
    <p:sldId id="281" r:id="rId30"/>
    <p:sldId id="282" r:id="rId31"/>
    <p:sldId id="283" r:id="rId32"/>
    <p:sldId id="284" r:id="rId33"/>
    <p:sldId id="285" r:id="rId34"/>
    <p:sldId id="286" r:id="rId35"/>
    <p:sldId id="288" r:id="rId36"/>
    <p:sldId id="291" r:id="rId37"/>
    <p:sldId id="289" r:id="rId38"/>
    <p:sldId id="290" r:id="rId39"/>
    <p:sldId id="292" r:id="rId40"/>
    <p:sldId id="293" r:id="rId41"/>
    <p:sldId id="298" r:id="rId42"/>
    <p:sldId id="294" r:id="rId43"/>
    <p:sldId id="295" r:id="rId44"/>
    <p:sldId id="297" r:id="rId45"/>
    <p:sldId id="309" r:id="rId46"/>
    <p:sldId id="267" r:id="rId47"/>
    <p:sldId id="299" r:id="rId48"/>
    <p:sldId id="300" r:id="rId49"/>
    <p:sldId id="301" r:id="rId50"/>
    <p:sldId id="302" r:id="rId51"/>
    <p:sldId id="303" r:id="rId52"/>
    <p:sldId id="304" r:id="rId53"/>
    <p:sldId id="307" r:id="rId54"/>
    <p:sldId id="305" r:id="rId55"/>
    <p:sldId id="306" r:id="rId56"/>
    <p:sldId id="318" r:id="rId57"/>
    <p:sldId id="308" r:id="rId58"/>
    <p:sldId id="311" r:id="rId59"/>
    <p:sldId id="310" r:id="rId60"/>
    <p:sldId id="317" r:id="rId6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61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7C6F462-946B-4E72-80EB-D9A566AFD902}"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34160671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7C6F462-946B-4E72-80EB-D9A566AFD902}"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249138642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7C6F462-946B-4E72-80EB-D9A566AFD902}"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275330514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C6F462-946B-4E72-80EB-D9A566AFD902}" type="datetimeFigureOut">
              <a:rPr lang="fr-FR" smtClean="0"/>
              <a:t>08/02/2024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225920764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7C6F462-946B-4E72-80EB-D9A566AFD902}" type="datetimeFigureOut">
              <a:rPr lang="fr-FR" smtClean="0"/>
              <a:t>08/02/2024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118663640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7C6F462-946B-4E72-80EB-D9A566AFD902}" type="datetimeFigureOut">
              <a:rPr lang="fr-FR" smtClean="0"/>
              <a:t>08/02/2024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38156547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7C6F462-946B-4E72-80EB-D9A566AFD902}" type="datetimeFigureOut">
              <a:rPr lang="fr-FR" smtClean="0"/>
              <a:t>08/02/2024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237276641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7C6F462-946B-4E72-80EB-D9A566AFD902}" type="datetimeFigureOut">
              <a:rPr lang="fr-FR" smtClean="0"/>
              <a:t>08/02/2024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8775869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7C6F462-946B-4E72-80EB-D9A566AFD902}" type="datetimeFigureOut">
              <a:rPr lang="fr-FR" smtClean="0"/>
              <a:t>08/02/2024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136768794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7C6F462-946B-4E72-80EB-D9A566AFD902}"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149829705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7C6F462-946B-4E72-80EB-D9A566AFD902}" type="datetimeFigureOut">
              <a:rPr lang="fr-FR" smtClean="0"/>
              <a:t>08/02/2024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BC89E24-BEB5-452C-9DB1-59D0924EE834}" type="slidenum">
              <a:rPr lang="fr-FR" smtClean="0"/>
              <a:t>‹N°›</a:t>
            </a:fld>
            <a:endParaRPr lang="fr-FR"/>
          </a:p>
        </p:txBody>
      </p:sp>
    </p:spTree>
    <p:extLst>
      <p:ext uri="{BB962C8B-B14F-4D97-AF65-F5344CB8AC3E}">
        <p14:creationId xmlns:p14="http://schemas.microsoft.com/office/powerpoint/2010/main" val="337936705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C6F462-946B-4E72-80EB-D9A566AFD902}" type="datetimeFigureOut">
              <a:rPr lang="fr-FR" smtClean="0"/>
              <a:t>08/02/2024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C89E24-BEB5-452C-9DB1-59D0924EE834}" type="slidenum">
              <a:rPr lang="fr-FR" smtClean="0"/>
              <a:t>‹N°›</a:t>
            </a:fld>
            <a:endParaRPr lang="fr-FR"/>
          </a:p>
        </p:txBody>
      </p:sp>
    </p:spTree>
    <p:extLst>
      <p:ext uri="{BB962C8B-B14F-4D97-AF65-F5344CB8AC3E}">
        <p14:creationId xmlns:p14="http://schemas.microsoft.com/office/powerpoint/2010/main" val="1890792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Gard" TargetMode="External"/><Relationship Id="rId13" Type="http://schemas.openxmlformats.org/officeDocument/2006/relationships/hyperlink" Target="http://fr.wikipedia.org/wiki/Intercommunalit%C3%A9_en_France" TargetMode="External"/><Relationship Id="rId18" Type="http://schemas.openxmlformats.org/officeDocument/2006/relationships/hyperlink" Target="http://fr.wikipedia.org/wiki/Code_postal" TargetMode="External"/><Relationship Id="rId3" Type="http://schemas.openxmlformats.org/officeDocument/2006/relationships/hyperlink" Target="http://fr.wikipedia.org/wiki/Liste_des_pays_du_monde" TargetMode="External"/><Relationship Id="rId21" Type="http://schemas.openxmlformats.org/officeDocument/2006/relationships/hyperlink" Target="http://fr.wikipedia.org/wiki/Chiffres_de_population_de_la_France" TargetMode="External"/><Relationship Id="rId7" Type="http://schemas.openxmlformats.org/officeDocument/2006/relationships/hyperlink" Target="http://fr.wikipedia.org/wiki/D%C3%A9partement_fran%C3%A7ais" TargetMode="External"/><Relationship Id="rId12" Type="http://schemas.openxmlformats.org/officeDocument/2006/relationships/hyperlink" Target="http://fr.wikipedia.org/wiki/Canton_de_Pont-Saint-Esprit" TargetMode="External"/><Relationship Id="rId17" Type="http://schemas.openxmlformats.org/officeDocument/2006/relationships/hyperlink" Target="http://fr.wikipedia.org/wiki/%C3%89lections_municipales_fran%C3%A7aises_de_2014" TargetMode="External"/><Relationship Id="rId2" Type="http://schemas.openxmlformats.org/officeDocument/2006/relationships/image" Target="../media/image2.png"/><Relationship Id="rId16" Type="http://schemas.openxmlformats.org/officeDocument/2006/relationships/hyperlink" Target="http://fr.wikipedia.org/wiki/Mandat_politique" TargetMode="External"/><Relationship Id="rId20" Type="http://schemas.openxmlformats.org/officeDocument/2006/relationships/hyperlink" Target="http://fr.wikipedia.org/wiki/Gentil%C3%A9" TargetMode="External"/><Relationship Id="rId1" Type="http://schemas.openxmlformats.org/officeDocument/2006/relationships/slideLayout" Target="../slideLayouts/slideLayout7.xml"/><Relationship Id="rId6" Type="http://schemas.openxmlformats.org/officeDocument/2006/relationships/hyperlink" Target="http://fr.wikipedia.org/wiki/Languedoc-Roussillon" TargetMode="External"/><Relationship Id="rId11" Type="http://schemas.openxmlformats.org/officeDocument/2006/relationships/hyperlink" Target="http://fr.wikipedia.org/wiki/Canton_fran%C3%A7ais" TargetMode="External"/><Relationship Id="rId5" Type="http://schemas.openxmlformats.org/officeDocument/2006/relationships/hyperlink" Target="http://fr.wikipedia.org/wiki/R%C3%A9gion_fran%C3%A7aise" TargetMode="External"/><Relationship Id="rId15" Type="http://schemas.openxmlformats.org/officeDocument/2006/relationships/hyperlink" Target="http://fr.wikipedia.org/wiki/Maire_(France)" TargetMode="External"/><Relationship Id="rId23" Type="http://schemas.openxmlformats.org/officeDocument/2006/relationships/image" Target="../media/image5.jpg"/><Relationship Id="rId10" Type="http://schemas.openxmlformats.org/officeDocument/2006/relationships/hyperlink" Target="http://fr.wikipedia.org/wiki/Arrondissement_de_N%C3%AEmes" TargetMode="External"/><Relationship Id="rId19" Type="http://schemas.openxmlformats.org/officeDocument/2006/relationships/hyperlink" Target="http://fr.wikipedia.org/wiki/Code_officiel_g%C3%A9ographique#Code_commune"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Arrondissement_fran%C3%A7ais" TargetMode="External"/><Relationship Id="rId14" Type="http://schemas.openxmlformats.org/officeDocument/2006/relationships/hyperlink" Target="http://fr.wikipedia.org/wiki/Communaut%C3%A9_d'agglom%C3%A9ration_du_Gard_rhodanien" TargetMode="External"/><Relationship Id="rId22"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9.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hyperlink" Target="http://www.animatif.com/panos/ardeche/aigueze-eglise-mairie.htm"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fr.wikipedia.org/wiki/Absinthe_(spiritueux)" TargetMode="External"/><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hyperlink" Target="http://fr.wikipedia.org/wiki/Pastis" TargetMode="Externa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jpe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microsoft.com/office/2007/relationships/hdphoto" Target="../media/hdphoto6.wdp"/></Relationships>
</file>

<file path=ppt/slides/_rels/slide19.xml.rels><?xml version="1.0" encoding="UTF-8" standalone="yes"?>
<Relationships xmlns="http://schemas.openxmlformats.org/package/2006/relationships"><Relationship Id="rId3" Type="http://schemas.openxmlformats.org/officeDocument/2006/relationships/hyperlink" Target="http://www.animatif.com/panos/ardeche/aigueze-forteresse.htm" TargetMode="External"/><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0.jpe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www.animatif.com/panos/ardeche/aigueze-ruelle.htm" TargetMode="External"/><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rustic-hotel.com/images/aigueze/aigueze-rustic-hotel-1.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68907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123728" y="620688"/>
            <a:ext cx="4464496" cy="2277547"/>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8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AIGUEZE</a:t>
            </a:r>
          </a:p>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GARD</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8" name="Picture 4" descr="Blason d'Aiguèze"/>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16016" y="5445224"/>
            <a:ext cx="1096516" cy="1191767"/>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3059832" y="116632"/>
            <a:ext cx="1800200" cy="369332"/>
          </a:xfrm>
          <a:prstGeom prst="rect">
            <a:avLst/>
          </a:prstGeom>
          <a:noFill/>
        </p:spPr>
        <p:txBody>
          <a:bodyPr wrap="square" rtlCol="0">
            <a:spAutoFit/>
          </a:bodyPr>
          <a:lstStyle/>
          <a:p>
            <a:r>
              <a:rPr lang="fr-FR" dirty="0" smtClean="0"/>
              <a:t>Défilement auto</a:t>
            </a:r>
            <a:endParaRPr lang="fr-FR" dirty="0"/>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7127" y="3212976"/>
            <a:ext cx="1586480" cy="1728192"/>
          </a:xfrm>
          <a:prstGeom prst="rect">
            <a:avLst/>
          </a:prstGeom>
        </p:spPr>
      </p:pic>
    </p:spTree>
    <p:extLst>
      <p:ext uri="{BB962C8B-B14F-4D97-AF65-F5344CB8AC3E}">
        <p14:creationId xmlns:p14="http://schemas.microsoft.com/office/powerpoint/2010/main" val="2693269091"/>
      </p:ext>
    </p:extLst>
  </p:cSld>
  <p:clrMapOvr>
    <a:masterClrMapping/>
  </p:clrMapOvr>
  <mc:AlternateContent xmlns:mc="http://schemas.openxmlformats.org/markup-compatibility/2006" xmlns:p14="http://schemas.microsoft.com/office/powerpoint/2010/main">
    <mc:Choice Requires="p14">
      <p:transition spd="slow" p14:dur="2000" advTm="6000">
        <p:sndAc>
          <p:stSnd loop="1">
            <p:snd r:embed="rId2" name="09 - La Provence.wav"/>
          </p:stSnd>
        </p:sndAc>
      </p:transition>
    </mc:Choice>
    <mc:Fallback xmlns="">
      <p:transition spd="slow" advTm="6000">
        <p:sndAc>
          <p:stSnd loop="1">
            <p:snd r:embed="rId6" name="09 - La Prove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lason d'Aiguèz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39552" y="980728"/>
            <a:ext cx="952500" cy="10477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505" y="2492896"/>
            <a:ext cx="1584176" cy="1200329"/>
          </a:xfrm>
          <a:prstGeom prst="rect">
            <a:avLst/>
          </a:prstGeom>
        </p:spPr>
        <p:txBody>
          <a:bodyPr wrap="square">
            <a:spAutoFit/>
          </a:bodyPr>
          <a:lstStyle/>
          <a:p>
            <a:r>
              <a:rPr lang="fr-FR" i="1" dirty="0" smtClean="0"/>
              <a:t>D'azur au pal losangé d'argent et de sinople</a:t>
            </a:r>
            <a:endParaRPr lang="fr-FR" dirty="0"/>
          </a:p>
        </p:txBody>
      </p:sp>
      <p:sp>
        <p:nvSpPr>
          <p:cNvPr id="3" name="Rectangle 2"/>
          <p:cNvSpPr/>
          <p:nvPr/>
        </p:nvSpPr>
        <p:spPr>
          <a:xfrm>
            <a:off x="563721" y="476672"/>
            <a:ext cx="928331" cy="369332"/>
          </a:xfrm>
          <a:prstGeom prst="rect">
            <a:avLst/>
          </a:prstGeom>
        </p:spPr>
        <p:txBody>
          <a:bodyPr wrap="none">
            <a:spAutoFit/>
          </a:bodyPr>
          <a:lstStyle/>
          <a:p>
            <a:r>
              <a:rPr lang="fr-FR" b="1" dirty="0" err="1" smtClean="0"/>
              <a:t>Aiguèze</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1567169088"/>
              </p:ext>
            </p:extLst>
          </p:nvPr>
        </p:nvGraphicFramePr>
        <p:xfrm>
          <a:off x="1723512" y="476670"/>
          <a:ext cx="3744416" cy="5828935"/>
        </p:xfrm>
        <a:graphic>
          <a:graphicData uri="http://schemas.openxmlformats.org/drawingml/2006/table">
            <a:tbl>
              <a:tblPr/>
              <a:tblGrid>
                <a:gridCol w="1872208">
                  <a:extLst>
                    <a:ext uri="{9D8B030D-6E8A-4147-A177-3AD203B41FA5}">
                      <a16:colId xmlns:a16="http://schemas.microsoft.com/office/drawing/2014/main" val="20000"/>
                    </a:ext>
                  </a:extLst>
                </a:gridCol>
                <a:gridCol w="1872208">
                  <a:extLst>
                    <a:ext uri="{9D8B030D-6E8A-4147-A177-3AD203B41FA5}">
                      <a16:colId xmlns:a16="http://schemas.microsoft.com/office/drawing/2014/main" val="20001"/>
                    </a:ext>
                  </a:extLst>
                </a:gridCol>
              </a:tblGrid>
              <a:tr h="379371">
                <a:tc>
                  <a:txBody>
                    <a:bodyPr/>
                    <a:lstStyle/>
                    <a:p>
                      <a:r>
                        <a:rPr lang="fr-FR" sz="1800">
                          <a:hlinkClick r:id="rId3" tooltip="Liste des pays du monde"/>
                        </a:rPr>
                        <a:t>Pays</a:t>
                      </a:r>
                      <a:endParaRPr lang="fr-FR" sz="1800"/>
                    </a:p>
                  </a:txBody>
                  <a:tcPr marL="79403" marR="79403" marT="39701" marB="39701" anchor="ctr">
                    <a:lnL>
                      <a:noFill/>
                    </a:lnL>
                    <a:lnR>
                      <a:noFill/>
                    </a:lnR>
                    <a:lnT>
                      <a:noFill/>
                    </a:lnT>
                    <a:lnB>
                      <a:noFill/>
                    </a:lnB>
                  </a:tcPr>
                </a:tc>
                <a:tc>
                  <a:txBody>
                    <a:bodyPr/>
                    <a:lstStyle/>
                    <a:p>
                      <a:r>
                        <a:rPr lang="fr-FR" sz="1800"/>
                        <a:t> </a:t>
                      </a:r>
                      <a:r>
                        <a:rPr lang="fr-FR" sz="1800">
                          <a:hlinkClick r:id="rId4" tooltip="France"/>
                        </a:rPr>
                        <a:t>France</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0"/>
                  </a:ext>
                </a:extLst>
              </a:tr>
              <a:tr h="665552">
                <a:tc>
                  <a:txBody>
                    <a:bodyPr/>
                    <a:lstStyle/>
                    <a:p>
                      <a:r>
                        <a:rPr lang="fr-FR" sz="1800">
                          <a:hlinkClick r:id="rId5" tooltip="Région française"/>
                        </a:rPr>
                        <a:t>Région</a:t>
                      </a:r>
                      <a:endParaRPr lang="fr-FR" sz="1800"/>
                    </a:p>
                  </a:txBody>
                  <a:tcPr marL="79403" marR="79403" marT="39701" marB="39701" anchor="ctr">
                    <a:lnL>
                      <a:noFill/>
                    </a:lnL>
                    <a:lnR>
                      <a:noFill/>
                    </a:lnR>
                    <a:lnT>
                      <a:noFill/>
                    </a:lnT>
                    <a:lnB>
                      <a:noFill/>
                    </a:lnB>
                  </a:tcPr>
                </a:tc>
                <a:tc>
                  <a:txBody>
                    <a:bodyPr/>
                    <a:lstStyle/>
                    <a:p>
                      <a:r>
                        <a:rPr lang="fr-FR" sz="1800">
                          <a:hlinkClick r:id="rId6" tooltip="Languedoc-Roussillon"/>
                        </a:rPr>
                        <a:t>Languedoc-Roussillon</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1"/>
                  </a:ext>
                </a:extLst>
              </a:tr>
              <a:tr h="379371">
                <a:tc>
                  <a:txBody>
                    <a:bodyPr/>
                    <a:lstStyle/>
                    <a:p>
                      <a:r>
                        <a:rPr lang="fr-FR" sz="1800">
                          <a:hlinkClick r:id="rId7" tooltip="Département français"/>
                        </a:rPr>
                        <a:t>Département</a:t>
                      </a:r>
                      <a:endParaRPr lang="fr-FR" sz="1800"/>
                    </a:p>
                  </a:txBody>
                  <a:tcPr marL="79403" marR="79403" marT="39701" marB="39701" anchor="ctr">
                    <a:lnL>
                      <a:noFill/>
                    </a:lnL>
                    <a:lnR>
                      <a:noFill/>
                    </a:lnR>
                    <a:lnT>
                      <a:noFill/>
                    </a:lnT>
                    <a:lnB>
                      <a:noFill/>
                    </a:lnB>
                  </a:tcPr>
                </a:tc>
                <a:tc>
                  <a:txBody>
                    <a:bodyPr/>
                    <a:lstStyle/>
                    <a:p>
                      <a:r>
                        <a:rPr lang="fr-FR" sz="1800">
                          <a:hlinkClick r:id="rId8" tooltip="Gard"/>
                        </a:rPr>
                        <a:t>Gard</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2"/>
                  </a:ext>
                </a:extLst>
              </a:tr>
              <a:tr h="379371">
                <a:tc>
                  <a:txBody>
                    <a:bodyPr/>
                    <a:lstStyle/>
                    <a:p>
                      <a:r>
                        <a:rPr lang="fr-FR" sz="1800">
                          <a:hlinkClick r:id="rId9" tooltip="Arrondissement français"/>
                        </a:rPr>
                        <a:t>Arrondissement</a:t>
                      </a:r>
                      <a:endParaRPr lang="fr-FR" sz="1800"/>
                    </a:p>
                  </a:txBody>
                  <a:tcPr marL="79403" marR="79403" marT="39701" marB="39701" anchor="ctr">
                    <a:lnL>
                      <a:noFill/>
                    </a:lnL>
                    <a:lnR>
                      <a:noFill/>
                    </a:lnR>
                    <a:lnT>
                      <a:noFill/>
                    </a:lnT>
                    <a:lnB>
                      <a:noFill/>
                    </a:lnB>
                  </a:tcPr>
                </a:tc>
                <a:tc>
                  <a:txBody>
                    <a:bodyPr/>
                    <a:lstStyle/>
                    <a:p>
                      <a:r>
                        <a:rPr lang="fr-FR" sz="1800">
                          <a:hlinkClick r:id="rId10" tooltip="Arrondissement de Nîmes"/>
                        </a:rPr>
                        <a:t>Nîmes</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3"/>
                  </a:ext>
                </a:extLst>
              </a:tr>
              <a:tr h="379371">
                <a:tc>
                  <a:txBody>
                    <a:bodyPr/>
                    <a:lstStyle/>
                    <a:p>
                      <a:r>
                        <a:rPr lang="fr-FR" sz="1800">
                          <a:hlinkClick r:id="rId11" tooltip="Canton français"/>
                        </a:rPr>
                        <a:t>Canton</a:t>
                      </a:r>
                      <a:endParaRPr lang="fr-FR" sz="1800"/>
                    </a:p>
                  </a:txBody>
                  <a:tcPr marL="79403" marR="79403" marT="39701" marB="39701" anchor="ctr">
                    <a:lnL>
                      <a:noFill/>
                    </a:lnL>
                    <a:lnR>
                      <a:noFill/>
                    </a:lnR>
                    <a:lnT>
                      <a:noFill/>
                    </a:lnT>
                    <a:lnB>
                      <a:noFill/>
                    </a:lnB>
                  </a:tcPr>
                </a:tc>
                <a:tc>
                  <a:txBody>
                    <a:bodyPr/>
                    <a:lstStyle/>
                    <a:p>
                      <a:r>
                        <a:rPr lang="fr-FR" sz="1800">
                          <a:hlinkClick r:id="rId12" tooltip="Canton de Pont-Saint-Esprit"/>
                        </a:rPr>
                        <a:t>Pont-Saint-Esprit</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4"/>
                  </a:ext>
                </a:extLst>
              </a:tr>
              <a:tr h="951733">
                <a:tc>
                  <a:txBody>
                    <a:bodyPr/>
                    <a:lstStyle/>
                    <a:p>
                      <a:r>
                        <a:rPr lang="fr-FR" sz="1800">
                          <a:hlinkClick r:id="rId13" tooltip="Intercommunalité en France"/>
                        </a:rPr>
                        <a:t>Intercommunalité</a:t>
                      </a:r>
                      <a:endParaRPr lang="fr-FR" sz="1800"/>
                    </a:p>
                  </a:txBody>
                  <a:tcPr marL="79403" marR="79403" marT="39701" marB="39701" anchor="ctr">
                    <a:lnL>
                      <a:noFill/>
                    </a:lnL>
                    <a:lnR>
                      <a:noFill/>
                    </a:lnR>
                    <a:lnT>
                      <a:noFill/>
                    </a:lnT>
                    <a:lnB>
                      <a:noFill/>
                    </a:lnB>
                  </a:tcPr>
                </a:tc>
                <a:tc>
                  <a:txBody>
                    <a:bodyPr/>
                    <a:lstStyle/>
                    <a:p>
                      <a:r>
                        <a:rPr lang="fr-FR" sz="1800">
                          <a:hlinkClick r:id="rId14" tooltip="Communauté d'agglomération du Gard rhodanien"/>
                        </a:rPr>
                        <a:t>Communauté d'agglomération du Gard rhodanien</a:t>
                      </a:r>
                      <a:endParaRPr lang="fr-FR" sz="1800"/>
                    </a:p>
                  </a:txBody>
                  <a:tcPr marL="79403" marR="79403" marT="39701" marB="39701" anchor="ctr">
                    <a:lnL>
                      <a:noFill/>
                    </a:lnL>
                    <a:lnR>
                      <a:noFill/>
                    </a:lnR>
                    <a:lnT>
                      <a:noFill/>
                    </a:lnT>
                    <a:lnB>
                      <a:noFill/>
                    </a:lnB>
                  </a:tcPr>
                </a:tc>
                <a:extLst>
                  <a:ext uri="{0D108BD9-81ED-4DB2-BD59-A6C34878D82A}">
                    <a16:rowId xmlns:a16="http://schemas.microsoft.com/office/drawing/2014/main" val="10005"/>
                  </a:ext>
                </a:extLst>
              </a:tr>
              <a:tr h="665552">
                <a:tc>
                  <a:txBody>
                    <a:bodyPr/>
                    <a:lstStyle/>
                    <a:p>
                      <a:r>
                        <a:rPr lang="fr-FR" sz="1800">
                          <a:hlinkClick r:id="rId15" tooltip="Maire (France)"/>
                        </a:rPr>
                        <a:t>Maire</a:t>
                      </a:r>
                      <a:r>
                        <a:rPr lang="fr-FR" sz="1800"/>
                        <a:t/>
                      </a:r>
                      <a:br>
                        <a:rPr lang="fr-FR" sz="1800"/>
                      </a:br>
                      <a:r>
                        <a:rPr lang="fr-FR" sz="1800">
                          <a:hlinkClick r:id="rId16" tooltip="Mandat politique"/>
                        </a:rPr>
                        <a:t>Mandat</a:t>
                      </a:r>
                      <a:endParaRPr lang="fr-FR" sz="1800"/>
                    </a:p>
                  </a:txBody>
                  <a:tcPr marL="79403" marR="79403" marT="39701" marB="39701" anchor="ctr">
                    <a:lnL>
                      <a:noFill/>
                    </a:lnL>
                    <a:lnR>
                      <a:noFill/>
                    </a:lnR>
                    <a:lnT>
                      <a:noFill/>
                    </a:lnT>
                    <a:lnB>
                      <a:noFill/>
                    </a:lnB>
                  </a:tcPr>
                </a:tc>
                <a:tc>
                  <a:txBody>
                    <a:bodyPr/>
                    <a:lstStyle/>
                    <a:p>
                      <a:r>
                        <a:rPr lang="fr-FR" sz="1800"/>
                        <a:t>Alain Chenivesse</a:t>
                      </a:r>
                      <a:br>
                        <a:rPr lang="fr-FR" sz="1800"/>
                      </a:br>
                      <a:r>
                        <a:rPr lang="fr-FR" sz="1800">
                          <a:hlinkClick r:id="rId17" tooltip="Élections municipales françaises de 2014"/>
                        </a:rPr>
                        <a:t>2014</a:t>
                      </a:r>
                      <a:r>
                        <a:rPr lang="fr-FR" sz="1800"/>
                        <a:t>-2020</a:t>
                      </a:r>
                    </a:p>
                  </a:txBody>
                  <a:tcPr marL="79403" marR="79403" marT="39701" marB="39701" anchor="ctr">
                    <a:lnL>
                      <a:noFill/>
                    </a:lnL>
                    <a:lnR>
                      <a:noFill/>
                    </a:lnR>
                    <a:lnT>
                      <a:noFill/>
                    </a:lnT>
                    <a:lnB>
                      <a:noFill/>
                    </a:lnB>
                  </a:tcPr>
                </a:tc>
                <a:extLst>
                  <a:ext uri="{0D108BD9-81ED-4DB2-BD59-A6C34878D82A}">
                    <a16:rowId xmlns:a16="http://schemas.microsoft.com/office/drawing/2014/main" val="10006"/>
                  </a:ext>
                </a:extLst>
              </a:tr>
              <a:tr h="379371">
                <a:tc>
                  <a:txBody>
                    <a:bodyPr/>
                    <a:lstStyle/>
                    <a:p>
                      <a:r>
                        <a:rPr lang="fr-FR" sz="1800">
                          <a:hlinkClick r:id="rId18" tooltip="Code postal"/>
                        </a:rPr>
                        <a:t>Code postal</a:t>
                      </a:r>
                      <a:endParaRPr lang="fr-FR" sz="1800"/>
                    </a:p>
                  </a:txBody>
                  <a:tcPr marL="79403" marR="79403" marT="39701" marB="39701" anchor="ctr">
                    <a:lnL>
                      <a:noFill/>
                    </a:lnL>
                    <a:lnR>
                      <a:noFill/>
                    </a:lnR>
                    <a:lnT>
                      <a:noFill/>
                    </a:lnT>
                    <a:lnB>
                      <a:noFill/>
                    </a:lnB>
                  </a:tcPr>
                </a:tc>
                <a:tc>
                  <a:txBody>
                    <a:bodyPr/>
                    <a:lstStyle/>
                    <a:p>
                      <a:r>
                        <a:rPr lang="fr-FR" sz="1800"/>
                        <a:t>30760</a:t>
                      </a:r>
                    </a:p>
                  </a:txBody>
                  <a:tcPr marL="79403" marR="79403" marT="39701" marB="39701" anchor="ctr">
                    <a:lnL>
                      <a:noFill/>
                    </a:lnL>
                    <a:lnR>
                      <a:noFill/>
                    </a:lnR>
                    <a:lnT>
                      <a:noFill/>
                    </a:lnT>
                    <a:lnB>
                      <a:noFill/>
                    </a:lnB>
                  </a:tcPr>
                </a:tc>
                <a:extLst>
                  <a:ext uri="{0D108BD9-81ED-4DB2-BD59-A6C34878D82A}">
                    <a16:rowId xmlns:a16="http://schemas.microsoft.com/office/drawing/2014/main" val="10007"/>
                  </a:ext>
                </a:extLst>
              </a:tr>
              <a:tr h="379371">
                <a:tc>
                  <a:txBody>
                    <a:bodyPr/>
                    <a:lstStyle/>
                    <a:p>
                      <a:r>
                        <a:rPr lang="fr-FR" sz="1800">
                          <a:hlinkClick r:id="rId19" tooltip="Code officiel géographique"/>
                        </a:rPr>
                        <a:t>Code commune</a:t>
                      </a:r>
                      <a:endParaRPr lang="fr-FR" sz="1800"/>
                    </a:p>
                  </a:txBody>
                  <a:tcPr marL="79403" marR="79403" marT="39701" marB="39701" anchor="ctr">
                    <a:lnL>
                      <a:noFill/>
                    </a:lnL>
                    <a:lnR>
                      <a:noFill/>
                    </a:lnR>
                    <a:lnT>
                      <a:noFill/>
                    </a:lnT>
                    <a:lnB>
                      <a:noFill/>
                    </a:lnB>
                  </a:tcPr>
                </a:tc>
                <a:tc>
                  <a:txBody>
                    <a:bodyPr/>
                    <a:lstStyle/>
                    <a:p>
                      <a:r>
                        <a:rPr lang="fr-FR" sz="1800"/>
                        <a:t>30005</a:t>
                      </a:r>
                    </a:p>
                  </a:txBody>
                  <a:tcPr marL="79403" marR="79403" marT="39701" marB="39701" anchor="ctr">
                    <a:lnL>
                      <a:noFill/>
                    </a:lnL>
                    <a:lnR>
                      <a:noFill/>
                    </a:lnR>
                    <a:lnT>
                      <a:noFill/>
                    </a:lnT>
                    <a:lnB>
                      <a:noFill/>
                    </a:lnB>
                  </a:tcPr>
                </a:tc>
                <a:extLst>
                  <a:ext uri="{0D108BD9-81ED-4DB2-BD59-A6C34878D82A}">
                    <a16:rowId xmlns:a16="http://schemas.microsoft.com/office/drawing/2014/main" val="10008"/>
                  </a:ext>
                </a:extLst>
              </a:tr>
              <a:tr h="379371">
                <a:tc>
                  <a:txBody>
                    <a:bodyPr/>
                    <a:lstStyle/>
                    <a:p>
                      <a:r>
                        <a:rPr lang="fr-FR" sz="1800" dirty="0">
                          <a:hlinkClick r:id="rId20" tooltip="Gentilé"/>
                        </a:rPr>
                        <a:t>Gentilé</a:t>
                      </a:r>
                      <a:endParaRPr lang="fr-FR" sz="1800" dirty="0"/>
                    </a:p>
                  </a:txBody>
                  <a:tcPr marL="79403" marR="79403" marT="39701" marB="39701" anchor="ctr">
                    <a:lnL>
                      <a:noFill/>
                    </a:lnL>
                    <a:lnR>
                      <a:noFill/>
                    </a:lnR>
                    <a:lnT>
                      <a:noFill/>
                    </a:lnT>
                    <a:lnB>
                      <a:noFill/>
                    </a:lnB>
                  </a:tcPr>
                </a:tc>
                <a:tc>
                  <a:txBody>
                    <a:bodyPr/>
                    <a:lstStyle/>
                    <a:p>
                      <a:r>
                        <a:rPr lang="fr-FR" sz="1800"/>
                        <a:t>Aiguezois</a:t>
                      </a:r>
                    </a:p>
                  </a:txBody>
                  <a:tcPr marL="79403" marR="79403" marT="39701" marB="39701" anchor="ctr">
                    <a:lnL>
                      <a:noFill/>
                    </a:lnL>
                    <a:lnR>
                      <a:noFill/>
                    </a:lnR>
                    <a:lnT>
                      <a:noFill/>
                    </a:lnT>
                    <a:lnB>
                      <a:noFill/>
                    </a:lnB>
                  </a:tcPr>
                </a:tc>
                <a:extLst>
                  <a:ext uri="{0D108BD9-81ED-4DB2-BD59-A6C34878D82A}">
                    <a16:rowId xmlns:a16="http://schemas.microsoft.com/office/drawing/2014/main" val="10009"/>
                  </a:ext>
                </a:extLst>
              </a:tr>
              <a:tr h="665552">
                <a:tc>
                  <a:txBody>
                    <a:bodyPr/>
                    <a:lstStyle/>
                    <a:p>
                      <a:r>
                        <a:rPr lang="fr-FR" sz="1800">
                          <a:hlinkClick r:id="rId21" tooltip="Chiffres de population de la France"/>
                        </a:rPr>
                        <a:t>Population</a:t>
                      </a:r>
                      <a:br>
                        <a:rPr lang="fr-FR" sz="1800">
                          <a:hlinkClick r:id="rId21" tooltip="Chiffres de population de la France"/>
                        </a:rPr>
                      </a:br>
                      <a:r>
                        <a:rPr lang="fr-FR" sz="1800">
                          <a:hlinkClick r:id="rId21" tooltip="Chiffres de population de la France"/>
                        </a:rPr>
                        <a:t>municipale</a:t>
                      </a:r>
                      <a:endParaRPr lang="fr-FR" sz="1800"/>
                    </a:p>
                  </a:txBody>
                  <a:tcPr marL="79403" marR="79403" marT="39701" marB="39701" anchor="ctr">
                    <a:lnL>
                      <a:noFill/>
                    </a:lnL>
                    <a:lnR>
                      <a:noFill/>
                    </a:lnR>
                    <a:lnT>
                      <a:noFill/>
                    </a:lnT>
                    <a:lnB>
                      <a:noFill/>
                    </a:lnB>
                  </a:tcPr>
                </a:tc>
                <a:tc>
                  <a:txBody>
                    <a:bodyPr/>
                    <a:lstStyle/>
                    <a:p>
                      <a:r>
                        <a:rPr lang="fr-FR" sz="1800" dirty="0"/>
                        <a:t>223 hab. (2011)</a:t>
                      </a:r>
                    </a:p>
                  </a:txBody>
                  <a:tcPr marL="79403" marR="79403" marT="39701" marB="39701"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3075" name="Picture 3" descr="Drapeau de la France"/>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a:off x="4427984" y="661338"/>
            <a:ext cx="190500" cy="1238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615353" y="476672"/>
            <a:ext cx="3528647" cy="3693319"/>
          </a:xfrm>
          <a:prstGeom prst="rect">
            <a:avLst/>
          </a:prstGeom>
        </p:spPr>
        <p:txBody>
          <a:bodyPr wrap="square">
            <a:spAutoFit/>
          </a:bodyPr>
          <a:lstStyle/>
          <a:p>
            <a:r>
              <a:rPr lang="fr-FR" dirty="0" err="1" smtClean="0"/>
              <a:t>Aiguèze</a:t>
            </a:r>
            <a:r>
              <a:rPr lang="fr-FR" dirty="0" smtClean="0"/>
              <a:t>, petite citée médiévale de 219 habitants dans le Gard est labellisé comme l'un des plus beaux villages de France. Perchés sur une falaise qui domine l'Ardèche et la fin des gorges, le donjon et la tour de </a:t>
            </a:r>
            <a:br>
              <a:rPr lang="fr-FR" dirty="0" smtClean="0"/>
            </a:br>
            <a:r>
              <a:rPr lang="fr-FR" dirty="0" smtClean="0"/>
              <a:t>l'ancienne forteresse du XIIème siècle prouvent l'existence d'un passé tumultueux dans la région. L'armée de Charles VI, roi de France, détruit la forteresse en 1384</a:t>
            </a:r>
            <a:endParaRPr lang="fr-FR" dirty="0"/>
          </a:p>
        </p:txBody>
      </p:sp>
      <p:pic>
        <p:nvPicPr>
          <p:cNvPr id="7" name="Image 6"/>
          <p:cNvPicPr>
            <a:picLocks noChangeAspect="1"/>
          </p:cNvPicPr>
          <p:nvPr/>
        </p:nvPicPr>
        <p:blipFill>
          <a:blip r:embed="rId23">
            <a:extLst>
              <a:ext uri="{28A0092B-C50C-407E-A947-70E740481C1C}">
                <a14:useLocalDpi xmlns:a14="http://schemas.microsoft.com/office/drawing/2010/main"/>
              </a:ext>
            </a:extLst>
          </a:blip>
          <a:stretch>
            <a:fillRect/>
          </a:stretch>
        </p:blipFill>
        <p:spPr>
          <a:xfrm>
            <a:off x="6146188" y="4401416"/>
            <a:ext cx="2466975" cy="1847850"/>
          </a:xfrm>
          <a:prstGeom prst="rect">
            <a:avLst/>
          </a:prstGeom>
        </p:spPr>
      </p:pic>
    </p:spTree>
    <p:extLst>
      <p:ext uri="{BB962C8B-B14F-4D97-AF65-F5344CB8AC3E}">
        <p14:creationId xmlns:p14="http://schemas.microsoft.com/office/powerpoint/2010/main" val="241236870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AIGUEZE L'un des plus beaux villages de Franc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66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801928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8196" name="Picture 4" descr="NOUVEAU LOGO DES PBVF"/>
          <p:cNvPicPr>
            <a:picLocks noChangeAspect="1" noChangeArrowheads="1"/>
          </p:cNvPicPr>
          <p:nvPr/>
        </p:nvPicPr>
        <p:blipFill>
          <a:blip r:embed="rId3" cstate="email">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a:ext>
            </a:extLst>
          </a:blip>
          <a:srcRect/>
          <a:stretch>
            <a:fillRect/>
          </a:stretch>
        </p:blipFill>
        <p:spPr bwMode="auto">
          <a:xfrm>
            <a:off x="2051720" y="3068961"/>
            <a:ext cx="864096" cy="936103"/>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Aiguèze"/>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5536" y="5013176"/>
            <a:ext cx="1424948" cy="427485"/>
          </a:xfrm>
          <a:prstGeom prst="rect">
            <a:avLst/>
          </a:prstGeom>
          <a:noFill/>
          <a:extLst>
            <a:ext uri="{909E8E84-426E-40DD-AFC4-6F175D3DCCD1}">
              <a14:hiddenFill xmlns:a14="http://schemas.microsoft.com/office/drawing/2010/main">
                <a:solidFill>
                  <a:srgbClr val="FFFFFF"/>
                </a:solidFill>
              </a14:hiddenFill>
            </a:ext>
          </a:extLst>
        </p:spPr>
      </p:pic>
      <p:sp>
        <p:nvSpPr>
          <p:cNvPr id="3" name="Organigramme : Processus 2"/>
          <p:cNvSpPr/>
          <p:nvPr/>
        </p:nvSpPr>
        <p:spPr>
          <a:xfrm>
            <a:off x="1108010" y="5440661"/>
            <a:ext cx="45719" cy="94066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842829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555776" y="4941168"/>
            <a:ext cx="4572000" cy="923330"/>
          </a:xfrm>
          <a:prstGeom prst="rect">
            <a:avLst/>
          </a:prstGeom>
        </p:spPr>
        <p:txBody>
          <a:bodyPr>
            <a:spAutoFit/>
          </a:bodyPr>
          <a:lstStyle/>
          <a:p>
            <a:r>
              <a:rPr lang="fr-FR" dirty="0" smtClean="0"/>
              <a:t>A 2 pas de </a:t>
            </a:r>
            <a:r>
              <a:rPr lang="fr-FR" dirty="0" smtClean="0">
                <a:hlinkClick r:id="rId3"/>
              </a:rPr>
              <a:t>l'église restaurée</a:t>
            </a:r>
            <a:r>
              <a:rPr lang="fr-FR" dirty="0" smtClean="0"/>
              <a:t>, des platanes centenaires abritent des terrasses où règne calme et fraîcheur.</a:t>
            </a:r>
            <a:endParaRPr lang="fr-FR" dirty="0"/>
          </a:p>
        </p:txBody>
      </p:sp>
    </p:spTree>
    <p:extLst>
      <p:ext uri="{BB962C8B-B14F-4D97-AF65-F5344CB8AC3E}">
        <p14:creationId xmlns:p14="http://schemas.microsoft.com/office/powerpoint/2010/main" val="321804260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8801211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7555751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8956" y="2564904"/>
            <a:ext cx="2952328" cy="4247317"/>
          </a:xfrm>
          <a:prstGeom prst="rect">
            <a:avLst/>
          </a:prstGeom>
        </p:spPr>
        <p:txBody>
          <a:bodyPr wrap="square">
            <a:spAutoFit/>
          </a:bodyPr>
          <a:lstStyle/>
          <a:p>
            <a:r>
              <a:rPr lang="fr-FR" dirty="0" smtClean="0">
                <a:solidFill>
                  <a:schemeClr val="bg1"/>
                </a:solidFill>
              </a:rPr>
              <a:t>Sur l'ancienne place de la ville fortifiée, une plaque murale commémore le séjour entre 1706 et 1777 d'Honoré </a:t>
            </a:r>
            <a:r>
              <a:rPr lang="fr-FR" dirty="0" err="1" smtClean="0">
                <a:solidFill>
                  <a:schemeClr val="bg1"/>
                </a:solidFill>
              </a:rPr>
              <a:t>Agrefoul</a:t>
            </a:r>
            <a:r>
              <a:rPr lang="fr-FR" dirty="0" smtClean="0">
                <a:solidFill>
                  <a:schemeClr val="bg1"/>
                </a:solidFill>
              </a:rPr>
              <a:t>, inventeur supposé de l'</a:t>
            </a:r>
            <a:r>
              <a:rPr lang="fr-FR" dirty="0" smtClean="0">
                <a:solidFill>
                  <a:schemeClr val="bg1"/>
                </a:solidFill>
                <a:hlinkClick r:id="rId3" tooltip="Absinthe (spiritueux)"/>
              </a:rPr>
              <a:t>absinthe</a:t>
            </a:r>
            <a:r>
              <a:rPr lang="fr-FR" dirty="0" smtClean="0">
                <a:solidFill>
                  <a:schemeClr val="bg1"/>
                </a:solidFill>
              </a:rPr>
              <a:t> et personnage fictif né de l'imagination d'un plaisantin d'Arles qui inaugura l'inscription en 1985 déguisé en François Mitterrand. La plaque indique que, de nos jours, ce breuvage est appelé </a:t>
            </a:r>
            <a:r>
              <a:rPr lang="fr-FR" dirty="0" smtClean="0">
                <a:solidFill>
                  <a:schemeClr val="bg1"/>
                </a:solidFill>
                <a:hlinkClick r:id="rId4" tooltip="Pastis"/>
              </a:rPr>
              <a:t>pastis</a:t>
            </a:r>
            <a:r>
              <a:rPr lang="fr-FR" dirty="0" smtClean="0">
                <a:solidFill>
                  <a:schemeClr val="bg1"/>
                </a:solidFill>
              </a:rPr>
              <a:t>, ce qui est une contre-vérité manifeste.</a:t>
            </a:r>
            <a:endParaRPr lang="fr-FR" dirty="0">
              <a:solidFill>
                <a:schemeClr val="bg1"/>
              </a:solidFill>
            </a:endParaRPr>
          </a:p>
        </p:txBody>
      </p:sp>
    </p:spTree>
    <p:extLst>
      <p:ext uri="{BB962C8B-B14F-4D97-AF65-F5344CB8AC3E}">
        <p14:creationId xmlns:p14="http://schemas.microsoft.com/office/powerpoint/2010/main" val="12910927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4572000" cy="6858000"/>
          </a:xfrm>
          <a:prstGeom prst="rect">
            <a:avLst/>
          </a:prstGeom>
        </p:spPr>
      </p:pic>
      <p:pic>
        <p:nvPicPr>
          <p:cNvPr id="4" name="Image 3"/>
          <p:cNvPicPr>
            <a:picLocks noChangeAspect="1"/>
          </p:cNvPicPr>
          <p:nvPr/>
        </p:nvPicPr>
        <p:blipFill>
          <a:blip r:embed="rId4" cstate="email">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a:ext>
            </a:extLst>
          </a:blip>
          <a:stretch>
            <a:fillRect/>
          </a:stretch>
        </p:blipFill>
        <p:spPr>
          <a:xfrm>
            <a:off x="4644008" y="0"/>
            <a:ext cx="4499992" cy="6858000"/>
          </a:xfrm>
          <a:prstGeom prst="rect">
            <a:avLst/>
          </a:prstGeom>
        </p:spPr>
      </p:pic>
    </p:spTree>
    <p:extLst>
      <p:ext uri="{BB962C8B-B14F-4D97-AF65-F5344CB8AC3E}">
        <p14:creationId xmlns:p14="http://schemas.microsoft.com/office/powerpoint/2010/main" val="43645675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4716016" y="0"/>
            <a:ext cx="4427984"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075"/>
            <a:ext cx="4644008" cy="6858000"/>
          </a:xfrm>
          <a:prstGeom prst="rect">
            <a:avLst/>
          </a:prstGeom>
        </p:spPr>
      </p:pic>
      <p:sp>
        <p:nvSpPr>
          <p:cNvPr id="5" name="Rectangle 4"/>
          <p:cNvSpPr/>
          <p:nvPr/>
        </p:nvSpPr>
        <p:spPr>
          <a:xfrm>
            <a:off x="3635896" y="188640"/>
            <a:ext cx="3853684" cy="369332"/>
          </a:xfrm>
          <a:prstGeom prst="rect">
            <a:avLst/>
          </a:prstGeom>
        </p:spPr>
        <p:txBody>
          <a:bodyPr wrap="none">
            <a:spAutoFit/>
          </a:bodyPr>
          <a:lstStyle/>
          <a:p>
            <a:r>
              <a:rPr lang="fr-FR" dirty="0" smtClean="0"/>
              <a:t>Maison du sculpteur Robert DE TRAXEL</a:t>
            </a:r>
            <a:endParaRPr lang="fr-FR" dirty="0"/>
          </a:p>
        </p:txBody>
      </p:sp>
    </p:spTree>
    <p:extLst>
      <p:ext uri="{BB962C8B-B14F-4D97-AF65-F5344CB8AC3E}">
        <p14:creationId xmlns:p14="http://schemas.microsoft.com/office/powerpoint/2010/main" val="225657533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3.bp.blogspot.com/-S4RqqjigvLA/Trox6ecJmPI/AAAAAAAAFQA/j-YOqImeQss/s400/de%2Btraxel6w.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30099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3.bp.blogspot.com/-3eeefM88rhA/Troxq3_PlHI/AAAAAAAAFPo/C513RQbOa-I/s400/de%2Btraxel3w.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334000" y="4349601"/>
            <a:ext cx="3810000" cy="2543175"/>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3.bp.blogspot.com/-ojm61U69pHQ/Troxz8wDn-I/AAAAAAAAFP0/LbN7ydqOMC8/s400/de%2Btraxel5w.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304303" y="0"/>
            <a:ext cx="28384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http://2.bp.blogspot.com/-uaDYSKFm5I0/TroyD5MaV1I/AAAAAAAAFQM/VHyiH13mIPs/s400/de%2Btraxel7w.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875" y="4318126"/>
            <a:ext cx="3810000" cy="2543175"/>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http://3.bp.blogspot.com/-DKjN-0hgCwA/TroyNIPmguI/AAAAAAAAFQY/mzZZROVZmHI/s400/de%2Btraxel8w.JP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75856" y="0"/>
            <a:ext cx="25431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34510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2.bp.blogspot.com/-PJhEm-Q5V94/Troxi9l2gdI/AAAAAAAAFPc/WvqDzoe2sxE/s1600/de%2Btraxel2w.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9144000" cy="6882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612740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114" y="13428"/>
            <a:ext cx="4905375" cy="6844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00500" y="0"/>
            <a:ext cx="5143500" cy="6858000"/>
          </a:xfrm>
          <a:prstGeom prst="rect">
            <a:avLst/>
          </a:prstGeom>
        </p:spPr>
      </p:pic>
    </p:spTree>
    <p:extLst>
      <p:ext uri="{BB962C8B-B14F-4D97-AF65-F5344CB8AC3E}">
        <p14:creationId xmlns:p14="http://schemas.microsoft.com/office/powerpoint/2010/main" val="156579810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7017798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7984" y="0"/>
            <a:ext cx="4716016" cy="6858000"/>
          </a:xfrm>
          <a:prstGeom prst="rect">
            <a:avLst/>
          </a:prstGeom>
        </p:spPr>
      </p:pic>
      <p:pic>
        <p:nvPicPr>
          <p:cNvPr id="5" name="Picture 2" descr="http://upload.wikimedia.org/wikipedia/commons/e/ee/Aigu%C3%A8ze_a.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435597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271380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9799641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villagesdefrance.fr/dept/dept_impbvf/ph30_aiguez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6833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5976" y="0"/>
            <a:ext cx="4788024" cy="6858000"/>
          </a:xfrm>
          <a:prstGeom prst="rect">
            <a:avLst/>
          </a:prstGeom>
        </p:spPr>
      </p:pic>
      <p:pic>
        <p:nvPicPr>
          <p:cNvPr id="3" name="Image 2"/>
          <p:cNvPicPr>
            <a:picLocks noChangeAspect="1"/>
          </p:cNvPicPr>
          <p:nvPr/>
        </p:nvPicPr>
        <p:blipFill>
          <a:blip r:embed="rId3" cstate="email">
            <a:extLst>
              <a:ext uri="{BEBA8EAE-BF5A-486C-A8C5-ECC9F3942E4B}">
                <a14:imgProps xmlns:a14="http://schemas.microsoft.com/office/drawing/2010/main">
                  <a14:imgLayer r:embed="rId4">
                    <a14:imgEffect>
                      <a14:colorTemperature colorTemp="72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4572000" cy="6858000"/>
          </a:xfrm>
          <a:prstGeom prst="rect">
            <a:avLst/>
          </a:prstGeom>
        </p:spPr>
      </p:pic>
      <p:sp>
        <p:nvSpPr>
          <p:cNvPr id="4" name="Rectangle 3"/>
          <p:cNvSpPr/>
          <p:nvPr/>
        </p:nvSpPr>
        <p:spPr>
          <a:xfrm>
            <a:off x="3779912" y="188640"/>
            <a:ext cx="1761444" cy="369332"/>
          </a:xfrm>
          <a:prstGeom prst="rect">
            <a:avLst/>
          </a:prstGeom>
        </p:spPr>
        <p:txBody>
          <a:bodyPr wrap="none">
            <a:spAutoFit/>
          </a:bodyPr>
          <a:lstStyle/>
          <a:p>
            <a:r>
              <a:rPr lang="fr-FR" dirty="0"/>
              <a:t>La tour </a:t>
            </a:r>
            <a:r>
              <a:rPr lang="fr-FR" dirty="0" err="1"/>
              <a:t>Sarrazine</a:t>
            </a:r>
            <a:endParaRPr lang="fr-FR" dirty="0"/>
          </a:p>
        </p:txBody>
      </p:sp>
    </p:spTree>
    <p:extLst>
      <p:ext uri="{BB962C8B-B14F-4D97-AF65-F5344CB8AC3E}">
        <p14:creationId xmlns:p14="http://schemas.microsoft.com/office/powerpoint/2010/main" val="86552676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411760" y="476672"/>
            <a:ext cx="4572000" cy="923330"/>
          </a:xfrm>
          <a:prstGeom prst="rect">
            <a:avLst/>
          </a:prstGeom>
        </p:spPr>
        <p:txBody>
          <a:bodyPr>
            <a:spAutoFit/>
          </a:bodyPr>
          <a:lstStyle/>
          <a:p>
            <a:r>
              <a:rPr lang="fr-FR" dirty="0" smtClean="0"/>
              <a:t>Un </a:t>
            </a:r>
            <a:r>
              <a:rPr lang="fr-FR" dirty="0" smtClean="0">
                <a:hlinkClick r:id="rId3"/>
              </a:rPr>
              <a:t>chemin de ronde</a:t>
            </a:r>
            <a:r>
              <a:rPr lang="fr-FR" dirty="0" smtClean="0"/>
              <a:t> autour des vestiges de la forteresse permet de contempler l'Ardèche et le village de Saint Martin.</a:t>
            </a:r>
            <a:endParaRPr lang="fr-FR" dirty="0"/>
          </a:p>
        </p:txBody>
      </p:sp>
    </p:spTree>
    <p:extLst>
      <p:ext uri="{BB962C8B-B14F-4D97-AF65-F5344CB8AC3E}">
        <p14:creationId xmlns:p14="http://schemas.microsoft.com/office/powerpoint/2010/main" val="381744696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763688" y="1628800"/>
            <a:ext cx="3155351" cy="369332"/>
          </a:xfrm>
          <a:prstGeom prst="rect">
            <a:avLst/>
          </a:prstGeom>
        </p:spPr>
        <p:txBody>
          <a:bodyPr wrap="none">
            <a:spAutoFit/>
          </a:bodyPr>
          <a:lstStyle/>
          <a:p>
            <a:r>
              <a:rPr lang="fr-FR" dirty="0"/>
              <a:t>L’église Saint Roch 11ème siècle</a:t>
            </a:r>
          </a:p>
        </p:txBody>
      </p:sp>
    </p:spTree>
    <p:extLst>
      <p:ext uri="{BB962C8B-B14F-4D97-AF65-F5344CB8AC3E}">
        <p14:creationId xmlns:p14="http://schemas.microsoft.com/office/powerpoint/2010/main" val="144728253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83967" y="0"/>
            <a:ext cx="4854561"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716016" cy="6858000"/>
          </a:xfrm>
          <a:prstGeom prst="rect">
            <a:avLst/>
          </a:prstGeom>
        </p:spPr>
      </p:pic>
    </p:spTree>
    <p:extLst>
      <p:ext uri="{BB962C8B-B14F-4D97-AF65-F5344CB8AC3E}">
        <p14:creationId xmlns:p14="http://schemas.microsoft.com/office/powerpoint/2010/main" val="324383852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0"/>
            <a:ext cx="4355976"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716016" cy="6858000"/>
          </a:xfrm>
          <a:prstGeom prst="rect">
            <a:avLst/>
          </a:prstGeom>
        </p:spPr>
      </p:pic>
    </p:spTree>
    <p:extLst>
      <p:ext uri="{BB962C8B-B14F-4D97-AF65-F5344CB8AC3E}">
        <p14:creationId xmlns:p14="http://schemas.microsoft.com/office/powerpoint/2010/main" val="22348472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8547954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4644008" y="0"/>
            <a:ext cx="4499992" cy="6858000"/>
          </a:xfrm>
          <a:prstGeom prst="rect">
            <a:avLst/>
          </a:prstGeom>
        </p:spPr>
      </p:pic>
      <p:pic>
        <p:nvPicPr>
          <p:cNvPr id="3" name="Image 2"/>
          <p:cNvPicPr>
            <a:picLocks noChangeAspect="1"/>
          </p:cNvPicPr>
          <p:nvPr/>
        </p:nvPicPr>
        <p:blipFill>
          <a:blip r:embed="rId4" cstate="email">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36034150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1342453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9952" y="0"/>
            <a:ext cx="5004048"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986924" cy="6858000"/>
          </a:xfrm>
          <a:prstGeom prst="rect">
            <a:avLst/>
          </a:prstGeom>
        </p:spPr>
      </p:pic>
    </p:spTree>
    <p:extLst>
      <p:ext uri="{BB962C8B-B14F-4D97-AF65-F5344CB8AC3E}">
        <p14:creationId xmlns:p14="http://schemas.microsoft.com/office/powerpoint/2010/main" val="190638087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4777275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696210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7966700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9413701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2340932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5874958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131840" y="548680"/>
            <a:ext cx="3508204" cy="369332"/>
          </a:xfrm>
          <a:prstGeom prst="rect">
            <a:avLst/>
          </a:prstGeom>
        </p:spPr>
        <p:txBody>
          <a:bodyPr wrap="none">
            <a:spAutoFit/>
          </a:bodyPr>
          <a:lstStyle/>
          <a:p>
            <a:r>
              <a:rPr lang="fr-FR" dirty="0"/>
              <a:t>Le </a:t>
            </a:r>
            <a:r>
              <a:rPr lang="fr-FR" dirty="0" err="1"/>
              <a:t>castelas</a:t>
            </a:r>
            <a:r>
              <a:rPr lang="fr-FR" dirty="0"/>
              <a:t> ancien chemin de ronde</a:t>
            </a:r>
          </a:p>
        </p:txBody>
      </p:sp>
    </p:spTree>
    <p:extLst>
      <p:ext uri="{BB962C8B-B14F-4D97-AF65-F5344CB8AC3E}">
        <p14:creationId xmlns:p14="http://schemas.microsoft.com/office/powerpoint/2010/main" val="411613143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6558219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2722459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8187741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9992" y="0"/>
            <a:ext cx="4644008"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044"/>
            <a:ext cx="4355976" cy="6858000"/>
          </a:xfrm>
          <a:prstGeom prst="rect">
            <a:avLst/>
          </a:prstGeom>
        </p:spPr>
      </p:pic>
    </p:spTree>
    <p:extLst>
      <p:ext uri="{BB962C8B-B14F-4D97-AF65-F5344CB8AC3E}">
        <p14:creationId xmlns:p14="http://schemas.microsoft.com/office/powerpoint/2010/main" val="30136630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665575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7313187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0"/>
            <a:ext cx="4355976" cy="6858000"/>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716016" cy="6858000"/>
          </a:xfrm>
          <a:prstGeom prst="rect">
            <a:avLst/>
          </a:prstGeom>
        </p:spPr>
      </p:pic>
    </p:spTree>
    <p:extLst>
      <p:ext uri="{BB962C8B-B14F-4D97-AF65-F5344CB8AC3E}">
        <p14:creationId xmlns:p14="http://schemas.microsoft.com/office/powerpoint/2010/main" val="21681337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9457003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6604214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9728881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12422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1110586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0500" y="0"/>
            <a:ext cx="5143500" cy="6858000"/>
          </a:xfrm>
          <a:prstGeom prst="rect">
            <a:avLst/>
          </a:prstGeom>
        </p:spPr>
      </p:pic>
      <p:sp>
        <p:nvSpPr>
          <p:cNvPr id="4" name="Rectangle 3"/>
          <p:cNvSpPr/>
          <p:nvPr/>
        </p:nvSpPr>
        <p:spPr>
          <a:xfrm>
            <a:off x="0" y="1340768"/>
            <a:ext cx="4000500" cy="2308324"/>
          </a:xfrm>
          <a:prstGeom prst="rect">
            <a:avLst/>
          </a:prstGeom>
        </p:spPr>
        <p:txBody>
          <a:bodyPr wrap="square">
            <a:spAutoFit/>
          </a:bodyPr>
          <a:lstStyle/>
          <a:p>
            <a:r>
              <a:rPr lang="fr-FR" dirty="0" smtClean="0"/>
              <a:t>Une promenade dans le village est un véritable voyage dans le temps ; du fond de </a:t>
            </a:r>
            <a:r>
              <a:rPr lang="fr-FR" dirty="0" smtClean="0">
                <a:hlinkClick r:id="rId3"/>
              </a:rPr>
              <a:t>ses ruelles ombragées</a:t>
            </a:r>
            <a:r>
              <a:rPr lang="fr-FR" dirty="0" smtClean="0"/>
              <a:t> retenant la fraîcheur des chaudes journées d'été, on croirait entendre un soldat de la garnison donnant l'alerte d'une attaque imminente des hommes du comte de Viviers !</a:t>
            </a:r>
            <a:endParaRPr lang="fr-FR" dirty="0"/>
          </a:p>
        </p:txBody>
      </p:sp>
    </p:spTree>
    <p:extLst>
      <p:ext uri="{BB962C8B-B14F-4D97-AF65-F5344CB8AC3E}">
        <p14:creationId xmlns:p14="http://schemas.microsoft.com/office/powerpoint/2010/main" val="404132354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8227049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20575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3160886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3344157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3277653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4008" y="0"/>
            <a:ext cx="4490756"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407330548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2030763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1265557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9992" y="-108"/>
            <a:ext cx="4644008"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26" y="1596"/>
            <a:ext cx="4449510" cy="6858000"/>
          </a:xfrm>
          <a:prstGeom prst="rect">
            <a:avLst/>
          </a:prstGeom>
        </p:spPr>
      </p:pic>
    </p:spTree>
    <p:extLst>
      <p:ext uri="{BB962C8B-B14F-4D97-AF65-F5344CB8AC3E}">
        <p14:creationId xmlns:p14="http://schemas.microsoft.com/office/powerpoint/2010/main" val="310052742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13912"/>
          <a:stretch/>
        </p:blipFill>
        <p:spPr>
          <a:xfrm>
            <a:off x="4716016" y="0"/>
            <a:ext cx="4427984"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r="9711"/>
          <a:stretch/>
        </p:blipFill>
        <p:spPr>
          <a:xfrm>
            <a:off x="0" y="0"/>
            <a:ext cx="4644008" cy="6858000"/>
          </a:xfrm>
          <a:prstGeom prst="rect">
            <a:avLst/>
          </a:prstGeom>
        </p:spPr>
      </p:pic>
    </p:spTree>
    <p:extLst>
      <p:ext uri="{BB962C8B-B14F-4D97-AF65-F5344CB8AC3E}">
        <p14:creationId xmlns:p14="http://schemas.microsoft.com/office/powerpoint/2010/main" val="301657927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voyages.fond-ecran-image.com/blog-photo/files/2008/08/1-aigueze.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70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19107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http://www.villagesdefrance.fr/dept/dept_impbvf/ph30_aiguez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29949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iguze Aiguèze (30)"/>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920033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2240" y="4653136"/>
            <a:ext cx="1586480" cy="1728192"/>
          </a:xfrm>
          <a:prstGeom prst="rect">
            <a:avLst/>
          </a:prstGeom>
        </p:spPr>
      </p:pic>
      <p:sp>
        <p:nvSpPr>
          <p:cNvPr id="3" name="Rectangle 2"/>
          <p:cNvSpPr/>
          <p:nvPr/>
        </p:nvSpPr>
        <p:spPr>
          <a:xfrm>
            <a:off x="461904" y="620688"/>
            <a:ext cx="411010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fr-FR"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 Bientôt...!!!</a:t>
            </a:r>
            <a:endParaRPr lang="fr-FR"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4" name="ZoneTexte 3"/>
          <p:cNvSpPr txBox="1"/>
          <p:nvPr/>
        </p:nvSpPr>
        <p:spPr>
          <a:xfrm>
            <a:off x="683568" y="3284984"/>
            <a:ext cx="3672408"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265515393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264</Words>
  <Application>Microsoft Office PowerPoint</Application>
  <PresentationFormat>Affichage à l'écran (4:3)</PresentationFormat>
  <Paragraphs>38</Paragraphs>
  <Slides>60</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60</vt:i4>
      </vt:variant>
    </vt:vector>
  </HeadingPairs>
  <TitlesOfParts>
    <vt:vector size="63"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OMEGA</dc:creator>
  <cp:lastModifiedBy>PC</cp:lastModifiedBy>
  <cp:revision>14</cp:revision>
  <dcterms:created xsi:type="dcterms:W3CDTF">2014-05-18T18:20:45Z</dcterms:created>
  <dcterms:modified xsi:type="dcterms:W3CDTF">2024-02-08T21:26:27Z</dcterms:modified>
</cp:coreProperties>
</file>