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88" r:id="rId3"/>
    <p:sldId id="285" r:id="rId4"/>
    <p:sldId id="284" r:id="rId5"/>
    <p:sldId id="283" r:id="rId6"/>
    <p:sldId id="282" r:id="rId7"/>
    <p:sldId id="281" r:id="rId8"/>
    <p:sldId id="280" r:id="rId9"/>
    <p:sldId id="279" r:id="rId10"/>
    <p:sldId id="278" r:id="rId11"/>
    <p:sldId id="275" r:id="rId12"/>
    <p:sldId id="277" r:id="rId13"/>
    <p:sldId id="276" r:id="rId14"/>
    <p:sldId id="274" r:id="rId15"/>
    <p:sldId id="273" r:id="rId16"/>
    <p:sldId id="272" r:id="rId17"/>
    <p:sldId id="270" r:id="rId18"/>
    <p:sldId id="269" r:id="rId19"/>
    <p:sldId id="268" r:id="rId20"/>
    <p:sldId id="267" r:id="rId21"/>
    <p:sldId id="266" r:id="rId22"/>
    <p:sldId id="265" r:id="rId23"/>
    <p:sldId id="264" r:id="rId24"/>
    <p:sldId id="262" r:id="rId25"/>
    <p:sldId id="261" r:id="rId26"/>
    <p:sldId id="260" r:id="rId27"/>
    <p:sldId id="259" r:id="rId28"/>
    <p:sldId id="258" r:id="rId29"/>
    <p:sldId id="257" r:id="rId30"/>
    <p:sldId id="287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03" autoAdjust="0"/>
    <p:restoredTop sz="94660"/>
  </p:normalViewPr>
  <p:slideViewPr>
    <p:cSldViewPr snapToGrid="0">
      <p:cViewPr varScale="1">
        <p:scale>
          <a:sx n="94" d="100"/>
          <a:sy n="94" d="100"/>
        </p:scale>
        <p:origin x="1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4A9DEF-935C-A0F3-6DD2-71956B487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1FF3D39-F7E0-CEC4-7E28-E6C1DAF12E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BA6130-D978-FDFB-D70E-60B26D5D4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17E97-AA37-4572-9A91-7996B8504F10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E1E0CE8-7570-D09C-9F4B-4CA5B30BD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704F5D0-9571-40DD-2A45-06BDF7A797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12E1B-AD5C-4E7B-875D-4279377C8C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1021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FDB77C-BA50-05A1-F6BD-8B2AA2179C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1BF0F1D-D53C-EE05-6103-E8BE814B8E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4D6EAA2-478D-D62C-BDF0-331599DB92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17E97-AA37-4572-9A91-7996B8504F10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9472689-E6E2-4BD3-9AB4-256F6C79C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5102F0-3321-790B-46C7-8FC4256EC3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12E1B-AD5C-4E7B-875D-4279377C8C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9533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1420A8-EF20-EA19-54E5-7E3E17B86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4CBDAFE-FE13-13AA-F642-9BA055756C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B096677-CF77-19C0-D84D-C65CECBED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17E97-AA37-4572-9A91-7996B8504F10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8733005-3E8C-11ED-921C-45447C4F41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E8F237-E8A3-64C1-F829-68E4B1677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12E1B-AD5C-4E7B-875D-4279377C8C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3098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AC52B1-C120-D0A5-1D72-140C66455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E02BAA9-B3EA-4E93-A432-FB748F1ADD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31C4E9A-C300-3E84-1A44-BBC99B95AC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999C17F-C744-5FB9-6C5F-ADF709702B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17E97-AA37-4572-9A91-7996B8504F10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123D934-D790-8DA4-9E3F-B9FE7E136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400FF7A-3E00-4D19-17E4-5F308707E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12E1B-AD5C-4E7B-875D-4279377C8C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6300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A04E6F-5C11-FEFA-F2A9-A4E5FEAC1C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58B894-BA30-6F80-54B5-8DCFFCB1E1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AD4013B-A006-FE1D-AB61-E3011677F1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6B9D966-9005-67B8-7E69-096057B0B4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7CACA3E-F042-DA00-9A7D-AA7DFCD524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84CE088-6A9A-ECD0-CED2-21F737B7EF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17E97-AA37-4572-9A91-7996B8504F10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1DC6A97-3598-3795-F4C0-4503EAD8CE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6FBD74A-C416-9D3F-A9BD-1A66E22E6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12E1B-AD5C-4E7B-875D-4279377C8C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665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797166-F10F-0871-6C3D-3CBA3B8F2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1E9AFC7-6277-9F8E-662B-4D3C188585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17E97-AA37-4572-9A91-7996B8504F10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5658B2B-0703-21BB-03D7-4E1508D91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AC28C4C-6E60-5088-0452-0B832DEFB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12E1B-AD5C-4E7B-875D-4279377C8C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724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8A96461-42AB-4811-6E86-F3E94E6F78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17E97-AA37-4572-9A91-7996B8504F10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1515CCA-E9B7-D36D-C4E9-71AF1BF17C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33F494D-FFFB-094E-20F3-405B5EBF5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12E1B-AD5C-4E7B-875D-4279377C8C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072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023B36-9B65-8EB3-02F9-CDC2244F90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2D1E199-4C34-D60C-08FF-FEC565493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45361A8-B048-FD29-1E36-34E7F86A8C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103A6C0-2AA9-233F-43E1-4943DA2E3A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17E97-AA37-4572-9A91-7996B8504F10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118AA76-FB30-711F-7D66-7D989463E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31A30B2-2C43-CC9D-A599-170CE7FE2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12E1B-AD5C-4E7B-875D-4279377C8C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1688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3E2292-8F46-08E2-1E1F-A7BA7F4F1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888CBFE-5C35-5E7A-635C-A6B1557C43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A3ED8B7-384F-8544-23B4-AE2DC4858C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B5FA60F-7FE5-1064-E037-591422F20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17E97-AA37-4572-9A91-7996B8504F10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7C4ACD2-B833-071F-3C7F-22BCBF151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66639A2-9571-35C0-FAA2-723704901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12E1B-AD5C-4E7B-875D-4279377C8C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4244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BDC106-9A8D-7B71-FE74-ADE960960D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AC5DF63-66EB-4EF6-C2E2-9F03C421E5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AA3AEA7-3210-DC2C-23F7-B7D0D27DB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17E97-AA37-4572-9A91-7996B8504F10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A030E70-F78C-B93C-452F-813E96B89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289FC1-368F-EFC2-1A9F-65E66191B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12E1B-AD5C-4E7B-875D-4279377C8C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412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DEBF8CA-06F6-7245-81BC-3998142FEC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436D136-AD9B-28B4-92E5-DB7F99C375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0638E6E-9AE2-185B-4D23-976870194E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17E97-AA37-4572-9A91-7996B8504F10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4A14496-ED24-5288-D888-12D9718DD2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1706139-8FA9-6AF1-4F62-E163FD296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12E1B-AD5C-4E7B-875D-4279377C8C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7686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F414D0A-3290-56D9-F15A-664EAFA8C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22CCD87-9FAF-9BB1-8497-62904A862D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46C64DB-F8CE-C17C-FC07-90176331EB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517E97-AA37-4572-9A91-7996B8504F10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2DCFCEA-4F1E-D353-7D91-980F6E10A5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FF3541D-C82F-F8FB-F65F-0A16AA1CD1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312E1B-AD5C-4E7B-875D-4279377C8C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20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F682CE-74FF-669C-5952-B008767372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u d’artifice, événement, festival, personne&#10;&#10;Description générée automatiquement">
            <a:extLst>
              <a:ext uri="{FF2B5EF4-FFF2-40B4-BE49-F238E27FC236}">
                <a16:creationId xmlns:a16="http://schemas.microsoft.com/office/drawing/2014/main" id="{24602946-3807-5C05-B97E-36D94EE9788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344" y="279000"/>
            <a:ext cx="8400000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81116B-F282-02E0-3C4D-B3503C4792DB}"/>
              </a:ext>
            </a:extLst>
          </p:cNvPr>
          <p:cNvSpPr txBox="1"/>
          <p:nvPr/>
        </p:nvSpPr>
        <p:spPr>
          <a:xfrm>
            <a:off x="8895806" y="881744"/>
            <a:ext cx="32961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Propose –L’Inde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( Suite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577C406-D6C8-3E47-06CB-D932D4F23929}"/>
              </a:ext>
            </a:extLst>
          </p:cNvPr>
          <p:cNvSpPr txBox="1"/>
          <p:nvPr/>
        </p:nvSpPr>
        <p:spPr>
          <a:xfrm>
            <a:off x="9000309" y="3122023"/>
            <a:ext cx="319169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Bollywood est la plus grande industrie cinématographique du monde.</a:t>
            </a:r>
          </a:p>
        </p:txBody>
      </p:sp>
    </p:spTree>
    <p:extLst>
      <p:ext uri="{BB962C8B-B14F-4D97-AF65-F5344CB8AC3E}">
        <p14:creationId xmlns:p14="http://schemas.microsoft.com/office/powerpoint/2010/main" val="3939913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  <p:sndAc>
          <p:stSnd loop="1">
            <p:snd r:embed="rId2" name="Indian Idol S14  Ananya ने Tip Tip Barsa Pani के Performance में डाला जादू  Top Candidate.wav"/>
          </p:stSnd>
        </p:sndAc>
      </p:transition>
    </mc:Choice>
    <mc:Fallback xmlns="">
      <p:transition spd="slow" advClick="0" advTm="8000">
        <p:wheel spokes="1"/>
        <p:sndAc>
          <p:stSnd loop="1">
            <p:snd r:embed="rId4" name="Indian Idol S14  Ananya ने Tip Tip Barsa Pani के Performance में डाला जादू  Top Candida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1BE13F4-42C5-5E7F-00F1-37A0DFD5C1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5D53413-50DE-FF50-67A3-44CDDD21AE5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solidFill>
                  <a:srgbClr val="FFFF00"/>
                </a:solidFill>
                <a:latin typeface="Algerian" panose="04020705040A02060702" pitchFamily="82" charset="0"/>
              </a:rPr>
              <a:t>L'Inde (en anglais : </a:t>
            </a:r>
            <a:r>
              <a:rPr lang="fr-FR" sz="2400" dirty="0" err="1">
                <a:solidFill>
                  <a:srgbClr val="FFFF00"/>
                </a:solidFill>
                <a:latin typeface="Algerian" panose="04020705040A02060702" pitchFamily="82" charset="0"/>
              </a:rPr>
              <a:t>India</a:t>
            </a:r>
            <a:r>
              <a:rPr lang="fr-FR" sz="2400" dirty="0">
                <a:solidFill>
                  <a:srgbClr val="FFFF00"/>
                </a:solidFill>
                <a:latin typeface="Algerian" panose="04020705040A02060702" pitchFamily="82" charset="0"/>
              </a:rPr>
              <a:t>), historiquement et constitutionnellement aussi appelé le Bharat (en hindi : </a:t>
            </a:r>
            <a:r>
              <a:rPr lang="fr-FR" sz="2400" dirty="0" err="1">
                <a:solidFill>
                  <a:srgbClr val="FFFF00"/>
                </a:solidFill>
                <a:latin typeface="Algerian" panose="04020705040A02060702" pitchFamily="82" charset="0"/>
              </a:rPr>
              <a:t>भारत</a:t>
            </a:r>
            <a:r>
              <a:rPr lang="fr-FR" sz="2400" dirty="0">
                <a:solidFill>
                  <a:srgbClr val="FFFF00"/>
                </a:solidFill>
                <a:latin typeface="Algerian" panose="04020705040A02060702" pitchFamily="82" charset="0"/>
              </a:rPr>
              <a:t> / </a:t>
            </a:r>
            <a:r>
              <a:rPr lang="fr-FR" sz="2400" dirty="0" err="1">
                <a:solidFill>
                  <a:srgbClr val="FFFF00"/>
                </a:solidFill>
                <a:latin typeface="Algerian" panose="04020705040A02060702" pitchFamily="82" charset="0"/>
              </a:rPr>
              <a:t>Bhārat</a:t>
            </a:r>
            <a:r>
              <a:rPr lang="fr-FR" sz="2400" dirty="0">
                <a:solidFill>
                  <a:srgbClr val="FFFF00"/>
                </a:solidFill>
                <a:latin typeface="Algerian" panose="04020705040A02060702" pitchFamily="82" charset="0"/>
              </a:rPr>
              <a:t>) et en forme longue la république de l'Inde6 (en hindi : </a:t>
            </a:r>
            <a:r>
              <a:rPr lang="fr-FR" sz="2400" dirty="0" err="1">
                <a:solidFill>
                  <a:srgbClr val="FFFF00"/>
                </a:solidFill>
                <a:latin typeface="Algerian" panose="04020705040A02060702" pitchFamily="82" charset="0"/>
              </a:rPr>
              <a:t>भारत</a:t>
            </a:r>
            <a:r>
              <a:rPr lang="fr-FR" sz="2400" dirty="0">
                <a:solidFill>
                  <a:srgbClr val="FFFF00"/>
                </a:solidFill>
                <a:latin typeface="Algerian" panose="04020705040A02060702" pitchFamily="82" charset="0"/>
              </a:rPr>
              <a:t> </a:t>
            </a:r>
            <a:r>
              <a:rPr lang="fr-FR" sz="2400" dirty="0" err="1">
                <a:solidFill>
                  <a:srgbClr val="FFFF00"/>
                </a:solidFill>
                <a:latin typeface="Algerian" panose="04020705040A02060702" pitchFamily="82" charset="0"/>
              </a:rPr>
              <a:t>गणराज्य</a:t>
            </a:r>
            <a:r>
              <a:rPr lang="fr-FR" sz="2400" dirty="0">
                <a:solidFill>
                  <a:srgbClr val="FFFF00"/>
                </a:solidFill>
                <a:latin typeface="Algerian" panose="04020705040A02060702" pitchFamily="82" charset="0"/>
              </a:rPr>
              <a:t> / </a:t>
            </a:r>
            <a:r>
              <a:rPr lang="fr-FR" sz="2400" dirty="0" err="1">
                <a:solidFill>
                  <a:srgbClr val="FFFF00"/>
                </a:solidFill>
                <a:latin typeface="Algerian" panose="04020705040A02060702" pitchFamily="82" charset="0"/>
              </a:rPr>
              <a:t>Bhārat</a:t>
            </a:r>
            <a:r>
              <a:rPr lang="fr-FR" sz="2400" dirty="0">
                <a:solidFill>
                  <a:srgbClr val="FFFF00"/>
                </a:solidFill>
                <a:latin typeface="Algerian" panose="04020705040A02060702" pitchFamily="82" charset="0"/>
              </a:rPr>
              <a:t> </a:t>
            </a:r>
            <a:r>
              <a:rPr lang="fr-FR" sz="2400" dirty="0" err="1">
                <a:solidFill>
                  <a:srgbClr val="FFFF00"/>
                </a:solidFill>
                <a:latin typeface="Algerian" panose="04020705040A02060702" pitchFamily="82" charset="0"/>
              </a:rPr>
              <a:t>Gaṇarājya</a:t>
            </a:r>
            <a:r>
              <a:rPr lang="fr-FR" sz="2400" dirty="0">
                <a:solidFill>
                  <a:srgbClr val="FFFF00"/>
                </a:solidFill>
                <a:latin typeface="Algerian" panose="04020705040A02060702" pitchFamily="82" charset="0"/>
              </a:rPr>
              <a:t> ; en anglais : Republic of </a:t>
            </a:r>
            <a:r>
              <a:rPr lang="fr-FR" sz="2400" dirty="0" err="1">
                <a:solidFill>
                  <a:srgbClr val="FFFF00"/>
                </a:solidFill>
                <a:latin typeface="Algerian" panose="04020705040A02060702" pitchFamily="82" charset="0"/>
              </a:rPr>
              <a:t>India</a:t>
            </a:r>
            <a:r>
              <a:rPr lang="fr-FR" sz="2400" dirty="0">
                <a:solidFill>
                  <a:srgbClr val="FFFF00"/>
                </a:solidFill>
                <a:latin typeface="Algerian" panose="04020705040A02060702" pitchFamily="82" charset="0"/>
              </a:rPr>
              <a:t>), est un pays d'Asie du Sud occupant la majeure partie du sous-continent indien. Sa capitale est New Delhi. Il est le pays le plus peuplé au monde ainsi que le septième pays le plus étendu au monde.</a:t>
            </a:r>
          </a:p>
          <a:p>
            <a:pPr algn="ctr"/>
            <a:endParaRPr lang="fr-FR" sz="2400" dirty="0">
              <a:solidFill>
                <a:srgbClr val="FFFF00"/>
              </a:solidFill>
              <a:latin typeface="Algerian" panose="04020705040A02060702" pitchFamily="82" charset="0"/>
            </a:endParaRPr>
          </a:p>
          <a:p>
            <a:pPr algn="ctr"/>
            <a:r>
              <a:rPr lang="fr-FR" sz="2400" dirty="0">
                <a:solidFill>
                  <a:srgbClr val="FFFF00"/>
                </a:solidFill>
                <a:latin typeface="Algerian" panose="04020705040A02060702" pitchFamily="82" charset="0"/>
              </a:rPr>
              <a:t>Le littoral indien s'étend sur plus de sept mille kilomètres. Le pays a des frontières communes avec le Pakistan au nord-ouest, la Chine au nord et à l'est-nord-est, le Népal au nord-est, le Bhoutan, le Bangladesh et la Birmanie à l'est-nord-est. Sur l'océan Indien, l'Inde est à proximité des Maldives au sud-sud-ouest, du Sri Lanka au sud et de l'Indonésie au sud-est. L'Inde revendique également une frontière avec l'Afghanistan au nord-ouest. L'Inde dispose de l'arme nucléaire depuis 1974 après avoir fait des essais nucléaires officiels.</a:t>
            </a:r>
          </a:p>
        </p:txBody>
      </p:sp>
    </p:spTree>
    <p:extLst>
      <p:ext uri="{BB962C8B-B14F-4D97-AF65-F5344CB8AC3E}">
        <p14:creationId xmlns:p14="http://schemas.microsoft.com/office/powerpoint/2010/main" val="2123217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A5A13D7-37B9-0241-A5B3-7CBC685276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Cuisine, soupe, Cuisine indienne&#10;&#10;Description générée automatiquement">
            <a:extLst>
              <a:ext uri="{FF2B5EF4-FFF2-40B4-BE49-F238E27FC236}">
                <a16:creationId xmlns:a16="http://schemas.microsoft.com/office/drawing/2014/main" id="{B495CCD5-560E-F4F6-98F8-77A015B4E4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4464" y="279000"/>
            <a:ext cx="8384111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3DDF6B-5FEC-9561-F950-F59C6C1D6D42}"/>
              </a:ext>
            </a:extLst>
          </p:cNvPr>
          <p:cNvSpPr txBox="1"/>
          <p:nvPr/>
        </p:nvSpPr>
        <p:spPr>
          <a:xfrm>
            <a:off x="182880" y="3971109"/>
            <a:ext cx="2861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cuisine indienne : le curry (« sauce »).</a:t>
            </a:r>
          </a:p>
        </p:txBody>
      </p:sp>
    </p:spTree>
    <p:extLst>
      <p:ext uri="{BB962C8B-B14F-4D97-AF65-F5344CB8AC3E}">
        <p14:creationId xmlns:p14="http://schemas.microsoft.com/office/powerpoint/2010/main" val="1248567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2F29E02-7C89-984C-1D43-9C18EC3A5C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ugie, Ambré, cire, Photographie de nature morte&#10;&#10;Description générée automatiquement">
            <a:extLst>
              <a:ext uri="{FF2B5EF4-FFF2-40B4-BE49-F238E27FC236}">
                <a16:creationId xmlns:a16="http://schemas.microsoft.com/office/drawing/2014/main" id="{7C1D508A-B74F-5760-3AD5-ABACA9C15E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977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40B2BF-241E-02FF-A627-FCE39A2713F4}"/>
              </a:ext>
            </a:extLst>
          </p:cNvPr>
          <p:cNvSpPr txBox="1"/>
          <p:nvPr/>
        </p:nvSpPr>
        <p:spPr>
          <a:xfrm>
            <a:off x="9349234" y="2834640"/>
            <a:ext cx="252490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</a:t>
            </a:r>
            <a:r>
              <a:rPr lang="fr-FR" sz="2400" b="1" dirty="0" err="1">
                <a:solidFill>
                  <a:schemeClr val="bg1"/>
                </a:solidFill>
              </a:rPr>
              <a:t>diyas</a:t>
            </a:r>
            <a:r>
              <a:rPr lang="fr-FR" sz="2400" b="1" dirty="0">
                <a:solidFill>
                  <a:schemeClr val="bg1"/>
                </a:solidFill>
              </a:rPr>
              <a:t> sont les lampes à huile traditionnelles allumées pour la fête de </a:t>
            </a:r>
            <a:r>
              <a:rPr lang="fr-FR" sz="2400" b="1" dirty="0" err="1">
                <a:solidFill>
                  <a:schemeClr val="bg1"/>
                </a:solidFill>
              </a:rPr>
              <a:t>Divali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48824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5C793A-C54A-BC7B-7943-4CBFB25B64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homme, personne&#10;&#10;Description générée automatiquement">
            <a:extLst>
              <a:ext uri="{FF2B5EF4-FFF2-40B4-BE49-F238E27FC236}">
                <a16:creationId xmlns:a16="http://schemas.microsoft.com/office/drawing/2014/main" id="{18B7BFB0-BF41-086E-0FEA-7E6800D059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0560" y="337500"/>
            <a:ext cx="8244000" cy="6183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E936B4-7760-985D-979A-16A3589B8003}"/>
              </a:ext>
            </a:extLst>
          </p:cNvPr>
          <p:cNvSpPr txBox="1"/>
          <p:nvPr/>
        </p:nvSpPr>
        <p:spPr>
          <a:xfrm>
            <a:off x="483326" y="3566161"/>
            <a:ext cx="3210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Noël à Madras, au Tamil Nadu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5199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740FFBF-02B8-C5ED-6FFE-C0BE9BE83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bâtiment, homme&#10;&#10;Description générée automatiquement">
            <a:extLst>
              <a:ext uri="{FF2B5EF4-FFF2-40B4-BE49-F238E27FC236}">
                <a16:creationId xmlns:a16="http://schemas.microsoft.com/office/drawing/2014/main" id="{5A8BC066-46FD-2562-4470-8DB2FE3436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165" y="279000"/>
            <a:ext cx="8400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9928C7-A4CF-1D6C-9FCA-FAE21F3ACCD3}"/>
              </a:ext>
            </a:extLst>
          </p:cNvPr>
          <p:cNvSpPr txBox="1"/>
          <p:nvPr/>
        </p:nvSpPr>
        <p:spPr>
          <a:xfrm>
            <a:off x="9313817" y="3553097"/>
            <a:ext cx="28781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Joueurs et public d'un jeu de rue à </a:t>
            </a:r>
            <a:r>
              <a:rPr lang="fr-FR" sz="2400" b="1" dirty="0" err="1"/>
              <a:t>Pushkar</a:t>
            </a:r>
            <a:r>
              <a:rPr lang="fr-FR" sz="2400" b="1" dirty="0"/>
              <a:t> (Rajasthan).</a:t>
            </a:r>
          </a:p>
        </p:txBody>
      </p:sp>
    </p:spTree>
    <p:extLst>
      <p:ext uri="{BB962C8B-B14F-4D97-AF65-F5344CB8AC3E}">
        <p14:creationId xmlns:p14="http://schemas.microsoft.com/office/powerpoint/2010/main" val="1110466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6227B6-B950-E62A-D2E4-BB064CDC26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leu vert&#10;&#10;Description générée automatiquement">
            <a:extLst>
              <a:ext uri="{FF2B5EF4-FFF2-40B4-BE49-F238E27FC236}">
                <a16:creationId xmlns:a16="http://schemas.microsoft.com/office/drawing/2014/main" id="{9EA140AF-D8FD-7AD1-49B7-3811B7E03E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3557" y="279000"/>
            <a:ext cx="9509435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B1E254-B963-4EAC-942C-D28673E1E396}"/>
              </a:ext>
            </a:extLst>
          </p:cNvPr>
          <p:cNvSpPr txBox="1"/>
          <p:nvPr/>
        </p:nvSpPr>
        <p:spPr>
          <a:xfrm>
            <a:off x="0" y="3579223"/>
            <a:ext cx="18810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Atoll de l'archipel des Laquedives.</a:t>
            </a:r>
          </a:p>
        </p:txBody>
      </p:sp>
    </p:spTree>
    <p:extLst>
      <p:ext uri="{BB962C8B-B14F-4D97-AF65-F5344CB8AC3E}">
        <p14:creationId xmlns:p14="http://schemas.microsoft.com/office/powerpoint/2010/main" val="404485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8CD588F-9FD6-5A93-0A0A-956F882536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ymétrie, art, façade&#10;&#10;Description générée automatiquement">
            <a:extLst>
              <a:ext uri="{FF2B5EF4-FFF2-40B4-BE49-F238E27FC236}">
                <a16:creationId xmlns:a16="http://schemas.microsoft.com/office/drawing/2014/main" id="{8DD7ED69-A84E-4F4D-027A-F7756C9CF5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539" y="279000"/>
            <a:ext cx="8478503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0BE310-8030-C7A9-7DA8-875652069553}"/>
              </a:ext>
            </a:extLst>
          </p:cNvPr>
          <p:cNvSpPr txBox="1"/>
          <p:nvPr/>
        </p:nvSpPr>
        <p:spPr>
          <a:xfrm>
            <a:off x="9287691" y="3709851"/>
            <a:ext cx="27301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Façade est du Palais des vents à Jaipur.</a:t>
            </a:r>
          </a:p>
        </p:txBody>
      </p:sp>
    </p:spTree>
    <p:extLst>
      <p:ext uri="{BB962C8B-B14F-4D97-AF65-F5344CB8AC3E}">
        <p14:creationId xmlns:p14="http://schemas.microsoft.com/office/powerpoint/2010/main" val="4095601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CA0C1F-B02E-34C1-CDC7-BA3EC727EA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lmier, rive, nature&#10;&#10;Description générée automatiquement">
            <a:extLst>
              <a:ext uri="{FF2B5EF4-FFF2-40B4-BE49-F238E27FC236}">
                <a16:creationId xmlns:a16="http://schemas.microsoft.com/office/drawing/2014/main" id="{F9213F4A-F39E-0B21-0535-8B013921D1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1645" y="279000"/>
            <a:ext cx="9453705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8A6016-ECD4-4EF2-18B5-C1D29DA9F842}"/>
              </a:ext>
            </a:extLst>
          </p:cNvPr>
          <p:cNvSpPr txBox="1"/>
          <p:nvPr/>
        </p:nvSpPr>
        <p:spPr>
          <a:xfrm>
            <a:off x="222069" y="2893423"/>
            <a:ext cx="18910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Plage sur la côte de Malabar au Kerala.</a:t>
            </a:r>
          </a:p>
        </p:txBody>
      </p:sp>
    </p:spTree>
    <p:extLst>
      <p:ext uri="{BB962C8B-B14F-4D97-AF65-F5344CB8AC3E}">
        <p14:creationId xmlns:p14="http://schemas.microsoft.com/office/powerpoint/2010/main" val="2574773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E96DDFE-F735-5C34-AE78-750736C087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ature&#10;&#10;Description générée automatiquement">
            <a:extLst>
              <a:ext uri="{FF2B5EF4-FFF2-40B4-BE49-F238E27FC236}">
                <a16:creationId xmlns:a16="http://schemas.microsoft.com/office/drawing/2014/main" id="{00C07BA8-0E01-6768-8A9D-A6209E9A3D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899" y="279000"/>
            <a:ext cx="945362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E235B7-5020-7BEA-1511-FECEBB28F3F3}"/>
              </a:ext>
            </a:extLst>
          </p:cNvPr>
          <p:cNvSpPr txBox="1"/>
          <p:nvPr/>
        </p:nvSpPr>
        <p:spPr>
          <a:xfrm>
            <a:off x="10384970" y="2547257"/>
            <a:ext cx="180702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Forêt tropicale de la chaîne montagneuse des Ghats occidentaux.</a:t>
            </a:r>
          </a:p>
        </p:txBody>
      </p:sp>
    </p:spTree>
    <p:extLst>
      <p:ext uri="{BB962C8B-B14F-4D97-AF65-F5344CB8AC3E}">
        <p14:creationId xmlns:p14="http://schemas.microsoft.com/office/powerpoint/2010/main" val="1535405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41D4DAE-AA60-21BE-6D22-AB9246742F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dôme, ciel&#10;&#10;Description générée automatiquement">
            <a:extLst>
              <a:ext uri="{FF2B5EF4-FFF2-40B4-BE49-F238E27FC236}">
                <a16:creationId xmlns:a16="http://schemas.microsoft.com/office/drawing/2014/main" id="{9A8FE5E7-2B10-B038-C9C2-79284A2BAA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6959" y="279000"/>
            <a:ext cx="9453705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DF0E76-096F-1ED6-1135-9E3F9E196DAD}"/>
              </a:ext>
            </a:extLst>
          </p:cNvPr>
          <p:cNvSpPr txBox="1"/>
          <p:nvPr/>
        </p:nvSpPr>
        <p:spPr>
          <a:xfrm>
            <a:off x="168269" y="3526971"/>
            <a:ext cx="18026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Mausolée du Tombeau d'</a:t>
            </a:r>
            <a:r>
              <a:rPr lang="fr-FR" sz="2400" b="1" dirty="0" err="1">
                <a:solidFill>
                  <a:srgbClr val="FFFF00"/>
                </a:solidFill>
              </a:rPr>
              <a:t>Humâyûn</a:t>
            </a:r>
            <a:r>
              <a:rPr lang="fr-FR" sz="2400" b="1" dirty="0">
                <a:solidFill>
                  <a:srgbClr val="FFFF00"/>
                </a:solidFill>
              </a:rPr>
              <a:t>, New Delhi.</a:t>
            </a:r>
          </a:p>
        </p:txBody>
      </p:sp>
    </p:spTree>
    <p:extLst>
      <p:ext uri="{BB962C8B-B14F-4D97-AF65-F5344CB8AC3E}">
        <p14:creationId xmlns:p14="http://schemas.microsoft.com/office/powerpoint/2010/main" val="18423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B36FBFC-A73E-A97C-CF85-1C02DC7A5F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bâtiment&#10;&#10;Description générée automatiquement">
            <a:extLst>
              <a:ext uri="{FF2B5EF4-FFF2-40B4-BE49-F238E27FC236}">
                <a16:creationId xmlns:a16="http://schemas.microsoft.com/office/drawing/2014/main" id="{67508998-1C05-2977-2A44-F09791DD98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281" y="279000"/>
            <a:ext cx="9531923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DAA009-CA37-1784-A5EC-2061FC878F38}"/>
              </a:ext>
            </a:extLst>
          </p:cNvPr>
          <p:cNvSpPr txBox="1"/>
          <p:nvPr/>
        </p:nvSpPr>
        <p:spPr>
          <a:xfrm>
            <a:off x="10215154" y="3664132"/>
            <a:ext cx="19768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Monastère de </a:t>
            </a:r>
            <a:r>
              <a:rPr lang="fr-FR" sz="2400" b="1" dirty="0" err="1">
                <a:solidFill>
                  <a:srgbClr val="FFFF00"/>
                </a:solidFill>
              </a:rPr>
              <a:t>Thiksey</a:t>
            </a:r>
            <a:r>
              <a:rPr lang="fr-FR" sz="2400" b="1" dirty="0">
                <a:solidFill>
                  <a:srgbClr val="FFFF00"/>
                </a:solidFill>
              </a:rPr>
              <a:t>, Ladakh.</a:t>
            </a:r>
          </a:p>
        </p:txBody>
      </p:sp>
    </p:spTree>
    <p:extLst>
      <p:ext uri="{BB962C8B-B14F-4D97-AF65-F5344CB8AC3E}">
        <p14:creationId xmlns:p14="http://schemas.microsoft.com/office/powerpoint/2010/main" val="2711297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1F11F1-A7FF-94E1-1207-09476CC593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aysage urbain, horizon, nuit&#10;&#10;Description générée automatiquement">
            <a:extLst>
              <a:ext uri="{FF2B5EF4-FFF2-40B4-BE49-F238E27FC236}">
                <a16:creationId xmlns:a16="http://schemas.microsoft.com/office/drawing/2014/main" id="{B9344665-5FA1-9C8F-CC87-B903AAA45C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4606" y="279000"/>
            <a:ext cx="9442630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FCF131-2ACC-F8BE-2DD8-5C69959BBA5C}"/>
              </a:ext>
            </a:extLst>
          </p:cNvPr>
          <p:cNvSpPr txBox="1"/>
          <p:nvPr/>
        </p:nvSpPr>
        <p:spPr>
          <a:xfrm>
            <a:off x="0" y="3592286"/>
            <a:ext cx="18679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Mumbai (Bombay), la capitale économique.</a:t>
            </a:r>
          </a:p>
        </p:txBody>
      </p:sp>
    </p:spTree>
    <p:extLst>
      <p:ext uri="{BB962C8B-B14F-4D97-AF65-F5344CB8AC3E}">
        <p14:creationId xmlns:p14="http://schemas.microsoft.com/office/powerpoint/2010/main" val="38690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B917FB-B6C9-790C-4E47-38B589856B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dôme&#10;&#10;Description générée automatiquement">
            <a:extLst>
              <a:ext uri="{FF2B5EF4-FFF2-40B4-BE49-F238E27FC236}">
                <a16:creationId xmlns:a16="http://schemas.microsoft.com/office/drawing/2014/main" id="{7602B08B-20BD-E470-AD47-1BFAD2894B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6126" y="189000"/>
            <a:ext cx="4320000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3C7853-FCEF-118F-B1BE-CE359A30103E}"/>
              </a:ext>
            </a:extLst>
          </p:cNvPr>
          <p:cNvSpPr txBox="1"/>
          <p:nvPr/>
        </p:nvSpPr>
        <p:spPr>
          <a:xfrm>
            <a:off x="8286755" y="4312810"/>
            <a:ext cx="3783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Taj Mahal à Agra.</a:t>
            </a:r>
          </a:p>
        </p:txBody>
      </p:sp>
    </p:spTree>
    <p:extLst>
      <p:ext uri="{BB962C8B-B14F-4D97-AF65-F5344CB8AC3E}">
        <p14:creationId xmlns:p14="http://schemas.microsoft.com/office/powerpoint/2010/main" val="27289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7D50EBD-14F6-5081-16FF-5421FBC0B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eau, ciel&#10;&#10;Description générée automatiquement">
            <a:extLst>
              <a:ext uri="{FF2B5EF4-FFF2-40B4-BE49-F238E27FC236}">
                <a16:creationId xmlns:a16="http://schemas.microsoft.com/office/drawing/2014/main" id="{C9EF4107-E753-7667-254D-64D8BF969A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7910" y="279000"/>
            <a:ext cx="9409562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AE3BAA-9556-FAE3-93CE-8F5EF3B880C7}"/>
              </a:ext>
            </a:extLst>
          </p:cNvPr>
          <p:cNvSpPr txBox="1"/>
          <p:nvPr/>
        </p:nvSpPr>
        <p:spPr>
          <a:xfrm>
            <a:off x="216859" y="3317966"/>
            <a:ext cx="188105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Shikara</a:t>
            </a:r>
            <a:r>
              <a:rPr lang="fr-FR" sz="2400" b="1" dirty="0"/>
              <a:t> (gondoles cachemiri) sur le lac Dal à Srinagar, Cachemire.</a:t>
            </a:r>
          </a:p>
        </p:txBody>
      </p:sp>
    </p:spTree>
    <p:extLst>
      <p:ext uri="{BB962C8B-B14F-4D97-AF65-F5344CB8AC3E}">
        <p14:creationId xmlns:p14="http://schemas.microsoft.com/office/powerpoint/2010/main" val="23114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113CA1C-9593-DC48-355F-BB28A1F77F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plante&#10;&#10;Description générée automatiquement">
            <a:extLst>
              <a:ext uri="{FF2B5EF4-FFF2-40B4-BE49-F238E27FC236}">
                <a16:creationId xmlns:a16="http://schemas.microsoft.com/office/drawing/2014/main" id="{31781F74-0DF6-F0AD-D801-E74DC07939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103" y="279000"/>
            <a:ext cx="8400000" cy="630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AF3F1C-92DB-17A6-FA63-06DEFCE1BB42}"/>
              </a:ext>
            </a:extLst>
          </p:cNvPr>
          <p:cNvSpPr txBox="1"/>
          <p:nvPr/>
        </p:nvSpPr>
        <p:spPr>
          <a:xfrm>
            <a:off x="9339943" y="4049486"/>
            <a:ext cx="256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Backwaters</a:t>
            </a:r>
            <a:r>
              <a:rPr lang="fr-FR" sz="2400" b="1" dirty="0"/>
              <a:t> du Kerala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2927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EC2DB21-9493-CCB0-856B-337091D74F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paysage, dune&#10;&#10;Description générée automatiquement">
            <a:extLst>
              <a:ext uri="{FF2B5EF4-FFF2-40B4-BE49-F238E27FC236}">
                <a16:creationId xmlns:a16="http://schemas.microsoft.com/office/drawing/2014/main" id="{BBC765F5-51F6-41DC-95CE-7AA7064D3C8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12" y="279000"/>
            <a:ext cx="9453702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972AFA-3348-05E8-BE26-3323623BA640}"/>
              </a:ext>
            </a:extLst>
          </p:cNvPr>
          <p:cNvSpPr txBox="1"/>
          <p:nvPr/>
        </p:nvSpPr>
        <p:spPr>
          <a:xfrm>
            <a:off x="10521759" y="2965269"/>
            <a:ext cx="176477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Désert du Thar, Rajasthan.</a:t>
            </a:r>
          </a:p>
        </p:txBody>
      </p:sp>
    </p:spTree>
    <p:extLst>
      <p:ext uri="{BB962C8B-B14F-4D97-AF65-F5344CB8AC3E}">
        <p14:creationId xmlns:p14="http://schemas.microsoft.com/office/powerpoint/2010/main" val="116888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  <p:sndAc>
          <p:stSnd>
            <p:snd r:embed="rId2" name="Indian Idol S14  Ananya ने Tip Tip Barsa Pani के Performance में डाला जादू  Top Candidate.wav"/>
          </p:stSnd>
        </p:sndAc>
      </p:transition>
    </mc:Choice>
    <mc:Fallback>
      <p:transition spd="slow" advClick="0" advTm="8000">
        <p:wheel spokes="1"/>
        <p:sndAc>
          <p:stSnd>
            <p:snd r:embed="rId2" name="Indian Idol S14  Ananya ने Tip Tip Barsa Pani के Performance में डाला जादू  Top Candidate.wav"/>
          </p:stSnd>
        </p:sndAc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68BC7AA-591D-E539-E512-5DE701110C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ysage, plante&#10;&#10;Description générée automatiquement">
            <a:extLst>
              <a:ext uri="{FF2B5EF4-FFF2-40B4-BE49-F238E27FC236}">
                <a16:creationId xmlns:a16="http://schemas.microsoft.com/office/drawing/2014/main" id="{139DFB76-7985-F360-D58A-590398439E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4898" y="279000"/>
            <a:ext cx="9453694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6938A4-B242-CDC9-F11F-2905A78CB950}"/>
              </a:ext>
            </a:extLst>
          </p:cNvPr>
          <p:cNvSpPr txBox="1"/>
          <p:nvPr/>
        </p:nvSpPr>
        <p:spPr>
          <a:xfrm>
            <a:off x="130629" y="3200400"/>
            <a:ext cx="163285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Parc national de Bandhavgarh, Madhya Pradesh.</a:t>
            </a:r>
          </a:p>
        </p:txBody>
      </p:sp>
    </p:spTree>
    <p:extLst>
      <p:ext uri="{BB962C8B-B14F-4D97-AF65-F5344CB8AC3E}">
        <p14:creationId xmlns:p14="http://schemas.microsoft.com/office/powerpoint/2010/main" val="2195086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09E4686-ADA5-D01E-1B2F-80059E3E12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Visage humain, plein air&#10;&#10;Description générée automatiquement">
            <a:extLst>
              <a:ext uri="{FF2B5EF4-FFF2-40B4-BE49-F238E27FC236}">
                <a16:creationId xmlns:a16="http://schemas.microsoft.com/office/drawing/2014/main" id="{A225601C-AB2B-CE56-9F80-AA6469B03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413" y="279000"/>
            <a:ext cx="945946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267613-7EE9-29F2-1D9A-642B323A3BAD}"/>
              </a:ext>
            </a:extLst>
          </p:cNvPr>
          <p:cNvSpPr txBox="1"/>
          <p:nvPr/>
        </p:nvSpPr>
        <p:spPr>
          <a:xfrm>
            <a:off x="10241281" y="3180806"/>
            <a:ext cx="190717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Célébration de </a:t>
            </a:r>
            <a:r>
              <a:rPr lang="fr-FR" sz="2400" b="1" dirty="0" err="1">
                <a:solidFill>
                  <a:srgbClr val="FFFF00"/>
                </a:solidFill>
              </a:rPr>
              <a:t>Bihu</a:t>
            </a:r>
            <a:r>
              <a:rPr lang="fr-FR" sz="2400" b="1" dirty="0">
                <a:solidFill>
                  <a:srgbClr val="FFFF00"/>
                </a:solidFill>
              </a:rPr>
              <a:t> par des femmes </a:t>
            </a:r>
            <a:r>
              <a:rPr lang="fr-FR" sz="2400" b="1" dirty="0" err="1">
                <a:solidFill>
                  <a:srgbClr val="FFFF00"/>
                </a:solidFill>
              </a:rPr>
              <a:t>Mishing</a:t>
            </a:r>
            <a:r>
              <a:rPr lang="fr-FR" sz="2400" b="1" dirty="0">
                <a:solidFill>
                  <a:srgbClr val="FFFF00"/>
                </a:solidFill>
              </a:rPr>
              <a:t> dans la Vallée de l'Assam.</a:t>
            </a:r>
          </a:p>
        </p:txBody>
      </p:sp>
    </p:spTree>
    <p:extLst>
      <p:ext uri="{BB962C8B-B14F-4D97-AF65-F5344CB8AC3E}">
        <p14:creationId xmlns:p14="http://schemas.microsoft.com/office/powerpoint/2010/main" val="36665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E0BB6F6-00B1-75E3-4A0B-3CEB21380B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nuage, région montagneuse&#10;&#10;Description générée automatiquement">
            <a:extLst>
              <a:ext uri="{FF2B5EF4-FFF2-40B4-BE49-F238E27FC236}">
                <a16:creationId xmlns:a16="http://schemas.microsoft.com/office/drawing/2014/main" id="{DAD04DEF-CE32-C7BF-54B2-F593D66848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4330" y="639000"/>
            <a:ext cx="10003339" cy="558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72709D-489D-1633-A9B2-97F87AB16C1A}"/>
              </a:ext>
            </a:extLst>
          </p:cNvPr>
          <p:cNvSpPr txBox="1"/>
          <p:nvPr/>
        </p:nvSpPr>
        <p:spPr>
          <a:xfrm>
            <a:off x="3879669" y="6284315"/>
            <a:ext cx="6936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Vallée de </a:t>
            </a:r>
            <a:r>
              <a:rPr lang="fr-FR" sz="2400" b="1" dirty="0" err="1">
                <a:solidFill>
                  <a:srgbClr val="FFFF00"/>
                </a:solidFill>
              </a:rPr>
              <a:t>Pahalgam</a:t>
            </a:r>
            <a:r>
              <a:rPr lang="fr-FR" sz="2400" b="1" dirty="0">
                <a:solidFill>
                  <a:srgbClr val="FFFF00"/>
                </a:solidFill>
              </a:rPr>
              <a:t>, Cachemire.</a:t>
            </a:r>
          </a:p>
        </p:txBody>
      </p:sp>
    </p:spTree>
    <p:extLst>
      <p:ext uri="{BB962C8B-B14F-4D97-AF65-F5344CB8AC3E}">
        <p14:creationId xmlns:p14="http://schemas.microsoft.com/office/powerpoint/2010/main" val="818937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BD5B2E0-664E-8ADA-A1EA-AC597FCE8B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eau&#10;&#10;Description générée automatiquement">
            <a:extLst>
              <a:ext uri="{FF2B5EF4-FFF2-40B4-BE49-F238E27FC236}">
                <a16:creationId xmlns:a16="http://schemas.microsoft.com/office/drawing/2014/main" id="{1E5804AA-F4FA-1EA7-9AA3-E6544A5093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4059" y="279000"/>
            <a:ext cx="8910499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711061-5EC1-349C-1EE5-3B73A9DA9A0A}"/>
              </a:ext>
            </a:extLst>
          </p:cNvPr>
          <p:cNvSpPr txBox="1"/>
          <p:nvPr/>
        </p:nvSpPr>
        <p:spPr>
          <a:xfrm>
            <a:off x="0" y="3762103"/>
            <a:ext cx="24740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Ghats à Varanasi (Bénarès).</a:t>
            </a:r>
          </a:p>
        </p:txBody>
      </p:sp>
    </p:spTree>
    <p:extLst>
      <p:ext uri="{BB962C8B-B14F-4D97-AF65-F5344CB8AC3E}">
        <p14:creationId xmlns:p14="http://schemas.microsoft.com/office/powerpoint/2010/main" val="496873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FB793-B8FC-E9D0-346E-C2F11D9007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Histoire, statue, bâtiment&#10;&#10;Description générée automatiquement">
            <a:extLst>
              <a:ext uri="{FF2B5EF4-FFF2-40B4-BE49-F238E27FC236}">
                <a16:creationId xmlns:a16="http://schemas.microsoft.com/office/drawing/2014/main" id="{55668D37-B0D2-DA1E-280F-E3938473F8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17" y="279000"/>
            <a:ext cx="9475897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30D7F4-32CB-E733-A35D-131A9CD16755}"/>
              </a:ext>
            </a:extLst>
          </p:cNvPr>
          <p:cNvSpPr txBox="1"/>
          <p:nvPr/>
        </p:nvSpPr>
        <p:spPr>
          <a:xfrm>
            <a:off x="10362043" y="3056709"/>
            <a:ext cx="182995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Puits à degrés du Rani-</a:t>
            </a:r>
            <a:r>
              <a:rPr lang="fr-FR" sz="2400" b="1" dirty="0" err="1">
                <a:solidFill>
                  <a:srgbClr val="FFFF00"/>
                </a:solidFill>
              </a:rPr>
              <a:t>ki</a:t>
            </a:r>
            <a:r>
              <a:rPr lang="fr-FR" sz="2400" b="1" dirty="0">
                <a:solidFill>
                  <a:srgbClr val="FFFF00"/>
                </a:solidFill>
              </a:rPr>
              <a:t>-</a:t>
            </a:r>
            <a:r>
              <a:rPr lang="fr-FR" sz="2400" b="1" dirty="0" err="1">
                <a:solidFill>
                  <a:srgbClr val="FFFF00"/>
                </a:solidFill>
              </a:rPr>
              <a:t>Vav</a:t>
            </a:r>
            <a:r>
              <a:rPr lang="fr-FR" sz="2400" b="1" dirty="0">
                <a:solidFill>
                  <a:srgbClr val="FFFF00"/>
                </a:solidFill>
              </a:rPr>
              <a:t> à Patan (Gujarat).</a:t>
            </a:r>
          </a:p>
        </p:txBody>
      </p:sp>
    </p:spTree>
    <p:extLst>
      <p:ext uri="{BB962C8B-B14F-4D97-AF65-F5344CB8AC3E}">
        <p14:creationId xmlns:p14="http://schemas.microsoft.com/office/powerpoint/2010/main" val="51617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7659976-B752-CE8E-ED4F-2E41E562D8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port, danseur, personne, spectacle&#10;&#10;Description générée automatiquement">
            <a:extLst>
              <a:ext uri="{FF2B5EF4-FFF2-40B4-BE49-F238E27FC236}">
                <a16:creationId xmlns:a16="http://schemas.microsoft.com/office/drawing/2014/main" id="{6812BDA2-7B0E-D7BA-C531-B76CE6A0C5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5963" y="189000"/>
            <a:ext cx="5851019" cy="6480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9DAA59-6003-27E2-2245-25AC711D34E3}"/>
              </a:ext>
            </a:extLst>
          </p:cNvPr>
          <p:cNvSpPr txBox="1"/>
          <p:nvPr/>
        </p:nvSpPr>
        <p:spPr>
          <a:xfrm>
            <a:off x="796834" y="4258490"/>
            <a:ext cx="29083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</a:t>
            </a:r>
            <a:r>
              <a:rPr lang="fr-FR" sz="2400" b="1" dirty="0" err="1"/>
              <a:t>Kuchipudi</a:t>
            </a:r>
            <a:r>
              <a:rPr lang="fr-FR" sz="2400" b="1" dirty="0"/>
              <a:t> d'Andhra Pradesh.</a:t>
            </a:r>
          </a:p>
        </p:txBody>
      </p:sp>
    </p:spTree>
    <p:extLst>
      <p:ext uri="{BB962C8B-B14F-4D97-AF65-F5344CB8AC3E}">
        <p14:creationId xmlns:p14="http://schemas.microsoft.com/office/powerpoint/2010/main" val="957566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ABAB04-DD28-0AE2-D85D-487A4D9153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Visage humain, plein air&#10;&#10;Description générée automatiquement">
            <a:extLst>
              <a:ext uri="{FF2B5EF4-FFF2-40B4-BE49-F238E27FC236}">
                <a16:creationId xmlns:a16="http://schemas.microsoft.com/office/drawing/2014/main" id="{2011E2A7-3350-D1A6-73F7-2BF1190591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2596" y="279000"/>
            <a:ext cx="9409562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EABBF5-C358-9B84-0662-828AFF5C2E96}"/>
              </a:ext>
            </a:extLst>
          </p:cNvPr>
          <p:cNvSpPr txBox="1"/>
          <p:nvPr/>
        </p:nvSpPr>
        <p:spPr>
          <a:xfrm>
            <a:off x="313509" y="3598817"/>
            <a:ext cx="18418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Femmes de Jodhpur.</a:t>
            </a:r>
          </a:p>
        </p:txBody>
      </p:sp>
    </p:spTree>
    <p:extLst>
      <p:ext uri="{BB962C8B-B14F-4D97-AF65-F5344CB8AC3E}">
        <p14:creationId xmlns:p14="http://schemas.microsoft.com/office/powerpoint/2010/main" val="191190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CFB3D65-C3C1-5B70-6FED-4081831793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nature, neige, plein air&#10;&#10;Description générée automatiquement">
            <a:extLst>
              <a:ext uri="{FF2B5EF4-FFF2-40B4-BE49-F238E27FC236}">
                <a16:creationId xmlns:a16="http://schemas.microsoft.com/office/drawing/2014/main" id="{950F0251-DAD2-5DCB-DFF6-A7ADD00765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0892" y="279000"/>
            <a:ext cx="9453621" cy="630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DA1611-F3B8-2051-1076-0F52A99E76F2}"/>
              </a:ext>
            </a:extLst>
          </p:cNvPr>
          <p:cNvSpPr txBox="1"/>
          <p:nvPr/>
        </p:nvSpPr>
        <p:spPr>
          <a:xfrm>
            <a:off x="10254343" y="1717268"/>
            <a:ext cx="193765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Plus de détails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Le Kangchenjunga (Himalaya), est le plus haut sommet d'Inde culminant à 8 586 m.</a:t>
            </a:r>
          </a:p>
        </p:txBody>
      </p:sp>
    </p:spTree>
    <p:extLst>
      <p:ext uri="{BB962C8B-B14F-4D97-AF65-F5344CB8AC3E}">
        <p14:creationId xmlns:p14="http://schemas.microsoft.com/office/powerpoint/2010/main" val="308274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01F1D0-516F-354F-DC80-5E73392497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fauve, plein air, faune&#10;&#10;Description générée automatiquement">
            <a:extLst>
              <a:ext uri="{FF2B5EF4-FFF2-40B4-BE49-F238E27FC236}">
                <a16:creationId xmlns:a16="http://schemas.microsoft.com/office/drawing/2014/main" id="{C98AD3B6-A66C-FB60-4235-046F4BAE1A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9394" y="279000"/>
            <a:ext cx="9453703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F8F689-7378-0E12-79E7-0CD34A76BBA9}"/>
              </a:ext>
            </a:extLst>
          </p:cNvPr>
          <p:cNvSpPr txBox="1"/>
          <p:nvPr/>
        </p:nvSpPr>
        <p:spPr>
          <a:xfrm>
            <a:off x="431074" y="3683726"/>
            <a:ext cx="18026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Tigre du Bengale.</a:t>
            </a:r>
          </a:p>
        </p:txBody>
      </p:sp>
    </p:spTree>
    <p:extLst>
      <p:ext uri="{BB962C8B-B14F-4D97-AF65-F5344CB8AC3E}">
        <p14:creationId xmlns:p14="http://schemas.microsoft.com/office/powerpoint/2010/main" val="45772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BBE7E32-B1DB-4A0F-3B2E-F5C70EEF28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ute d’eau, arbre, plein air, eau&#10;&#10;Description générée automatiquement">
            <a:extLst>
              <a:ext uri="{FF2B5EF4-FFF2-40B4-BE49-F238E27FC236}">
                <a16:creationId xmlns:a16="http://schemas.microsoft.com/office/drawing/2014/main" id="{A8F2B65E-2453-9844-4BC1-C1744EE041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9858" y="639000"/>
            <a:ext cx="10252284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C67974-6AC0-B985-55F1-AD4917A1B0BA}"/>
              </a:ext>
            </a:extLst>
          </p:cNvPr>
          <p:cNvSpPr txBox="1"/>
          <p:nvPr/>
        </p:nvSpPr>
        <p:spPr>
          <a:xfrm>
            <a:off x="4428309" y="6248344"/>
            <a:ext cx="9183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Chutes de </a:t>
            </a:r>
            <a:r>
              <a:rPr lang="fr-FR" sz="2400" b="1" dirty="0" err="1">
                <a:solidFill>
                  <a:srgbClr val="FFFF00"/>
                </a:solidFill>
              </a:rPr>
              <a:t>Jog</a:t>
            </a:r>
            <a:r>
              <a:rPr lang="fr-FR" sz="2400" b="1" dirty="0">
                <a:solidFill>
                  <a:srgbClr val="FFFF00"/>
                </a:solidFill>
              </a:rPr>
              <a:t>, Karnataka.</a:t>
            </a:r>
          </a:p>
        </p:txBody>
      </p:sp>
    </p:spTree>
    <p:extLst>
      <p:ext uri="{BB962C8B-B14F-4D97-AF65-F5344CB8AC3E}">
        <p14:creationId xmlns:p14="http://schemas.microsoft.com/office/powerpoint/2010/main" val="3305493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7870D99-B6C4-FB02-A1F6-A31A81BAD3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Tour de refroidissement, plante&#10;&#10;Description générée automatiquement">
            <a:extLst>
              <a:ext uri="{FF2B5EF4-FFF2-40B4-BE49-F238E27FC236}">
                <a16:creationId xmlns:a16="http://schemas.microsoft.com/office/drawing/2014/main" id="{DD258CB6-C08F-13E4-0FFC-A17D93F1F1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7008" y="279000"/>
            <a:ext cx="925832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E3DEE1-5B07-7914-0543-B44872FFFBDA}"/>
              </a:ext>
            </a:extLst>
          </p:cNvPr>
          <p:cNvSpPr txBox="1"/>
          <p:nvPr/>
        </p:nvSpPr>
        <p:spPr>
          <a:xfrm>
            <a:off x="10381883" y="3624944"/>
            <a:ext cx="18462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Centrale nucléaire de </a:t>
            </a:r>
            <a:r>
              <a:rPr lang="fr-FR" sz="2400" b="1" dirty="0" err="1">
                <a:solidFill>
                  <a:srgbClr val="FFFF00"/>
                </a:solidFill>
              </a:rPr>
              <a:t>Narora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251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0DA9FC6-F08A-ACE0-4B6D-6753F03C41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anse, habits, Magenta, personne&#10;&#10;Description générée automatiquement">
            <a:extLst>
              <a:ext uri="{FF2B5EF4-FFF2-40B4-BE49-F238E27FC236}">
                <a16:creationId xmlns:a16="http://schemas.microsoft.com/office/drawing/2014/main" id="{CE05E621-9569-FAF3-83A6-65DEC178A3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0046" y="279000"/>
            <a:ext cx="9301023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D014DA-35D3-FAAA-914E-C61831C982B5}"/>
              </a:ext>
            </a:extLst>
          </p:cNvPr>
          <p:cNvSpPr txBox="1"/>
          <p:nvPr/>
        </p:nvSpPr>
        <p:spPr>
          <a:xfrm>
            <a:off x="151028" y="2775857"/>
            <a:ext cx="186798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Célébration de Holi dans la ville sainte de </a:t>
            </a:r>
            <a:r>
              <a:rPr lang="fr-FR" sz="2400" b="1" dirty="0" err="1">
                <a:solidFill>
                  <a:srgbClr val="FFFF00"/>
                </a:solidFill>
              </a:rPr>
              <a:t>Barsana</a:t>
            </a:r>
            <a:r>
              <a:rPr lang="fr-FR" sz="2400" b="1" dirty="0">
                <a:solidFill>
                  <a:srgbClr val="FFFF00"/>
                </a:solidFill>
              </a:rPr>
              <a:t>, non loin de Vrindavan (Uttar Pradesh).</a:t>
            </a:r>
          </a:p>
        </p:txBody>
      </p:sp>
    </p:spTree>
    <p:extLst>
      <p:ext uri="{BB962C8B-B14F-4D97-AF65-F5344CB8AC3E}">
        <p14:creationId xmlns:p14="http://schemas.microsoft.com/office/powerpoint/2010/main" val="4199602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C44232C-38A0-62C9-BE94-3F152CB55D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mple, plein air, ciel, lieu de culte&#10;&#10;Description générée automatiquement">
            <a:extLst>
              <a:ext uri="{FF2B5EF4-FFF2-40B4-BE49-F238E27FC236}">
                <a16:creationId xmlns:a16="http://schemas.microsoft.com/office/drawing/2014/main" id="{5B5C4EED-8237-C43D-E970-9E5DE68BED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851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730653-DDF0-D1F4-87BD-D485D04532B0}"/>
              </a:ext>
            </a:extLst>
          </p:cNvPr>
          <p:cNvSpPr txBox="1"/>
          <p:nvPr/>
        </p:nvSpPr>
        <p:spPr>
          <a:xfrm>
            <a:off x="9196251" y="3683726"/>
            <a:ext cx="29957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Temple de </a:t>
            </a:r>
            <a:r>
              <a:rPr lang="fr-FR" sz="2400" b="1" dirty="0" err="1">
                <a:solidFill>
                  <a:srgbClr val="FFFF00"/>
                </a:solidFill>
              </a:rPr>
              <a:t>Baijnath</a:t>
            </a:r>
            <a:r>
              <a:rPr lang="fr-FR" sz="2400" b="1" dirty="0">
                <a:solidFill>
                  <a:srgbClr val="FFFF00"/>
                </a:solidFill>
              </a:rPr>
              <a:t>, Himachal Pradesh.</a:t>
            </a:r>
          </a:p>
        </p:txBody>
      </p:sp>
    </p:spTree>
    <p:extLst>
      <p:ext uri="{BB962C8B-B14F-4D97-AF65-F5344CB8AC3E}">
        <p14:creationId xmlns:p14="http://schemas.microsoft.com/office/powerpoint/2010/main" val="3542505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E7D8F5-2AF3-7D13-4D27-950C57D9F1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sport, Visage humain&#10;&#10;Description générée automatiquement">
            <a:extLst>
              <a:ext uri="{FF2B5EF4-FFF2-40B4-BE49-F238E27FC236}">
                <a16:creationId xmlns:a16="http://schemas.microsoft.com/office/drawing/2014/main" id="{B99CE735-9954-C7F9-615B-B026D432B5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473" y="550133"/>
            <a:ext cx="8640000" cy="5757733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B4BEFB-6428-9B56-863C-B3F1CF340712}"/>
              </a:ext>
            </a:extLst>
          </p:cNvPr>
          <p:cNvSpPr txBox="1"/>
          <p:nvPr/>
        </p:nvSpPr>
        <p:spPr>
          <a:xfrm>
            <a:off x="1489166" y="0"/>
            <a:ext cx="65314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Proposé L’Inde (Suite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B71872D-8F70-C7D4-D739-0AF2FC38B8CB}"/>
              </a:ext>
            </a:extLst>
          </p:cNvPr>
          <p:cNvSpPr txBox="1"/>
          <p:nvPr/>
        </p:nvSpPr>
        <p:spPr>
          <a:xfrm>
            <a:off x="9213668" y="3013500"/>
            <a:ext cx="30610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ECDBA18-E35F-ABC6-181A-5E2E6408F1E5}"/>
              </a:ext>
            </a:extLst>
          </p:cNvPr>
          <p:cNvSpPr txBox="1"/>
          <p:nvPr/>
        </p:nvSpPr>
        <p:spPr>
          <a:xfrm>
            <a:off x="10071462" y="4119098"/>
            <a:ext cx="2529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97EA747-6E1B-FF51-1182-068B82716032}"/>
              </a:ext>
            </a:extLst>
          </p:cNvPr>
          <p:cNvSpPr txBox="1"/>
          <p:nvPr/>
        </p:nvSpPr>
        <p:spPr>
          <a:xfrm>
            <a:off x="822960" y="6334779"/>
            <a:ext cx="9627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Danseuse de </a:t>
            </a:r>
            <a:r>
              <a:rPr lang="fr-FR" sz="2800" b="1" dirty="0" err="1">
                <a:solidFill>
                  <a:srgbClr val="FFFF00"/>
                </a:solidFill>
              </a:rPr>
              <a:t>Sattriya</a:t>
            </a:r>
            <a:r>
              <a:rPr lang="fr-FR" sz="2800" b="1" dirty="0">
                <a:solidFill>
                  <a:srgbClr val="FFFF00"/>
                </a:solidFill>
              </a:rPr>
              <a:t>, une danse classique d'Assam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83900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474</Words>
  <Application>Microsoft Office PowerPoint</Application>
  <PresentationFormat>Grand écran</PresentationFormat>
  <Paragraphs>41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6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2024-02-03T13:21:20Z</dcterms:created>
  <dcterms:modified xsi:type="dcterms:W3CDTF">2024-02-04T09:48:41Z</dcterms:modified>
</cp:coreProperties>
</file>