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79" r:id="rId4"/>
    <p:sldId id="278" r:id="rId5"/>
    <p:sldId id="277" r:id="rId6"/>
    <p:sldId id="276" r:id="rId7"/>
    <p:sldId id="275" r:id="rId8"/>
    <p:sldId id="274" r:id="rId9"/>
    <p:sldId id="273" r:id="rId10"/>
    <p:sldId id="272" r:id="rId11"/>
    <p:sldId id="271" r:id="rId12"/>
    <p:sldId id="270" r:id="rId13"/>
    <p:sldId id="268" r:id="rId14"/>
    <p:sldId id="286" r:id="rId15"/>
    <p:sldId id="267" r:id="rId16"/>
    <p:sldId id="266" r:id="rId17"/>
    <p:sldId id="265" r:id="rId18"/>
    <p:sldId id="264" r:id="rId19"/>
    <p:sldId id="263" r:id="rId20"/>
    <p:sldId id="262" r:id="rId21"/>
    <p:sldId id="261" r:id="rId22"/>
    <p:sldId id="260" r:id="rId23"/>
    <p:sldId id="259" r:id="rId24"/>
    <p:sldId id="258" r:id="rId25"/>
    <p:sldId id="257"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61" autoAdjust="0"/>
    <p:restoredTop sz="94660"/>
  </p:normalViewPr>
  <p:slideViewPr>
    <p:cSldViewPr snapToGrid="0">
      <p:cViewPr varScale="1">
        <p:scale>
          <a:sx n="71" d="100"/>
          <a:sy n="71" d="100"/>
        </p:scale>
        <p:origin x="90" y="5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7191BD-C15C-23C9-88D1-E259C54FDB5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E1B8347-A465-CF2F-DF3B-F7FCBE411F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C079173-54FA-EB80-FF81-DD3422BC78C0}"/>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D523B0DA-35A7-F069-B143-2AC3AD38F0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3D2012-FCE7-2D3B-C4A4-16F4CA9361A9}"/>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709157220"/>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4561F6-FE91-DCDF-7453-22794373ED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229EB8-DE41-91A5-2D33-DB86B770DD6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EABDE2-657E-EDF3-4A7A-57E50E5945AE}"/>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3B2F90E1-1F11-C26F-CDCF-CB23817BB5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639B85-5B96-E9FD-F51D-372A9D10EBD5}"/>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265686435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3AB28B-4FB7-2568-FB65-CD8CB3CCA8A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79675C2-B808-7B13-1914-3C87650D1C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328006-BB13-4647-20AB-7D6010D7ED4E}"/>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35006428-96DA-CDC8-C583-E2C3B4BD59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D2BAE4D-A35F-D7C9-06A4-DC22C3F6BAAF}"/>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2114779180"/>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C58399-F7A2-384B-B75D-21A9E7C7FF3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6CC1666-CA21-051F-5143-DDBCF5057AB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632C6C2-3E1D-CBF6-2E9E-A306026C28C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C97D5E7-0593-6C66-D732-55476D6A6823}"/>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388FF0A0-F7F2-1B9A-69A7-3EFE899756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339BF6-C800-C198-E4DA-0D669A299703}"/>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2227467694"/>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FC64B8-9421-4CF0-0A58-9A169C4D94A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11F3BEB-28AB-CE8F-2DF5-E8029823CD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568788B-FB11-0FD4-A5C4-62E2ABB82E8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AF003E2-CEB3-413A-63D5-C6DE027D4A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03AD444-EAF8-6126-8237-B3DCDCDEFCD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2683E23-FFBD-ED2E-AAEA-0083CCC9DD26}"/>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8" name="Espace réservé du pied de page 7">
            <a:extLst>
              <a:ext uri="{FF2B5EF4-FFF2-40B4-BE49-F238E27FC236}">
                <a16:creationId xmlns:a16="http://schemas.microsoft.com/office/drawing/2014/main" id="{4140D0A3-EBC8-FBE0-98F2-1F1DA889AAE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ED76BA-2DD8-1C31-2338-543E5BDDEBF4}"/>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88929413"/>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154887-1E39-CA7B-A029-72352242608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9A859E2-E515-3205-1BB7-17B7E21E581F}"/>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4" name="Espace réservé du pied de page 3">
            <a:extLst>
              <a:ext uri="{FF2B5EF4-FFF2-40B4-BE49-F238E27FC236}">
                <a16:creationId xmlns:a16="http://schemas.microsoft.com/office/drawing/2014/main" id="{BC6D5BCB-CF1C-5279-56DD-FB4EDAAFB25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BDB3CF1-3C42-A191-8F6D-DA2D18D5E220}"/>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329218367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0413E9-6697-CE7C-C984-3E2504A208DE}"/>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3" name="Espace réservé du pied de page 2">
            <a:extLst>
              <a:ext uri="{FF2B5EF4-FFF2-40B4-BE49-F238E27FC236}">
                <a16:creationId xmlns:a16="http://schemas.microsoft.com/office/drawing/2014/main" id="{9E848E4D-76F9-E95B-55DE-8BA58791E60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CF5E733-CEBD-E876-A36E-5645625ABECB}"/>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1889542275"/>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2E9970-5CEA-1D43-37CB-C0C800CA1D2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8A06F0-E13A-20A2-9E68-1125323AA9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7087D4B-A9F1-A590-B699-0EAF0E927C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49F88F0-9834-3F7D-144E-3FDF49086E00}"/>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F3CDB64F-FF49-A922-130E-8D825D12302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6BC6CD-DA2E-60BF-C819-24DF6362429B}"/>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2382766970"/>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B876B-6658-8E29-E7FD-64EE14314A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91E1CB4-5111-3365-68B0-74B908459B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64024CF-B347-D8A0-133D-59D4414450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81DB951-F08F-296B-1C29-4A7ABCC78351}"/>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8E9C1011-91EC-3EF6-CCA9-9D8AF43718C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4EF3AB-7D10-3DF9-85AE-C48995011161}"/>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3188903059"/>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C778A3-DFA7-533A-3656-B328716AAAC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A074739-D282-9DF5-2E59-F8316591E75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68DF71-FE25-B952-0AD0-DE0917CE355B}"/>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CA6B20B2-3CA7-D2C7-BC35-2E4C95A023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7487A3-1202-3026-8675-8474A8B88EE8}"/>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109247739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6ADB568-D822-5521-6CFD-C13573C4F8F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26C232-7C75-869B-6F51-C813C7717D7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D030621-B4CD-CA11-AA3A-A40DDC232609}"/>
              </a:ext>
            </a:extLst>
          </p:cNvPr>
          <p:cNvSpPr>
            <a:spLocks noGrp="1"/>
          </p:cNvSpPr>
          <p:nvPr>
            <p:ph type="dt" sz="half" idx="10"/>
          </p:nvPr>
        </p:nvSpPr>
        <p:spPr/>
        <p:txBody>
          <a:body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4675BDC1-B77F-8097-55BC-F68B41971E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BA9CBBB-DB75-8872-DCDC-95223F954315}"/>
              </a:ext>
            </a:extLst>
          </p:cNvPr>
          <p:cNvSpPr>
            <a:spLocks noGrp="1"/>
          </p:cNvSpPr>
          <p:nvPr>
            <p:ph type="sldNum" sz="quarter" idx="12"/>
          </p:nvPr>
        </p:nvSpPr>
        <p:spPr/>
        <p:txBody>
          <a:bodyPr/>
          <a:lstStyle/>
          <a:p>
            <a:fld id="{A8986CFF-B28C-4E11-9D6D-0306BE6E8C84}" type="slidenum">
              <a:rPr lang="fr-FR" smtClean="0"/>
              <a:t>‹N°›</a:t>
            </a:fld>
            <a:endParaRPr lang="fr-FR"/>
          </a:p>
        </p:txBody>
      </p:sp>
    </p:spTree>
    <p:extLst>
      <p:ext uri="{BB962C8B-B14F-4D97-AF65-F5344CB8AC3E}">
        <p14:creationId xmlns:p14="http://schemas.microsoft.com/office/powerpoint/2010/main" val="2077308424"/>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10681BF-5518-97C1-1BBF-93603EAB1F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8ADE8EF-BDC9-3DF1-76AA-9A7F3A6ED4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FBDC7C-452D-029D-83A2-333095AA9D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4BBF66-7A33-4BAF-AD49-6A31AD2AE06E}"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11E1573C-BBE6-F44B-7FEB-C154C85F0B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9C11CE6-379D-4FC7-A0C3-FBDD78CB6C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986CFF-B28C-4E11-9D6D-0306BE6E8C84}" type="slidenum">
              <a:rPr lang="fr-FR" smtClean="0"/>
              <a:t>‹N°›</a:t>
            </a:fld>
            <a:endParaRPr lang="fr-FR"/>
          </a:p>
        </p:txBody>
      </p:sp>
    </p:spTree>
    <p:extLst>
      <p:ext uri="{BB962C8B-B14F-4D97-AF65-F5344CB8AC3E}">
        <p14:creationId xmlns:p14="http://schemas.microsoft.com/office/powerpoint/2010/main" val="1292693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0FF7D667-77A3-321F-1B9C-871BDCFBA9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45827" y="279000"/>
            <a:ext cx="667826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43EA66-613B-3722-DE00-6AE0D8BD4238}"/>
              </a:ext>
            </a:extLst>
          </p:cNvPr>
          <p:cNvSpPr txBox="1"/>
          <p:nvPr/>
        </p:nvSpPr>
        <p:spPr>
          <a:xfrm>
            <a:off x="8072846" y="587828"/>
            <a:ext cx="3592285" cy="954107"/>
          </a:xfrm>
          <a:prstGeom prst="rect">
            <a:avLst/>
          </a:prstGeom>
          <a:noFill/>
        </p:spPr>
        <p:txBody>
          <a:bodyPr wrap="square" rtlCol="0">
            <a:spAutoFit/>
          </a:bodyPr>
          <a:lstStyle/>
          <a:p>
            <a:r>
              <a:rPr lang="fr-FR" sz="2800" b="1" dirty="0">
                <a:solidFill>
                  <a:srgbClr val="FFFF00"/>
                </a:solidFill>
              </a:rPr>
              <a:t>Lorient Vous Propose La Fondation </a:t>
            </a:r>
            <a:r>
              <a:rPr lang="fr-FR" sz="2800" b="1" dirty="0" err="1">
                <a:solidFill>
                  <a:srgbClr val="FFFF00"/>
                </a:solidFill>
              </a:rPr>
              <a:t>Bemberg</a:t>
            </a:r>
            <a:endParaRPr lang="fr-FR" sz="2800" b="1" dirty="0">
              <a:solidFill>
                <a:srgbClr val="FFFF00"/>
              </a:solidFill>
            </a:endParaRPr>
          </a:p>
        </p:txBody>
      </p:sp>
      <p:sp>
        <p:nvSpPr>
          <p:cNvPr id="5" name="ZoneTexte 4">
            <a:extLst>
              <a:ext uri="{FF2B5EF4-FFF2-40B4-BE49-F238E27FC236}">
                <a16:creationId xmlns:a16="http://schemas.microsoft.com/office/drawing/2014/main" id="{D71BAB03-EF54-485E-A5EF-82C858986A1F}"/>
              </a:ext>
            </a:extLst>
          </p:cNvPr>
          <p:cNvSpPr txBox="1"/>
          <p:nvPr/>
        </p:nvSpPr>
        <p:spPr>
          <a:xfrm>
            <a:off x="8712925" y="1431317"/>
            <a:ext cx="2952206" cy="523220"/>
          </a:xfrm>
          <a:prstGeom prst="rect">
            <a:avLst/>
          </a:prstGeom>
          <a:noFill/>
        </p:spPr>
        <p:txBody>
          <a:bodyPr wrap="square" rtlCol="0">
            <a:spAutoFit/>
          </a:bodyPr>
          <a:lstStyle/>
          <a:p>
            <a:r>
              <a:rPr lang="fr-FR" sz="2800" b="1" dirty="0">
                <a:solidFill>
                  <a:srgbClr val="FFFF00"/>
                </a:solidFill>
              </a:rPr>
              <a:t>à Toulouse N°1</a:t>
            </a:r>
          </a:p>
        </p:txBody>
      </p:sp>
      <p:sp>
        <p:nvSpPr>
          <p:cNvPr id="6" name="ZoneTexte 5">
            <a:extLst>
              <a:ext uri="{FF2B5EF4-FFF2-40B4-BE49-F238E27FC236}">
                <a16:creationId xmlns:a16="http://schemas.microsoft.com/office/drawing/2014/main" id="{19D85A75-A9E2-B202-DE06-EDBEA1C42EA1}"/>
              </a:ext>
            </a:extLst>
          </p:cNvPr>
          <p:cNvSpPr txBox="1"/>
          <p:nvPr/>
        </p:nvSpPr>
        <p:spPr>
          <a:xfrm>
            <a:off x="7824651" y="4036423"/>
            <a:ext cx="4101738" cy="954107"/>
          </a:xfrm>
          <a:prstGeom prst="rect">
            <a:avLst/>
          </a:prstGeom>
          <a:noFill/>
        </p:spPr>
        <p:txBody>
          <a:bodyPr wrap="square" rtlCol="0">
            <a:spAutoFit/>
          </a:bodyPr>
          <a:lstStyle/>
          <a:p>
            <a:r>
              <a:rPr lang="fr-FR" sz="2800" b="1" dirty="0">
                <a:solidFill>
                  <a:srgbClr val="FFFF00"/>
                </a:solidFill>
              </a:rPr>
              <a:t>Hôtel d'</a:t>
            </a:r>
            <a:r>
              <a:rPr lang="fr-FR" sz="2800" b="1" dirty="0" err="1">
                <a:solidFill>
                  <a:srgbClr val="FFFF00"/>
                </a:solidFill>
              </a:rPr>
              <a:t>Assézat</a:t>
            </a:r>
            <a:r>
              <a:rPr lang="fr-FR" sz="2800" b="1" dirty="0">
                <a:solidFill>
                  <a:srgbClr val="FFFF00"/>
                </a:solidFill>
              </a:rPr>
              <a:t> à Toulouse ; La cour intérieure.</a:t>
            </a:r>
            <a:endParaRPr lang="fr-FR" b="1" dirty="0">
              <a:solidFill>
                <a:srgbClr val="FFFF00"/>
              </a:solidFill>
            </a:endParaRPr>
          </a:p>
        </p:txBody>
      </p:sp>
    </p:spTree>
    <p:extLst>
      <p:ext uri="{BB962C8B-B14F-4D97-AF65-F5344CB8AC3E}">
        <p14:creationId xmlns:p14="http://schemas.microsoft.com/office/powerpoint/2010/main" val="2077657134"/>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sndAc>
          <p:stSnd loop="1">
            <p:snd r:embed="rId2" name="WAITING FOR YOU - Ernesto Cortazar.wav"/>
          </p:stSnd>
        </p:sndAc>
      </p:transition>
    </mc:Choice>
    <mc:Fallback xmlns="">
      <p:transition spd="slow" advClick="0" advTm="8000">
        <p:fade/>
        <p:sndAc>
          <p:stSnd loop="1">
            <p:snd r:embed="rId4" name="WAITING FOR YOU - Ernesto Corta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1DEDC99-C2C6-90A0-4684-A9FAB40CE603}"/>
              </a:ext>
            </a:extLst>
          </p:cNvPr>
          <p:cNvSpPr txBox="1"/>
          <p:nvPr/>
        </p:nvSpPr>
        <p:spPr>
          <a:xfrm>
            <a:off x="349625" y="797510"/>
            <a:ext cx="11645152" cy="5262979"/>
          </a:xfrm>
          <a:prstGeom prst="rect">
            <a:avLst/>
          </a:prstGeom>
          <a:noFill/>
        </p:spPr>
        <p:txBody>
          <a:bodyPr wrap="square">
            <a:spAutoFit/>
          </a:bodyPr>
          <a:lstStyle/>
          <a:p>
            <a:r>
              <a:rPr lang="fr-FR" sz="2800" b="1" dirty="0">
                <a:solidFill>
                  <a:schemeClr val="bg1"/>
                </a:solidFill>
                <a:latin typeface="Algerian" panose="04020705040A02060702" pitchFamily="82" charset="0"/>
              </a:rPr>
              <a:t>En 1994, Georges </a:t>
            </a:r>
            <a:r>
              <a:rPr lang="fr-FR" sz="2800" b="1" dirty="0" err="1">
                <a:solidFill>
                  <a:schemeClr val="bg1"/>
                </a:solidFill>
                <a:latin typeface="Algerian" panose="04020705040A02060702" pitchFamily="82" charset="0"/>
              </a:rPr>
              <a:t>Bemberg</a:t>
            </a:r>
            <a:r>
              <a:rPr lang="fr-FR" sz="2800" b="1" dirty="0">
                <a:solidFill>
                  <a:schemeClr val="bg1"/>
                </a:solidFill>
                <a:latin typeface="Algerian" panose="04020705040A02060702" pitchFamily="82" charset="0"/>
              </a:rPr>
              <a:t>, riche Argentin amateur d'art, prête pour 99 ans à la municipalité la collection qu'il a réunie (1 100 œuvres réparties entre tableaux, sculptures et objets d'art) afin de la rendre accessible au public. Ce sont ainsi trois quarts de la collection qui sont visibles dans les salles de l'hôtel d'</a:t>
            </a:r>
            <a:r>
              <a:rPr lang="fr-FR" sz="2800" b="1" dirty="0" err="1">
                <a:solidFill>
                  <a:schemeClr val="bg1"/>
                </a:solidFill>
                <a:latin typeface="Algerian" panose="04020705040A02060702" pitchFamily="82" charset="0"/>
              </a:rPr>
              <a:t>Assézat</a:t>
            </a:r>
            <a:r>
              <a:rPr lang="fr-FR" sz="2800" b="1" dirty="0">
                <a:solidFill>
                  <a:schemeClr val="bg1"/>
                </a:solidFill>
                <a:latin typeface="Algerian" panose="04020705040A02060702" pitchFamily="82" charset="0"/>
              </a:rPr>
              <a:t>, des travaux d'agrandissements étant prévus. Parmi les objets exposés, la peinture et le dessin occupent une place privilégiée, avec par exemple un ensemble unique de plus de trente toiles de Pierre Bonnard et des œuvres de grands peintres des différentes écoles européennes de peinture, du </a:t>
            </a:r>
            <a:r>
              <a:rPr lang="fr-FR" sz="2800" b="1" dirty="0" err="1">
                <a:solidFill>
                  <a:schemeClr val="bg1"/>
                </a:solidFill>
                <a:latin typeface="Algerian" panose="04020705040A02060702" pitchFamily="82" charset="0"/>
              </a:rPr>
              <a:t>xve</a:t>
            </a:r>
            <a:r>
              <a:rPr lang="fr-FR" sz="2800" b="1" dirty="0">
                <a:solidFill>
                  <a:schemeClr val="bg1"/>
                </a:solidFill>
                <a:latin typeface="Algerian" panose="04020705040A02060702" pitchFamily="82" charset="0"/>
              </a:rPr>
              <a:t> siècle au </a:t>
            </a:r>
            <a:r>
              <a:rPr lang="fr-FR" sz="2800" b="1" dirty="0" err="1">
                <a:solidFill>
                  <a:schemeClr val="bg1"/>
                </a:solidFill>
                <a:latin typeface="Algerian" panose="04020705040A02060702" pitchFamily="82" charset="0"/>
              </a:rPr>
              <a:t>xxe</a:t>
            </a:r>
            <a:r>
              <a:rPr lang="fr-FR" sz="2800" b="1" dirty="0">
                <a:solidFill>
                  <a:schemeClr val="bg1"/>
                </a:solidFill>
                <a:latin typeface="Algerian" panose="04020705040A02060702" pitchFamily="82" charset="0"/>
              </a:rPr>
              <a:t> siècle1.</a:t>
            </a:r>
          </a:p>
        </p:txBody>
      </p:sp>
    </p:spTree>
    <p:extLst>
      <p:ext uri="{BB962C8B-B14F-4D97-AF65-F5344CB8AC3E}">
        <p14:creationId xmlns:p14="http://schemas.microsoft.com/office/powerpoint/2010/main" val="3900762827"/>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sndAc>
          <p:stSnd>
            <p:snd r:embed="rId2" name="WAITING FOR YOU - Ernesto Cortazar.wav"/>
          </p:stSnd>
        </p:sndAc>
      </p:transition>
    </mc:Choice>
    <mc:Fallback>
      <p:transition spd="slow" advClick="0" advTm="8000">
        <p:fade/>
        <p:sndAc>
          <p:stSnd>
            <p:snd r:embed="rId2" name="WAITING FOR YOU - Ernesto Corta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ustre, intérieur, Plafonnier, mur&#10;&#10;Description générée automatiquement">
            <a:extLst>
              <a:ext uri="{FF2B5EF4-FFF2-40B4-BE49-F238E27FC236}">
                <a16:creationId xmlns:a16="http://schemas.microsoft.com/office/drawing/2014/main" id="{851231B0-0BAD-26F8-4032-8460B4D315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9196" y="279000"/>
            <a:ext cx="703511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B3CDA9D-FAAC-8E34-6835-47A807260CC4}"/>
              </a:ext>
            </a:extLst>
          </p:cNvPr>
          <p:cNvSpPr txBox="1"/>
          <p:nvPr/>
        </p:nvSpPr>
        <p:spPr>
          <a:xfrm>
            <a:off x="248195" y="3429000"/>
            <a:ext cx="3866605" cy="1569660"/>
          </a:xfrm>
          <a:prstGeom prst="rect">
            <a:avLst/>
          </a:prstGeom>
          <a:noFill/>
        </p:spPr>
        <p:txBody>
          <a:bodyPr wrap="square" rtlCol="0">
            <a:spAutoFit/>
          </a:bodyPr>
          <a:lstStyle/>
          <a:p>
            <a:r>
              <a:rPr lang="fr-FR" sz="2400" b="1" dirty="0">
                <a:solidFill>
                  <a:srgbClr val="FFFF00"/>
                </a:solidFill>
              </a:rPr>
              <a:t>Lustre en verre de Murano, dit </a:t>
            </a:r>
            <a:r>
              <a:rPr lang="fr-FR" sz="2400" b="1" dirty="0" err="1">
                <a:solidFill>
                  <a:srgbClr val="FFFF00"/>
                </a:solidFill>
              </a:rPr>
              <a:t>Ça'Rezzonico</a:t>
            </a:r>
            <a:r>
              <a:rPr lang="fr-FR" sz="2400" b="1" dirty="0">
                <a:solidFill>
                  <a:srgbClr val="FFFF00"/>
                </a:solidFill>
              </a:rPr>
              <a:t> . Plafond de la salle 1, Fondation </a:t>
            </a:r>
            <a:r>
              <a:rPr lang="fr-FR" sz="2400" b="1" dirty="0" err="1">
                <a:solidFill>
                  <a:srgbClr val="FFFF00"/>
                </a:solidFill>
              </a:rPr>
              <a:t>Bemberg</a:t>
            </a:r>
            <a:r>
              <a:rPr lang="fr-FR" sz="2400" b="1" dirty="0">
                <a:solidFill>
                  <a:srgbClr val="FFFF00"/>
                </a:solidFill>
              </a:rPr>
              <a:t> Toulouse.</a:t>
            </a:r>
          </a:p>
        </p:txBody>
      </p:sp>
    </p:spTree>
    <p:extLst>
      <p:ext uri="{BB962C8B-B14F-4D97-AF65-F5344CB8AC3E}">
        <p14:creationId xmlns:p14="http://schemas.microsoft.com/office/powerpoint/2010/main" val="213463860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femme, mythologie, art&#10;&#10;Description générée automatiquement">
            <a:extLst>
              <a:ext uri="{FF2B5EF4-FFF2-40B4-BE49-F238E27FC236}">
                <a16:creationId xmlns:a16="http://schemas.microsoft.com/office/drawing/2014/main" id="{C1A6F22F-27E6-C0C2-904C-B4488151E8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741" y="279000"/>
            <a:ext cx="5753427" cy="63000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4EA7DC9-CD5D-AB9B-3234-ECB2E77A22C6}"/>
              </a:ext>
            </a:extLst>
          </p:cNvPr>
          <p:cNvSpPr txBox="1"/>
          <p:nvPr/>
        </p:nvSpPr>
        <p:spPr>
          <a:xfrm>
            <a:off x="6340477" y="4206241"/>
            <a:ext cx="5494472"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Le Rapt de Proserpine</a:t>
            </a:r>
            <a:endParaRPr lang="fr-FR" b="1" dirty="0">
              <a:solidFill>
                <a:schemeClr val="bg1"/>
              </a:solidFill>
            </a:endParaRPr>
          </a:p>
        </p:txBody>
      </p:sp>
    </p:spTree>
    <p:extLst>
      <p:ext uri="{BB962C8B-B14F-4D97-AF65-F5344CB8AC3E}">
        <p14:creationId xmlns:p14="http://schemas.microsoft.com/office/powerpoint/2010/main" val="305655922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plein air, ciel, bâtiment&#10;&#10;Description générée automatiquement">
            <a:extLst>
              <a:ext uri="{FF2B5EF4-FFF2-40B4-BE49-F238E27FC236}">
                <a16:creationId xmlns:a16="http://schemas.microsoft.com/office/drawing/2014/main" id="{F94C342A-377D-4287-C825-4AE17A7F93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0974" y="279000"/>
            <a:ext cx="940956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C64042-BA9A-5DFF-2FEE-C8BCB6532676}"/>
              </a:ext>
            </a:extLst>
          </p:cNvPr>
          <p:cNvSpPr txBox="1"/>
          <p:nvPr/>
        </p:nvSpPr>
        <p:spPr>
          <a:xfrm>
            <a:off x="190733" y="3429000"/>
            <a:ext cx="1802675" cy="1200329"/>
          </a:xfrm>
          <a:prstGeom prst="rect">
            <a:avLst/>
          </a:prstGeom>
          <a:noFill/>
        </p:spPr>
        <p:txBody>
          <a:bodyPr wrap="square" rtlCol="0">
            <a:spAutoFit/>
          </a:bodyPr>
          <a:lstStyle/>
          <a:p>
            <a:r>
              <a:rPr lang="fr-FR" sz="2400" b="1" dirty="0">
                <a:solidFill>
                  <a:srgbClr val="FFFF00"/>
                </a:solidFill>
              </a:rPr>
              <a:t>Vue de Dolo - Canaletto ca 1740 - </a:t>
            </a:r>
            <a:r>
              <a:rPr lang="fr-FR" sz="2400" b="1" dirty="0" err="1">
                <a:solidFill>
                  <a:srgbClr val="FFFF00"/>
                </a:solidFill>
              </a:rPr>
              <a:t>Inv</a:t>
            </a:r>
            <a:endParaRPr lang="fr-FR" sz="2400" b="1" dirty="0">
              <a:solidFill>
                <a:srgbClr val="FFFF00"/>
              </a:solidFill>
            </a:endParaRPr>
          </a:p>
        </p:txBody>
      </p:sp>
    </p:spTree>
    <p:extLst>
      <p:ext uri="{BB962C8B-B14F-4D97-AF65-F5344CB8AC3E}">
        <p14:creationId xmlns:p14="http://schemas.microsoft.com/office/powerpoint/2010/main" val="6117306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transport&#10;&#10;Description générée automatiquement">
            <a:extLst>
              <a:ext uri="{FF2B5EF4-FFF2-40B4-BE49-F238E27FC236}">
                <a16:creationId xmlns:a16="http://schemas.microsoft.com/office/drawing/2014/main" id="{A11AC872-A4E7-C805-2300-75338DA25E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817" y="279000"/>
            <a:ext cx="9906644"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65B43B6-E2A0-D595-D788-728429224951}"/>
              </a:ext>
            </a:extLst>
          </p:cNvPr>
          <p:cNvSpPr txBox="1"/>
          <p:nvPr/>
        </p:nvSpPr>
        <p:spPr>
          <a:xfrm>
            <a:off x="10637520" y="2899955"/>
            <a:ext cx="1624149" cy="1938992"/>
          </a:xfrm>
          <a:prstGeom prst="rect">
            <a:avLst/>
          </a:prstGeom>
          <a:noFill/>
        </p:spPr>
        <p:txBody>
          <a:bodyPr wrap="square" rtlCol="0">
            <a:spAutoFit/>
          </a:bodyPr>
          <a:lstStyle/>
          <a:p>
            <a:r>
              <a:rPr lang="fr-FR" sz="2400" b="1" dirty="0"/>
              <a:t>Le Grand Canal à Sainte Lucie par Canaletto</a:t>
            </a:r>
          </a:p>
        </p:txBody>
      </p:sp>
    </p:spTree>
    <p:extLst>
      <p:ext uri="{BB962C8B-B14F-4D97-AF65-F5344CB8AC3E}">
        <p14:creationId xmlns:p14="http://schemas.microsoft.com/office/powerpoint/2010/main" val="334924974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Visage humain, personne&#10;&#10;Description générée automatiquement">
            <a:extLst>
              <a:ext uri="{FF2B5EF4-FFF2-40B4-BE49-F238E27FC236}">
                <a16:creationId xmlns:a16="http://schemas.microsoft.com/office/drawing/2014/main" id="{4CFACA3F-45B1-E0CB-3399-795597E3F1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1349" y="279000"/>
            <a:ext cx="5070424"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07317E-6B06-CF68-B396-EB436B68B813}"/>
              </a:ext>
            </a:extLst>
          </p:cNvPr>
          <p:cNvSpPr txBox="1"/>
          <p:nvPr/>
        </p:nvSpPr>
        <p:spPr>
          <a:xfrm>
            <a:off x="1606732" y="3814354"/>
            <a:ext cx="3108960" cy="830997"/>
          </a:xfrm>
          <a:prstGeom prst="rect">
            <a:avLst/>
          </a:prstGeom>
          <a:noFill/>
        </p:spPr>
        <p:txBody>
          <a:bodyPr wrap="square" rtlCol="0">
            <a:spAutoFit/>
          </a:bodyPr>
          <a:lstStyle/>
          <a:p>
            <a:r>
              <a:rPr lang="fr-FR" sz="2400" b="1" dirty="0"/>
              <a:t>Angélique et Médor par Andrea </a:t>
            </a:r>
            <a:r>
              <a:rPr lang="fr-FR" sz="2400" b="1" dirty="0" err="1"/>
              <a:t>Casali</a:t>
            </a:r>
            <a:endParaRPr lang="fr-FR" sz="2400" b="1" dirty="0"/>
          </a:p>
        </p:txBody>
      </p:sp>
    </p:spTree>
    <p:extLst>
      <p:ext uri="{BB962C8B-B14F-4D97-AF65-F5344CB8AC3E}">
        <p14:creationId xmlns:p14="http://schemas.microsoft.com/office/powerpoint/2010/main" val="154210763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portrait, femme&#10;&#10;Description générée automatiquement">
            <a:extLst>
              <a:ext uri="{FF2B5EF4-FFF2-40B4-BE49-F238E27FC236}">
                <a16:creationId xmlns:a16="http://schemas.microsoft.com/office/drawing/2014/main" id="{8A77279A-1B31-884D-D307-9536845B55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2368" y="279000"/>
            <a:ext cx="5228216" cy="6300000"/>
          </a:xfrm>
          <a:prstGeom prst="ellipse">
            <a:avLst/>
          </a:prstGeom>
          <a:ln w="63500" cap="rnd">
            <a:solidFill>
              <a:schemeClr val="accent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6416648-C65E-4A1B-440B-52F23271593D}"/>
              </a:ext>
            </a:extLst>
          </p:cNvPr>
          <p:cNvSpPr txBox="1"/>
          <p:nvPr/>
        </p:nvSpPr>
        <p:spPr>
          <a:xfrm>
            <a:off x="6832652" y="4153989"/>
            <a:ext cx="4349153" cy="461665"/>
          </a:xfrm>
          <a:prstGeom prst="rect">
            <a:avLst/>
          </a:prstGeom>
          <a:noFill/>
        </p:spPr>
        <p:txBody>
          <a:bodyPr wrap="square" rtlCol="0">
            <a:spAutoFit/>
          </a:bodyPr>
          <a:lstStyle/>
          <a:p>
            <a:r>
              <a:rPr lang="fr-FR" sz="2400" b="1" dirty="0">
                <a:solidFill>
                  <a:schemeClr val="bg1"/>
                </a:solidFill>
              </a:rPr>
              <a:t>L'automne par Rosalba Carriera</a:t>
            </a:r>
          </a:p>
        </p:txBody>
      </p:sp>
    </p:spTree>
    <p:extLst>
      <p:ext uri="{BB962C8B-B14F-4D97-AF65-F5344CB8AC3E}">
        <p14:creationId xmlns:p14="http://schemas.microsoft.com/office/powerpoint/2010/main" val="362126278"/>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plein air, ciel&#10;&#10;Description générée automatiquement">
            <a:extLst>
              <a:ext uri="{FF2B5EF4-FFF2-40B4-BE49-F238E27FC236}">
                <a16:creationId xmlns:a16="http://schemas.microsoft.com/office/drawing/2014/main" id="{99A52D59-F196-7D6F-5B89-F37C5580B5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4744" y="207000"/>
            <a:ext cx="7874292" cy="644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0122A1-CCED-A8B1-6DDE-15D452856373}"/>
              </a:ext>
            </a:extLst>
          </p:cNvPr>
          <p:cNvSpPr txBox="1"/>
          <p:nvPr/>
        </p:nvSpPr>
        <p:spPr>
          <a:xfrm>
            <a:off x="215153" y="3302598"/>
            <a:ext cx="2918012" cy="830997"/>
          </a:xfrm>
          <a:prstGeom prst="rect">
            <a:avLst/>
          </a:prstGeom>
          <a:noFill/>
        </p:spPr>
        <p:txBody>
          <a:bodyPr wrap="square" rtlCol="0">
            <a:spAutoFit/>
          </a:bodyPr>
          <a:lstStyle/>
          <a:p>
            <a:r>
              <a:rPr lang="fr-FR" sz="2400" b="1" dirty="0">
                <a:solidFill>
                  <a:srgbClr val="FFFF00"/>
                </a:solidFill>
              </a:rPr>
              <a:t>Paysage avec figures par Francesco Guardi</a:t>
            </a:r>
          </a:p>
        </p:txBody>
      </p:sp>
    </p:spTree>
    <p:extLst>
      <p:ext uri="{BB962C8B-B14F-4D97-AF65-F5344CB8AC3E}">
        <p14:creationId xmlns:p14="http://schemas.microsoft.com/office/powerpoint/2010/main" val="276548400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inture, Visage humain, femme&#10;&#10;Description générée automatiquement">
            <a:extLst>
              <a:ext uri="{FF2B5EF4-FFF2-40B4-BE49-F238E27FC236}">
                <a16:creationId xmlns:a16="http://schemas.microsoft.com/office/drawing/2014/main" id="{90C0F84D-9337-8DC7-89CF-52870722E7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1180" y="189000"/>
            <a:ext cx="520482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BC65E7-061C-6669-F4B5-E1D320227A12}"/>
              </a:ext>
            </a:extLst>
          </p:cNvPr>
          <p:cNvSpPr txBox="1"/>
          <p:nvPr/>
        </p:nvSpPr>
        <p:spPr>
          <a:xfrm>
            <a:off x="6239436" y="3659832"/>
            <a:ext cx="4666129" cy="461665"/>
          </a:xfrm>
          <a:prstGeom prst="rect">
            <a:avLst/>
          </a:prstGeom>
          <a:noFill/>
        </p:spPr>
        <p:txBody>
          <a:bodyPr wrap="square" rtlCol="0">
            <a:spAutoFit/>
          </a:bodyPr>
          <a:lstStyle/>
          <a:p>
            <a:r>
              <a:rPr lang="it-IT" sz="2400" b="1" dirty="0">
                <a:solidFill>
                  <a:srgbClr val="FFFF00"/>
                </a:solidFill>
              </a:rPr>
              <a:t>Le Charlatan par Pietro Longhi</a:t>
            </a:r>
            <a:endParaRPr lang="fr-FR" sz="2400" b="1" dirty="0">
              <a:solidFill>
                <a:srgbClr val="FFFF00"/>
              </a:solidFill>
            </a:endParaRPr>
          </a:p>
        </p:txBody>
      </p:sp>
    </p:spTree>
    <p:extLst>
      <p:ext uri="{BB962C8B-B14F-4D97-AF65-F5344CB8AC3E}">
        <p14:creationId xmlns:p14="http://schemas.microsoft.com/office/powerpoint/2010/main" val="169616161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dessin, art&#10;&#10;Description générée automatiquement">
            <a:extLst>
              <a:ext uri="{FF2B5EF4-FFF2-40B4-BE49-F238E27FC236}">
                <a16:creationId xmlns:a16="http://schemas.microsoft.com/office/drawing/2014/main" id="{0B7B9474-E24A-BB5D-7172-9C50695E8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0635" y="189000"/>
            <a:ext cx="514796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9D2520E-C152-1D65-6662-6C3C1982D238}"/>
              </a:ext>
            </a:extLst>
          </p:cNvPr>
          <p:cNvSpPr txBox="1"/>
          <p:nvPr/>
        </p:nvSpPr>
        <p:spPr>
          <a:xfrm>
            <a:off x="739589" y="3792070"/>
            <a:ext cx="4356847" cy="461665"/>
          </a:xfrm>
          <a:prstGeom prst="rect">
            <a:avLst/>
          </a:prstGeom>
          <a:noFill/>
        </p:spPr>
        <p:txBody>
          <a:bodyPr wrap="square" rtlCol="0">
            <a:spAutoFit/>
          </a:bodyPr>
          <a:lstStyle/>
          <a:p>
            <a:r>
              <a:rPr lang="it-IT" sz="2400" b="1" dirty="0">
                <a:solidFill>
                  <a:srgbClr val="FFFF00"/>
                </a:solidFill>
              </a:rPr>
              <a:t>La Bautta par Alessandro Longhi</a:t>
            </a:r>
            <a:endParaRPr lang="fr-FR" sz="2400" b="1" dirty="0">
              <a:solidFill>
                <a:srgbClr val="FFFF00"/>
              </a:solidFill>
            </a:endParaRPr>
          </a:p>
        </p:txBody>
      </p:sp>
    </p:spTree>
    <p:extLst>
      <p:ext uri="{BB962C8B-B14F-4D97-AF65-F5344CB8AC3E}">
        <p14:creationId xmlns:p14="http://schemas.microsoft.com/office/powerpoint/2010/main" val="201349575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einture acrylique, cheval&#10;&#10;Description générée automatiquement">
            <a:extLst>
              <a:ext uri="{FF2B5EF4-FFF2-40B4-BE49-F238E27FC236}">
                <a16:creationId xmlns:a16="http://schemas.microsoft.com/office/drawing/2014/main" id="{2B208922-64B7-65E8-9B9F-87562B6DFB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884" y="189000"/>
            <a:ext cx="446511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B96B0C6-A2CC-99EC-B37F-D4C0018F7DCF}"/>
              </a:ext>
            </a:extLst>
          </p:cNvPr>
          <p:cNvSpPr txBox="1"/>
          <p:nvPr/>
        </p:nvSpPr>
        <p:spPr>
          <a:xfrm>
            <a:off x="6266329" y="3887560"/>
            <a:ext cx="4975412" cy="830997"/>
          </a:xfrm>
          <a:prstGeom prst="rect">
            <a:avLst/>
          </a:prstGeom>
          <a:noFill/>
        </p:spPr>
        <p:txBody>
          <a:bodyPr wrap="square" rtlCol="0">
            <a:spAutoFit/>
          </a:bodyPr>
          <a:lstStyle/>
          <a:p>
            <a:r>
              <a:rPr lang="fr-FR" sz="2400" b="1" dirty="0">
                <a:solidFill>
                  <a:srgbClr val="FFFF00"/>
                </a:solidFill>
              </a:rPr>
              <a:t>Le triomphe d'Hercule par </a:t>
            </a:r>
            <a:r>
              <a:rPr lang="fr-FR" sz="2400" b="1" dirty="0" err="1">
                <a:solidFill>
                  <a:srgbClr val="FFFF00"/>
                </a:solidFill>
              </a:rPr>
              <a:t>Giandomenico</a:t>
            </a:r>
            <a:r>
              <a:rPr lang="fr-FR" sz="2400" b="1" dirty="0">
                <a:solidFill>
                  <a:srgbClr val="FFFF00"/>
                </a:solidFill>
              </a:rPr>
              <a:t> Tiepolo</a:t>
            </a:r>
          </a:p>
        </p:txBody>
      </p:sp>
    </p:spTree>
    <p:extLst>
      <p:ext uri="{BB962C8B-B14F-4D97-AF65-F5344CB8AC3E}">
        <p14:creationId xmlns:p14="http://schemas.microsoft.com/office/powerpoint/2010/main" val="323836561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portrait, Visage humain, dessin&#10;&#10;Description générée automatiquement">
            <a:extLst>
              <a:ext uri="{FF2B5EF4-FFF2-40B4-BE49-F238E27FC236}">
                <a16:creationId xmlns:a16="http://schemas.microsoft.com/office/drawing/2014/main" id="{0BE1311E-0E5F-C0E6-12A4-01FDDB5F8C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4109" y="189000"/>
            <a:ext cx="531147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BA3C43-A6CB-F28F-FFB1-F3A634607C77}"/>
              </a:ext>
            </a:extLst>
          </p:cNvPr>
          <p:cNvSpPr txBox="1"/>
          <p:nvPr/>
        </p:nvSpPr>
        <p:spPr>
          <a:xfrm>
            <a:off x="1855694" y="3523130"/>
            <a:ext cx="2931459" cy="830997"/>
          </a:xfrm>
          <a:prstGeom prst="rect">
            <a:avLst/>
          </a:prstGeom>
          <a:noFill/>
        </p:spPr>
        <p:txBody>
          <a:bodyPr wrap="square" rtlCol="0">
            <a:spAutoFit/>
          </a:bodyPr>
          <a:lstStyle/>
          <a:p>
            <a:r>
              <a:rPr lang="it-IT" sz="2400" b="1" dirty="0">
                <a:solidFill>
                  <a:srgbClr val="FFFF00"/>
                </a:solidFill>
              </a:rPr>
              <a:t>Jeune femme par Pietro Antonio Rotari</a:t>
            </a:r>
            <a:endParaRPr lang="fr-FR" sz="2400" b="1" dirty="0">
              <a:solidFill>
                <a:srgbClr val="FFFF00"/>
              </a:solidFill>
            </a:endParaRPr>
          </a:p>
        </p:txBody>
      </p:sp>
    </p:spTree>
    <p:extLst>
      <p:ext uri="{BB962C8B-B14F-4D97-AF65-F5344CB8AC3E}">
        <p14:creationId xmlns:p14="http://schemas.microsoft.com/office/powerpoint/2010/main" val="337866015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ciel, plein air&#10;&#10;Description générée automatiquement">
            <a:extLst>
              <a:ext uri="{FF2B5EF4-FFF2-40B4-BE49-F238E27FC236}">
                <a16:creationId xmlns:a16="http://schemas.microsoft.com/office/drawing/2014/main" id="{CF35E505-5BA6-98AE-0713-44041EB959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9258" y="409341"/>
            <a:ext cx="9504000" cy="5940000"/>
          </a:xfrm>
          <a:prstGeom prst="rect">
            <a:avLst/>
          </a:prstGeom>
          <a:ln w="88900" cap="sq" cmpd="thickThin">
            <a:solidFill>
              <a:srgbClr val="C00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052C6C0-5F04-6900-7DE9-8AB1A19EFC58}"/>
              </a:ext>
            </a:extLst>
          </p:cNvPr>
          <p:cNvSpPr txBox="1"/>
          <p:nvPr/>
        </p:nvSpPr>
        <p:spPr>
          <a:xfrm>
            <a:off x="10309412" y="2649071"/>
            <a:ext cx="1882588" cy="1938992"/>
          </a:xfrm>
          <a:prstGeom prst="rect">
            <a:avLst/>
          </a:prstGeom>
          <a:noFill/>
        </p:spPr>
        <p:txBody>
          <a:bodyPr wrap="square" rtlCol="0">
            <a:spAutoFit/>
          </a:bodyPr>
          <a:lstStyle/>
          <a:p>
            <a:r>
              <a:rPr lang="fr-FR" sz="2400" b="1" dirty="0"/>
              <a:t>Fête champêtre par Francesco </a:t>
            </a:r>
            <a:r>
              <a:rPr lang="fr-FR" sz="2400" b="1" dirty="0" err="1"/>
              <a:t>Zuccarelli</a:t>
            </a:r>
            <a:endParaRPr lang="fr-FR" sz="2400" b="1" dirty="0"/>
          </a:p>
        </p:txBody>
      </p:sp>
    </p:spTree>
    <p:extLst>
      <p:ext uri="{BB962C8B-B14F-4D97-AF65-F5344CB8AC3E}">
        <p14:creationId xmlns:p14="http://schemas.microsoft.com/office/powerpoint/2010/main" val="4007929453"/>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Visage humain, habits&#10;&#10;Description générée automatiquement">
            <a:extLst>
              <a:ext uri="{FF2B5EF4-FFF2-40B4-BE49-F238E27FC236}">
                <a16:creationId xmlns:a16="http://schemas.microsoft.com/office/drawing/2014/main" id="{6BAD58C8-BF60-777E-C180-D9B720CEF1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8289" y="189000"/>
            <a:ext cx="5273652"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A0F2DEB-2617-5E41-0709-FBF1A3A3B767}"/>
              </a:ext>
            </a:extLst>
          </p:cNvPr>
          <p:cNvSpPr txBox="1"/>
          <p:nvPr/>
        </p:nvSpPr>
        <p:spPr>
          <a:xfrm>
            <a:off x="833718" y="4122869"/>
            <a:ext cx="4488701" cy="830997"/>
          </a:xfrm>
          <a:prstGeom prst="rect">
            <a:avLst/>
          </a:prstGeom>
          <a:noFill/>
        </p:spPr>
        <p:txBody>
          <a:bodyPr wrap="square" rtlCol="0">
            <a:spAutoFit/>
          </a:bodyPr>
          <a:lstStyle/>
          <a:p>
            <a:r>
              <a:rPr lang="fr-FR" sz="2400" b="1" dirty="0"/>
              <a:t>Miss Frances Elisabeth Sage par George Romney</a:t>
            </a:r>
          </a:p>
        </p:txBody>
      </p:sp>
    </p:spTree>
    <p:extLst>
      <p:ext uri="{BB962C8B-B14F-4D97-AF65-F5344CB8AC3E}">
        <p14:creationId xmlns:p14="http://schemas.microsoft.com/office/powerpoint/2010/main" val="3951806563"/>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cadre photo, habits&#10;&#10;Description générée automatiquement">
            <a:extLst>
              <a:ext uri="{FF2B5EF4-FFF2-40B4-BE49-F238E27FC236}">
                <a16:creationId xmlns:a16="http://schemas.microsoft.com/office/drawing/2014/main" id="{9633E73E-05D1-F92D-23B1-F67AB2C5AE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9676" y="189000"/>
            <a:ext cx="5659389" cy="6480000"/>
          </a:xfrm>
          <a:prstGeom prst="rect">
            <a:avLst/>
          </a:prstGeom>
          <a:ln w="88900" cap="sq" cmpd="thickThin">
            <a:solidFill>
              <a:schemeClr val="bg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96A50D-95E3-80B2-2F50-544C5E5F70E8}"/>
              </a:ext>
            </a:extLst>
          </p:cNvPr>
          <p:cNvSpPr txBox="1"/>
          <p:nvPr/>
        </p:nvSpPr>
        <p:spPr>
          <a:xfrm>
            <a:off x="7328647" y="3886200"/>
            <a:ext cx="4760259" cy="830997"/>
          </a:xfrm>
          <a:prstGeom prst="rect">
            <a:avLst/>
          </a:prstGeom>
          <a:noFill/>
        </p:spPr>
        <p:txBody>
          <a:bodyPr wrap="square" rtlCol="0">
            <a:spAutoFit/>
          </a:bodyPr>
          <a:lstStyle/>
          <a:p>
            <a:r>
              <a:rPr lang="fr-FR" sz="2400" b="1" dirty="0"/>
              <a:t>Portrait de la comtesse </a:t>
            </a:r>
            <a:r>
              <a:rPr lang="fr-FR" sz="2400" b="1" dirty="0" err="1"/>
              <a:t>Kagenek</a:t>
            </a:r>
            <a:r>
              <a:rPr lang="fr-FR" sz="2400" b="1" dirty="0"/>
              <a:t> en Flore par Elisabeth Vigée-Lebrun</a:t>
            </a:r>
          </a:p>
        </p:txBody>
      </p:sp>
    </p:spTree>
    <p:extLst>
      <p:ext uri="{BB962C8B-B14F-4D97-AF65-F5344CB8AC3E}">
        <p14:creationId xmlns:p14="http://schemas.microsoft.com/office/powerpoint/2010/main" val="203305881"/>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mythologie, Œuvre d’art&#10;&#10;Description générée automatiquement">
            <a:extLst>
              <a:ext uri="{FF2B5EF4-FFF2-40B4-BE49-F238E27FC236}">
                <a16:creationId xmlns:a16="http://schemas.microsoft.com/office/drawing/2014/main" id="{6668F014-C377-F63C-7D52-74A7E24113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1614" y="189000"/>
            <a:ext cx="7899424" cy="648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4578FB-D930-ED44-AC82-6B73571E30F7}"/>
              </a:ext>
            </a:extLst>
          </p:cNvPr>
          <p:cNvSpPr txBox="1"/>
          <p:nvPr/>
        </p:nvSpPr>
        <p:spPr>
          <a:xfrm>
            <a:off x="436708" y="3429000"/>
            <a:ext cx="2944906" cy="1200329"/>
          </a:xfrm>
          <a:prstGeom prst="rect">
            <a:avLst/>
          </a:prstGeom>
          <a:noFill/>
        </p:spPr>
        <p:txBody>
          <a:bodyPr wrap="square" rtlCol="0">
            <a:spAutoFit/>
          </a:bodyPr>
          <a:lstStyle/>
          <a:p>
            <a:r>
              <a:rPr lang="fr-FR" sz="2400" b="1" dirty="0">
                <a:solidFill>
                  <a:schemeClr val="bg1"/>
                </a:solidFill>
              </a:rPr>
              <a:t>Personnages sous une tente par Jean-Baptiste Pater</a:t>
            </a:r>
          </a:p>
        </p:txBody>
      </p:sp>
    </p:spTree>
    <p:extLst>
      <p:ext uri="{BB962C8B-B14F-4D97-AF65-F5344CB8AC3E}">
        <p14:creationId xmlns:p14="http://schemas.microsoft.com/office/powerpoint/2010/main" val="2156251528"/>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mythologie, Arts visuels&#10;&#10;Description générée automatiquement">
            <a:extLst>
              <a:ext uri="{FF2B5EF4-FFF2-40B4-BE49-F238E27FC236}">
                <a16:creationId xmlns:a16="http://schemas.microsoft.com/office/drawing/2014/main" id="{75761355-6C7F-E53A-64A8-BA0181CC91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3991" y="189000"/>
            <a:ext cx="533333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1B5A28-A6C1-F8AC-6F98-1EDCD8D10919}"/>
              </a:ext>
            </a:extLst>
          </p:cNvPr>
          <p:cNvSpPr txBox="1"/>
          <p:nvPr/>
        </p:nvSpPr>
        <p:spPr>
          <a:xfrm>
            <a:off x="6454588" y="3563471"/>
            <a:ext cx="5333333" cy="1200329"/>
          </a:xfrm>
          <a:prstGeom prst="rect">
            <a:avLst/>
          </a:prstGeom>
          <a:noFill/>
        </p:spPr>
        <p:txBody>
          <a:bodyPr wrap="square" rtlCol="0">
            <a:spAutoFit/>
          </a:bodyPr>
          <a:lstStyle/>
          <a:p>
            <a:r>
              <a:rPr lang="fr-FR" sz="2400" b="1" dirty="0">
                <a:solidFill>
                  <a:srgbClr val="FFFF00"/>
                </a:solidFill>
              </a:rPr>
              <a:t>Fête galante représentant une dame dansant avec </a:t>
            </a:r>
            <a:r>
              <a:rPr lang="fr-FR" sz="2400" b="1" dirty="0" err="1">
                <a:solidFill>
                  <a:srgbClr val="FFFF00"/>
                </a:solidFill>
              </a:rPr>
              <a:t>Pulcinella</a:t>
            </a:r>
            <a:r>
              <a:rPr lang="fr-FR" sz="2400" b="1" dirty="0">
                <a:solidFill>
                  <a:srgbClr val="FFFF00"/>
                </a:solidFill>
              </a:rPr>
              <a:t> par Nicolas Lancret</a:t>
            </a:r>
          </a:p>
        </p:txBody>
      </p:sp>
    </p:spTree>
    <p:extLst>
      <p:ext uri="{BB962C8B-B14F-4D97-AF65-F5344CB8AC3E}">
        <p14:creationId xmlns:p14="http://schemas.microsoft.com/office/powerpoint/2010/main" val="4240085283"/>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inture, Visage humain, intérieur&#10;&#10;Description générée automatiquement">
            <a:extLst>
              <a:ext uri="{FF2B5EF4-FFF2-40B4-BE49-F238E27FC236}">
                <a16:creationId xmlns:a16="http://schemas.microsoft.com/office/drawing/2014/main" id="{D651E282-9210-1B15-929D-B6C8B3E560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3397" y="189000"/>
            <a:ext cx="551489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A3DDBD-C59A-6C09-0D89-3B68AC02EA58}"/>
              </a:ext>
            </a:extLst>
          </p:cNvPr>
          <p:cNvSpPr txBox="1"/>
          <p:nvPr/>
        </p:nvSpPr>
        <p:spPr>
          <a:xfrm>
            <a:off x="582421" y="3818965"/>
            <a:ext cx="4450976" cy="830997"/>
          </a:xfrm>
          <a:prstGeom prst="rect">
            <a:avLst/>
          </a:prstGeom>
          <a:noFill/>
        </p:spPr>
        <p:txBody>
          <a:bodyPr wrap="square" rtlCol="0">
            <a:spAutoFit/>
          </a:bodyPr>
          <a:lstStyle/>
          <a:p>
            <a:r>
              <a:rPr lang="fr-FR" sz="2400" b="1" dirty="0">
                <a:solidFill>
                  <a:srgbClr val="FFFF00"/>
                </a:solidFill>
              </a:rPr>
              <a:t>Le Cadeau délicat par Louis-Léopold Boilly</a:t>
            </a:r>
          </a:p>
        </p:txBody>
      </p:sp>
    </p:spTree>
    <p:extLst>
      <p:ext uri="{BB962C8B-B14F-4D97-AF65-F5344CB8AC3E}">
        <p14:creationId xmlns:p14="http://schemas.microsoft.com/office/powerpoint/2010/main" val="3153237694"/>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inture, Visage humain, personne&#10;&#10;Description générée automatiquement">
            <a:extLst>
              <a:ext uri="{FF2B5EF4-FFF2-40B4-BE49-F238E27FC236}">
                <a16:creationId xmlns:a16="http://schemas.microsoft.com/office/drawing/2014/main" id="{0F14685B-E7F0-72C6-F520-D18634F38B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5747" y="189112"/>
            <a:ext cx="5580000" cy="64797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C1AC68-ADF9-12ED-7EB8-F63FE2274746}"/>
              </a:ext>
            </a:extLst>
          </p:cNvPr>
          <p:cNvSpPr txBox="1"/>
          <p:nvPr/>
        </p:nvSpPr>
        <p:spPr>
          <a:xfrm>
            <a:off x="6952129" y="3738282"/>
            <a:ext cx="4921624" cy="954107"/>
          </a:xfrm>
          <a:prstGeom prst="rect">
            <a:avLst/>
          </a:prstGeom>
          <a:noFill/>
        </p:spPr>
        <p:txBody>
          <a:bodyPr wrap="square" rtlCol="0">
            <a:spAutoFit/>
          </a:bodyPr>
          <a:lstStyle/>
          <a:p>
            <a:r>
              <a:rPr lang="fr-FR" sz="2800" b="1" dirty="0">
                <a:solidFill>
                  <a:srgbClr val="FFFF00"/>
                </a:solidFill>
              </a:rPr>
              <a:t>La lettre par Louis-Léopold Boilly</a:t>
            </a:r>
          </a:p>
        </p:txBody>
      </p:sp>
    </p:spTree>
    <p:extLst>
      <p:ext uri="{BB962C8B-B14F-4D97-AF65-F5344CB8AC3E}">
        <p14:creationId xmlns:p14="http://schemas.microsoft.com/office/powerpoint/2010/main" val="385262654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eubles, intérieur, habits&#10;&#10;Description générée automatiquement">
            <a:extLst>
              <a:ext uri="{FF2B5EF4-FFF2-40B4-BE49-F238E27FC236}">
                <a16:creationId xmlns:a16="http://schemas.microsoft.com/office/drawing/2014/main" id="{E7BDE3F5-A116-CEB8-AE0C-9314BF2CAF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18039" y="189000"/>
            <a:ext cx="5640912"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92128E-263B-045E-F45F-4F2735F8017A}"/>
              </a:ext>
            </a:extLst>
          </p:cNvPr>
          <p:cNvSpPr txBox="1"/>
          <p:nvPr/>
        </p:nvSpPr>
        <p:spPr>
          <a:xfrm>
            <a:off x="1156447" y="3697941"/>
            <a:ext cx="4182035" cy="830997"/>
          </a:xfrm>
          <a:prstGeom prst="rect">
            <a:avLst/>
          </a:prstGeom>
          <a:noFill/>
        </p:spPr>
        <p:txBody>
          <a:bodyPr wrap="square" rtlCol="0">
            <a:spAutoFit/>
          </a:bodyPr>
          <a:lstStyle/>
          <a:p>
            <a:r>
              <a:rPr lang="fr-FR" sz="2400" b="1" dirty="0"/>
              <a:t>La cuisinière par Louis-Léopold Boilly</a:t>
            </a:r>
          </a:p>
        </p:txBody>
      </p:sp>
    </p:spTree>
    <p:extLst>
      <p:ext uri="{BB962C8B-B14F-4D97-AF65-F5344CB8AC3E}">
        <p14:creationId xmlns:p14="http://schemas.microsoft.com/office/powerpoint/2010/main" val="302559478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Arts visuels, Œuvre d’art&#10;&#10;Description générée automatiquement">
            <a:extLst>
              <a:ext uri="{FF2B5EF4-FFF2-40B4-BE49-F238E27FC236}">
                <a16:creationId xmlns:a16="http://schemas.microsoft.com/office/drawing/2014/main" id="{05E679F3-D0F4-AD8B-D45B-B321943D5F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1130" y="459000"/>
            <a:ext cx="9433263" cy="594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DC57FE2-78B9-56D5-41E7-F2386A1E8C55}"/>
              </a:ext>
            </a:extLst>
          </p:cNvPr>
          <p:cNvSpPr txBox="1"/>
          <p:nvPr/>
        </p:nvSpPr>
        <p:spPr>
          <a:xfrm>
            <a:off x="10381129" y="3429000"/>
            <a:ext cx="1680883" cy="1569660"/>
          </a:xfrm>
          <a:prstGeom prst="rect">
            <a:avLst/>
          </a:prstGeom>
          <a:noFill/>
        </p:spPr>
        <p:txBody>
          <a:bodyPr wrap="square" rtlCol="0">
            <a:spAutoFit/>
          </a:bodyPr>
          <a:lstStyle/>
          <a:p>
            <a:r>
              <a:rPr lang="fr-FR" sz="2400" b="1" dirty="0">
                <a:solidFill>
                  <a:srgbClr val="FFFF00"/>
                </a:solidFill>
              </a:rPr>
              <a:t>Acis et Galatée par Luca Giordano</a:t>
            </a:r>
          </a:p>
        </p:txBody>
      </p:sp>
    </p:spTree>
    <p:extLst>
      <p:ext uri="{BB962C8B-B14F-4D97-AF65-F5344CB8AC3E}">
        <p14:creationId xmlns:p14="http://schemas.microsoft.com/office/powerpoint/2010/main" val="1661293020"/>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inture, habits, portrait&#10;&#10;Description générée automatiquement">
            <a:extLst>
              <a:ext uri="{FF2B5EF4-FFF2-40B4-BE49-F238E27FC236}">
                <a16:creationId xmlns:a16="http://schemas.microsoft.com/office/drawing/2014/main" id="{76070F02-3843-2838-3DF3-F4CDCECDC4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9790" y="281925"/>
            <a:ext cx="5112000" cy="6294150"/>
          </a:xfrm>
          <a:prstGeom prst="rect">
            <a:avLst/>
          </a:prstGeom>
          <a:ln w="88900" cap="sq" cmpd="thickThin">
            <a:solidFill>
              <a:schemeClr val="bg1"/>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91B8B081-A48E-E36F-4E59-80EFECA4861C}"/>
              </a:ext>
            </a:extLst>
          </p:cNvPr>
          <p:cNvSpPr txBox="1"/>
          <p:nvPr/>
        </p:nvSpPr>
        <p:spPr>
          <a:xfrm>
            <a:off x="1537447" y="3778624"/>
            <a:ext cx="4558553" cy="1200329"/>
          </a:xfrm>
          <a:prstGeom prst="rect">
            <a:avLst/>
          </a:prstGeom>
          <a:noFill/>
        </p:spPr>
        <p:txBody>
          <a:bodyPr wrap="square" rtlCol="0">
            <a:spAutoFit/>
          </a:bodyPr>
          <a:lstStyle/>
          <a:p>
            <a:r>
              <a:rPr lang="fr-FR" sz="2400" b="1"/>
              <a:t>Plus de détails</a:t>
            </a:r>
          </a:p>
          <a:p>
            <a:r>
              <a:rPr lang="fr-FR" sz="2400" b="1"/>
              <a:t>Portrait de gentilhomme par Nicolas de Largillierre</a:t>
            </a:r>
            <a:endParaRPr lang="fr-FR" sz="2400" b="1" dirty="0"/>
          </a:p>
        </p:txBody>
      </p:sp>
    </p:spTree>
    <p:extLst>
      <p:ext uri="{BB962C8B-B14F-4D97-AF65-F5344CB8AC3E}">
        <p14:creationId xmlns:p14="http://schemas.microsoft.com/office/powerpoint/2010/main" val="2505840804"/>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habits, art&#10;&#10;Description générée automatiquement">
            <a:extLst>
              <a:ext uri="{FF2B5EF4-FFF2-40B4-BE49-F238E27FC236}">
                <a16:creationId xmlns:a16="http://schemas.microsoft.com/office/drawing/2014/main" id="{3276BC5E-4D9C-0DA8-97B6-FFAE799EF3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8526" y="189000"/>
            <a:ext cx="5117474" cy="648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B1632B-740C-398F-F2A7-92876116AD21}"/>
              </a:ext>
            </a:extLst>
          </p:cNvPr>
          <p:cNvSpPr txBox="1"/>
          <p:nvPr/>
        </p:nvSpPr>
        <p:spPr>
          <a:xfrm>
            <a:off x="6333565" y="4114800"/>
            <a:ext cx="6172200" cy="461665"/>
          </a:xfrm>
          <a:prstGeom prst="rect">
            <a:avLst/>
          </a:prstGeom>
          <a:noFill/>
        </p:spPr>
        <p:txBody>
          <a:bodyPr wrap="square" rtlCol="0">
            <a:spAutoFit/>
          </a:bodyPr>
          <a:lstStyle/>
          <a:p>
            <a:r>
              <a:rPr lang="fr-FR" sz="2400" b="1" dirty="0"/>
              <a:t>Le Duc de Penthièvre par Jean-Marc Nattier</a:t>
            </a:r>
          </a:p>
        </p:txBody>
      </p:sp>
    </p:spTree>
    <p:extLst>
      <p:ext uri="{BB962C8B-B14F-4D97-AF65-F5344CB8AC3E}">
        <p14:creationId xmlns:p14="http://schemas.microsoft.com/office/powerpoint/2010/main" val="2953672058"/>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Visage humain, peinture&#10;&#10;Description générée automatiquement">
            <a:extLst>
              <a:ext uri="{FF2B5EF4-FFF2-40B4-BE49-F238E27FC236}">
                <a16:creationId xmlns:a16="http://schemas.microsoft.com/office/drawing/2014/main" id="{292FA9B3-5DCB-C123-034E-2A5B37BCDC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16993" y="189000"/>
            <a:ext cx="538877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F8016A-3806-B86E-5F27-3F921D294FAF}"/>
              </a:ext>
            </a:extLst>
          </p:cNvPr>
          <p:cNvSpPr txBox="1"/>
          <p:nvPr/>
        </p:nvSpPr>
        <p:spPr>
          <a:xfrm>
            <a:off x="309283" y="3025588"/>
            <a:ext cx="4921624" cy="830997"/>
          </a:xfrm>
          <a:prstGeom prst="rect">
            <a:avLst/>
          </a:prstGeom>
          <a:noFill/>
        </p:spPr>
        <p:txBody>
          <a:bodyPr wrap="square" rtlCol="0">
            <a:spAutoFit/>
          </a:bodyPr>
          <a:lstStyle/>
          <a:p>
            <a:r>
              <a:rPr lang="fr-FR" sz="2400" b="1" dirty="0">
                <a:solidFill>
                  <a:schemeClr val="bg1"/>
                </a:solidFill>
              </a:rPr>
              <a:t>Portrait du Prince Auguste Frederick par Henri-Pierre </a:t>
            </a:r>
            <a:r>
              <a:rPr lang="fr-FR" sz="2400" b="1" dirty="0" err="1">
                <a:solidFill>
                  <a:schemeClr val="bg1"/>
                </a:solidFill>
              </a:rPr>
              <a:t>Danloux</a:t>
            </a:r>
            <a:endParaRPr lang="fr-FR" sz="2400" b="1" dirty="0">
              <a:solidFill>
                <a:schemeClr val="bg1"/>
              </a:solidFill>
            </a:endParaRPr>
          </a:p>
        </p:txBody>
      </p:sp>
    </p:spTree>
    <p:extLst>
      <p:ext uri="{BB962C8B-B14F-4D97-AF65-F5344CB8AC3E}">
        <p14:creationId xmlns:p14="http://schemas.microsoft.com/office/powerpoint/2010/main" val="529729700"/>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nuage, plein air, ciel&#10;&#10;Description générée automatiquement">
            <a:extLst>
              <a:ext uri="{FF2B5EF4-FFF2-40B4-BE49-F238E27FC236}">
                <a16:creationId xmlns:a16="http://schemas.microsoft.com/office/drawing/2014/main" id="{C074FA81-8146-1108-76B0-653314D8B1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9301" y="279000"/>
            <a:ext cx="9376742"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2D09D6-EB13-BB2C-BBCB-6124B3D58515}"/>
              </a:ext>
            </a:extLst>
          </p:cNvPr>
          <p:cNvSpPr txBox="1"/>
          <p:nvPr/>
        </p:nvSpPr>
        <p:spPr>
          <a:xfrm>
            <a:off x="10165976" y="3644153"/>
            <a:ext cx="2026024" cy="1569660"/>
          </a:xfrm>
          <a:prstGeom prst="rect">
            <a:avLst/>
          </a:prstGeom>
          <a:noFill/>
        </p:spPr>
        <p:txBody>
          <a:bodyPr wrap="square" rtlCol="0">
            <a:spAutoFit/>
          </a:bodyPr>
          <a:lstStyle/>
          <a:p>
            <a:r>
              <a:rPr lang="fr-FR" sz="2400" b="1" dirty="0">
                <a:solidFill>
                  <a:srgbClr val="FFFF00"/>
                </a:solidFill>
              </a:rPr>
              <a:t>Vue du port de Nimègue par Jan Van Goyen</a:t>
            </a:r>
          </a:p>
        </p:txBody>
      </p:sp>
    </p:spTree>
    <p:extLst>
      <p:ext uri="{BB962C8B-B14F-4D97-AF65-F5344CB8AC3E}">
        <p14:creationId xmlns:p14="http://schemas.microsoft.com/office/powerpoint/2010/main" val="3792972892"/>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einture, ciel, art&#10;&#10;Description générée automatiquement">
            <a:extLst>
              <a:ext uri="{FF2B5EF4-FFF2-40B4-BE49-F238E27FC236}">
                <a16:creationId xmlns:a16="http://schemas.microsoft.com/office/drawing/2014/main" id="{F37845B8-8DFD-B236-6002-1D136557A7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6449" y="279000"/>
            <a:ext cx="940956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402CF43-F168-32AA-674A-23230FC5D16B}"/>
              </a:ext>
            </a:extLst>
          </p:cNvPr>
          <p:cNvSpPr txBox="1"/>
          <p:nvPr/>
        </p:nvSpPr>
        <p:spPr>
          <a:xfrm>
            <a:off x="395987" y="3786694"/>
            <a:ext cx="2057400" cy="1200329"/>
          </a:xfrm>
          <a:prstGeom prst="rect">
            <a:avLst/>
          </a:prstGeom>
          <a:noFill/>
        </p:spPr>
        <p:txBody>
          <a:bodyPr wrap="square" rtlCol="0">
            <a:spAutoFit/>
          </a:bodyPr>
          <a:lstStyle/>
          <a:p>
            <a:r>
              <a:rPr lang="fr-FR" sz="2400" b="1" dirty="0">
                <a:solidFill>
                  <a:srgbClr val="FFFF00"/>
                </a:solidFill>
              </a:rPr>
              <a:t>Vue d'une plage par Jan van Goyen</a:t>
            </a:r>
          </a:p>
        </p:txBody>
      </p:sp>
    </p:spTree>
    <p:extLst>
      <p:ext uri="{BB962C8B-B14F-4D97-AF65-F5344CB8AC3E}">
        <p14:creationId xmlns:p14="http://schemas.microsoft.com/office/powerpoint/2010/main" val="2119162933"/>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iel, dessin, nuage&#10;&#10;Description générée automatiquement">
            <a:extLst>
              <a:ext uri="{FF2B5EF4-FFF2-40B4-BE49-F238E27FC236}">
                <a16:creationId xmlns:a16="http://schemas.microsoft.com/office/drawing/2014/main" id="{CE5D5A07-79A6-9F22-698A-CDAD52483B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7355" y="189000"/>
            <a:ext cx="867615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5B979EF-5E09-544F-60C8-28657C7C394F}"/>
              </a:ext>
            </a:extLst>
          </p:cNvPr>
          <p:cNvSpPr txBox="1"/>
          <p:nvPr/>
        </p:nvSpPr>
        <p:spPr>
          <a:xfrm>
            <a:off x="9426388" y="3151990"/>
            <a:ext cx="2765612" cy="1938992"/>
          </a:xfrm>
          <a:prstGeom prst="rect">
            <a:avLst/>
          </a:prstGeom>
          <a:noFill/>
        </p:spPr>
        <p:txBody>
          <a:bodyPr wrap="square" rtlCol="0">
            <a:spAutoFit/>
          </a:bodyPr>
          <a:lstStyle/>
          <a:p>
            <a:r>
              <a:rPr lang="fr-FR" sz="2400" b="1">
                <a:solidFill>
                  <a:srgbClr val="FFFF00"/>
                </a:solidFill>
              </a:rPr>
              <a:t>Plus de détails</a:t>
            </a:r>
          </a:p>
          <a:p>
            <a:r>
              <a:rPr lang="fr-FR" sz="2400" b="1">
                <a:solidFill>
                  <a:srgbClr val="FFFF00"/>
                </a:solidFill>
              </a:rPr>
              <a:t>Le départ pour la chasse au faucon par Philips Wouwerman</a:t>
            </a:r>
            <a:endParaRPr lang="fr-FR" sz="2400" b="1" dirty="0">
              <a:solidFill>
                <a:srgbClr val="FFFF00"/>
              </a:solidFill>
            </a:endParaRPr>
          </a:p>
        </p:txBody>
      </p:sp>
    </p:spTree>
    <p:extLst>
      <p:ext uri="{BB962C8B-B14F-4D97-AF65-F5344CB8AC3E}">
        <p14:creationId xmlns:p14="http://schemas.microsoft.com/office/powerpoint/2010/main" val="757704445"/>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al, plein air, mammifère&#10;&#10;Description générée automatiquement">
            <a:extLst>
              <a:ext uri="{FF2B5EF4-FFF2-40B4-BE49-F238E27FC236}">
                <a16:creationId xmlns:a16="http://schemas.microsoft.com/office/drawing/2014/main" id="{B60EF51F-23CF-1240-9056-17FAC37B04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7881" y="279000"/>
            <a:ext cx="715210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5F3106-7586-7350-D4D6-C055203080BE}"/>
              </a:ext>
            </a:extLst>
          </p:cNvPr>
          <p:cNvSpPr txBox="1"/>
          <p:nvPr/>
        </p:nvSpPr>
        <p:spPr>
          <a:xfrm>
            <a:off x="779930" y="3684494"/>
            <a:ext cx="3751729" cy="830997"/>
          </a:xfrm>
          <a:prstGeom prst="rect">
            <a:avLst/>
          </a:prstGeom>
          <a:noFill/>
        </p:spPr>
        <p:txBody>
          <a:bodyPr wrap="square" rtlCol="0">
            <a:spAutoFit/>
          </a:bodyPr>
          <a:lstStyle/>
          <a:p>
            <a:r>
              <a:rPr lang="fr-FR" sz="2400" b="1" dirty="0">
                <a:solidFill>
                  <a:srgbClr val="FFFF00"/>
                </a:solidFill>
              </a:rPr>
              <a:t>Le Relais par Philips Wouwerman</a:t>
            </a:r>
          </a:p>
        </p:txBody>
      </p:sp>
    </p:spTree>
    <p:extLst>
      <p:ext uri="{BB962C8B-B14F-4D97-AF65-F5344CB8AC3E}">
        <p14:creationId xmlns:p14="http://schemas.microsoft.com/office/powerpoint/2010/main" val="1124743947"/>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plein air, art, dessin&#10;&#10;Description générée automatiquement">
            <a:extLst>
              <a:ext uri="{FF2B5EF4-FFF2-40B4-BE49-F238E27FC236}">
                <a16:creationId xmlns:a16="http://schemas.microsoft.com/office/drawing/2014/main" id="{6B1036E5-7405-CBA8-CA01-D0FD3D528C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9982" y="189000"/>
            <a:ext cx="780649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62F5C6-012B-BF4C-0C17-A842DF8D2FF7}"/>
              </a:ext>
            </a:extLst>
          </p:cNvPr>
          <p:cNvSpPr txBox="1"/>
          <p:nvPr/>
        </p:nvSpPr>
        <p:spPr>
          <a:xfrm>
            <a:off x="8951289" y="3697940"/>
            <a:ext cx="3415521" cy="1213777"/>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Paysage au pont par Hubert Robert</a:t>
            </a:r>
          </a:p>
        </p:txBody>
      </p:sp>
    </p:spTree>
    <p:extLst>
      <p:ext uri="{BB962C8B-B14F-4D97-AF65-F5344CB8AC3E}">
        <p14:creationId xmlns:p14="http://schemas.microsoft.com/office/powerpoint/2010/main" val="3860561375"/>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einture, bâtiment&#10;&#10;Description générée automatiquement">
            <a:extLst>
              <a:ext uri="{FF2B5EF4-FFF2-40B4-BE49-F238E27FC236}">
                <a16:creationId xmlns:a16="http://schemas.microsoft.com/office/drawing/2014/main" id="{DDE337F0-A7A9-EA11-968F-4B7869F4F2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71304" y="189000"/>
            <a:ext cx="340604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5270C4-1473-1D3B-D6CB-55DE0F723339}"/>
              </a:ext>
            </a:extLst>
          </p:cNvPr>
          <p:cNvSpPr txBox="1"/>
          <p:nvPr/>
        </p:nvSpPr>
        <p:spPr>
          <a:xfrm>
            <a:off x="188258" y="376517"/>
            <a:ext cx="6642847" cy="1077218"/>
          </a:xfrm>
          <a:prstGeom prst="rect">
            <a:avLst/>
          </a:prstGeom>
          <a:noFill/>
        </p:spPr>
        <p:txBody>
          <a:bodyPr wrap="square" rtlCol="0">
            <a:spAutoFit/>
          </a:bodyPr>
          <a:lstStyle/>
          <a:p>
            <a:r>
              <a:rPr lang="fr-FR" sz="3200" b="1" dirty="0">
                <a:solidFill>
                  <a:srgbClr val="FFFF00"/>
                </a:solidFill>
              </a:rPr>
              <a:t>Lorient Vous A Proposé  La Fondation </a:t>
            </a:r>
            <a:r>
              <a:rPr lang="fr-FR" sz="3200" b="1" dirty="0" err="1">
                <a:solidFill>
                  <a:srgbClr val="FFFF00"/>
                </a:solidFill>
              </a:rPr>
              <a:t>Bemberg</a:t>
            </a:r>
            <a:r>
              <a:rPr lang="fr-FR" sz="3200" b="1" dirty="0">
                <a:solidFill>
                  <a:srgbClr val="FFFF00"/>
                </a:solidFill>
              </a:rPr>
              <a:t> (Toulouse ) N°1</a:t>
            </a:r>
          </a:p>
        </p:txBody>
      </p:sp>
      <p:sp>
        <p:nvSpPr>
          <p:cNvPr id="5" name="ZoneTexte 4">
            <a:extLst>
              <a:ext uri="{FF2B5EF4-FFF2-40B4-BE49-F238E27FC236}">
                <a16:creationId xmlns:a16="http://schemas.microsoft.com/office/drawing/2014/main" id="{7DF630A9-3095-F022-0C30-7322A8EEEC9A}"/>
              </a:ext>
            </a:extLst>
          </p:cNvPr>
          <p:cNvSpPr txBox="1"/>
          <p:nvPr/>
        </p:nvSpPr>
        <p:spPr>
          <a:xfrm>
            <a:off x="1508583" y="2038576"/>
            <a:ext cx="5768789" cy="523220"/>
          </a:xfrm>
          <a:prstGeom prst="rect">
            <a:avLst/>
          </a:prstGeom>
          <a:noFill/>
        </p:spPr>
        <p:txBody>
          <a:bodyPr wrap="square" rtlCol="0">
            <a:spAutoFit/>
          </a:bodyPr>
          <a:lstStyle/>
          <a:p>
            <a:r>
              <a:rPr lang="fr-FR" sz="2800" b="1" dirty="0">
                <a:solidFill>
                  <a:srgbClr val="FFFF00"/>
                </a:solidFill>
              </a:rPr>
              <a:t>Les Image Et Le Son Du Net</a:t>
            </a:r>
          </a:p>
        </p:txBody>
      </p:sp>
      <p:sp>
        <p:nvSpPr>
          <p:cNvPr id="6" name="ZoneTexte 5">
            <a:extLst>
              <a:ext uri="{FF2B5EF4-FFF2-40B4-BE49-F238E27FC236}">
                <a16:creationId xmlns:a16="http://schemas.microsoft.com/office/drawing/2014/main" id="{62E2FA27-4FAE-D976-05A4-7908A8AA97C0}"/>
              </a:ext>
            </a:extLst>
          </p:cNvPr>
          <p:cNvSpPr txBox="1"/>
          <p:nvPr/>
        </p:nvSpPr>
        <p:spPr>
          <a:xfrm>
            <a:off x="2891118" y="2885027"/>
            <a:ext cx="3670043" cy="523220"/>
          </a:xfrm>
          <a:prstGeom prst="rect">
            <a:avLst/>
          </a:prstGeom>
          <a:noFill/>
        </p:spPr>
        <p:txBody>
          <a:bodyPr wrap="square" rtlCol="0">
            <a:spAutoFit/>
          </a:bodyPr>
          <a:lstStyle/>
          <a:p>
            <a:r>
              <a:rPr lang="fr-FR" sz="2800" b="1" dirty="0">
                <a:solidFill>
                  <a:srgbClr val="FFFF00"/>
                </a:solidFill>
              </a:rPr>
              <a:t>Daniel</a:t>
            </a:r>
          </a:p>
        </p:txBody>
      </p:sp>
      <p:sp>
        <p:nvSpPr>
          <p:cNvPr id="7" name="ZoneTexte 6">
            <a:extLst>
              <a:ext uri="{FF2B5EF4-FFF2-40B4-BE49-F238E27FC236}">
                <a16:creationId xmlns:a16="http://schemas.microsoft.com/office/drawing/2014/main" id="{07D6AE9B-C0A9-BCD5-4928-7BE7EF79D686}"/>
              </a:ext>
            </a:extLst>
          </p:cNvPr>
          <p:cNvSpPr txBox="1"/>
          <p:nvPr/>
        </p:nvSpPr>
        <p:spPr>
          <a:xfrm>
            <a:off x="2891118" y="5580529"/>
            <a:ext cx="3939987" cy="954107"/>
          </a:xfrm>
          <a:prstGeom prst="rect">
            <a:avLst/>
          </a:prstGeom>
          <a:noFill/>
        </p:spPr>
        <p:txBody>
          <a:bodyPr wrap="square" rtlCol="0">
            <a:spAutoFit/>
          </a:bodyPr>
          <a:lstStyle/>
          <a:p>
            <a:r>
              <a:rPr lang="fr-FR" sz="2800" b="1" dirty="0">
                <a:solidFill>
                  <a:srgbClr val="FFFF00"/>
                </a:solidFill>
              </a:rPr>
              <a:t>Bergers sous une grotte par Hubert Robert</a:t>
            </a:r>
          </a:p>
        </p:txBody>
      </p:sp>
    </p:spTree>
    <p:extLst>
      <p:ext uri="{BB962C8B-B14F-4D97-AF65-F5344CB8AC3E}">
        <p14:creationId xmlns:p14="http://schemas.microsoft.com/office/powerpoint/2010/main" val="2930620656"/>
      </p:ext>
    </p:extLst>
  </p:cSld>
  <p:clrMapOvr>
    <a:masterClrMapping/>
  </p:clrMapOvr>
  <mc:AlternateContent xmlns:mc="http://schemas.openxmlformats.org/markup-compatibility/2006" xmlns:p14="http://schemas.microsoft.com/office/powerpoint/2010/main">
    <mc:Choice Requires="p14">
      <p:transition spd="slow" p14:dur="5000" advClick="0" advTm="8000">
        <p14:conveyor dir="l"/>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374</Words>
  <Application>Microsoft Office PowerPoint</Application>
  <PresentationFormat>Grand écran</PresentationFormat>
  <Paragraphs>39</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2024-01-31T14:47:19Z</dcterms:created>
  <dcterms:modified xsi:type="dcterms:W3CDTF">2024-02-01T12:27:54Z</dcterms:modified>
</cp:coreProperties>
</file>