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86" r:id="rId3"/>
    <p:sldId id="256"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9" r:id="rId27"/>
    <p:sldId id="258" r:id="rId28"/>
    <p:sldId id="257"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2AF188-9213-734B-A787-BAD1218F5FD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A8A2D96-C689-2640-C912-875CD0B670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2A0213D-8E89-A205-3E14-6868717BAF2E}"/>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6CC2608F-17BF-428B-A18A-662C090B1D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337BDE4-2AF5-07C8-78AC-3A652805B80E}"/>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861197825"/>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4EC20F-328C-A45C-F887-5CD9C80797B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8D6F12-B1EB-0151-6914-EEB1B2FDD48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8D9573-564D-51E0-D1DD-41171C876568}"/>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AF3D22E2-8D59-C4E0-53B0-13A57F5BA3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DD62D8-D41F-294F-3899-A6D0D558129B}"/>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1042613407"/>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AD35D9-F8E0-AA45-9F2A-B9DFB84AB24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8596B6B-204A-4F52-DDC6-91C8EFCB39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A5F9B1B-D5C9-ED34-980A-00FB4BC6B9D0}"/>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FBE6896F-A01F-8604-F242-EBE118ACA3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3402029-F1A4-9153-2ED3-0AC60060481B}"/>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2705670977"/>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7EC22F-7D84-70D1-4AB4-E1DCDF336DF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C9C927-E8B8-0090-F679-5B17DF2E96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24B7DAB-8893-CF39-8BB1-A19351DEFCB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8DF4443-7237-D9C9-23B0-FD3337B3B42F}"/>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71761FCF-9C92-83E4-A97B-6A42E39F61E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1C520D-F84F-5AE0-766F-53FA791BC8EF}"/>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371008655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433956-B779-3CAB-3AFB-17F7ADDCC73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45A9C5C-E309-D6B7-B8A9-53FB826CB9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89CC55D-7DC6-9216-83EF-A2D4DEC4625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06AFDAB-3532-7238-C61A-43B588BCE1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A832E33-AF95-726C-8A3C-9754307E828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51AE5AD-ECD2-4E4C-344B-A05D381981DF}"/>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8" name="Espace réservé du pied de page 7">
            <a:extLst>
              <a:ext uri="{FF2B5EF4-FFF2-40B4-BE49-F238E27FC236}">
                <a16:creationId xmlns:a16="http://schemas.microsoft.com/office/drawing/2014/main" id="{D5FF146B-0370-3B7C-011C-4D507A60395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30D5535-9451-6FB1-7E0F-56C04D82F857}"/>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204447818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0E8B28-49C3-B3F8-BCB4-278B89C2DB9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0F7776D-33B8-4FB5-88C2-5584A77FF680}"/>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4" name="Espace réservé du pied de page 3">
            <a:extLst>
              <a:ext uri="{FF2B5EF4-FFF2-40B4-BE49-F238E27FC236}">
                <a16:creationId xmlns:a16="http://schemas.microsoft.com/office/drawing/2014/main" id="{E7ECE08A-248C-B023-25D9-A707245701F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DF08A42-6581-9165-501B-EC5C31BD5341}"/>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202920305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32EB75A-7134-DA0D-3FEA-F8E6E34168EF}"/>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3" name="Espace réservé du pied de page 2">
            <a:extLst>
              <a:ext uri="{FF2B5EF4-FFF2-40B4-BE49-F238E27FC236}">
                <a16:creationId xmlns:a16="http://schemas.microsoft.com/office/drawing/2014/main" id="{842DFC72-0C3E-3072-3960-8B2F8AB0BF8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E55B66B-4AA1-0AB2-36C9-370C275EDBCB}"/>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3713123866"/>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DD7A46-79CA-8D1E-8808-A9A730FF02C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F529BCA-A5DC-492B-76C6-6D66812EED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DFFA82B-38D7-9E54-3799-404CCDAA67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DD3D0AA-D6D7-7421-4C11-464B23030EBC}"/>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D2D337EE-49F0-33ED-AC2C-F690F489F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C4C0E3-A550-A583-EB90-A0ED3602F83F}"/>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2545116166"/>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01C8B-39A0-AF95-F99D-B1C14600CF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A836947-7B48-EA3A-CD8C-6388E7D4F4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81637F-ABD6-8BAA-E617-9824648C22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12D9DE-56F0-73E7-92F4-DB6B90258EAC}"/>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6" name="Espace réservé du pied de page 5">
            <a:extLst>
              <a:ext uri="{FF2B5EF4-FFF2-40B4-BE49-F238E27FC236}">
                <a16:creationId xmlns:a16="http://schemas.microsoft.com/office/drawing/2014/main" id="{7C2C26B1-1494-2B0C-322A-607E180844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7E0900-5757-0B5C-8368-BBFF889A5C35}"/>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319343939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F41C44-8CE6-A6F6-5086-639B9CFF9D3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1513A11-A2A9-44F1-0354-5F21175C94D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EBD286-5062-8C3D-6518-A3415FD5A5C6}"/>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2B84CAC2-490C-E286-A1F8-0783CF483D2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A724E0-EA94-EE81-659B-4378471345CC}"/>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4123769273"/>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F08FA8A-C8FD-46CA-2F70-F32C3A18BCE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BFB767A-9792-24B9-E958-D1E714C12CE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4B862B3-9B72-1EAF-650F-B494A8CB5CF6}"/>
              </a:ext>
            </a:extLst>
          </p:cNvPr>
          <p:cNvSpPr>
            <a:spLocks noGrp="1"/>
          </p:cNvSpPr>
          <p:nvPr>
            <p:ph type="dt" sz="half" idx="10"/>
          </p:nvPr>
        </p:nvSpPr>
        <p:spPr/>
        <p:txBody>
          <a:body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0134708C-FB4E-28C6-3B63-2FA9B44649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21218-A08C-62D6-51EC-C43881D042D6}"/>
              </a:ext>
            </a:extLst>
          </p:cNvPr>
          <p:cNvSpPr>
            <a:spLocks noGrp="1"/>
          </p:cNvSpPr>
          <p:nvPr>
            <p:ph type="sldNum" sz="quarter" idx="12"/>
          </p:nvPr>
        </p:nvSpPr>
        <p:spPr/>
        <p:txBody>
          <a:bodyPr/>
          <a:lstStyle/>
          <a:p>
            <a:fld id="{3C9908F9-3761-4A0A-99F9-F24AA1509D3D}" type="slidenum">
              <a:rPr lang="fr-FR" smtClean="0"/>
              <a:t>‹N°›</a:t>
            </a:fld>
            <a:endParaRPr lang="fr-FR"/>
          </a:p>
        </p:txBody>
      </p:sp>
    </p:spTree>
    <p:extLst>
      <p:ext uri="{BB962C8B-B14F-4D97-AF65-F5344CB8AC3E}">
        <p14:creationId xmlns:p14="http://schemas.microsoft.com/office/powerpoint/2010/main" val="1553542405"/>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D434B78-EB28-BA93-AA04-C428EFA7FC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2939A6A-EBDA-7E93-2CF1-90D187E7FA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B91370-DF99-3B79-4F7D-D346E3CE13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4EDA84-7B26-4384-9E55-C6F86B54A222}" type="datetimeFigureOut">
              <a:rPr lang="fr-FR" smtClean="0"/>
              <a:t>01/02/2024</a:t>
            </a:fld>
            <a:endParaRPr lang="fr-FR"/>
          </a:p>
        </p:txBody>
      </p:sp>
      <p:sp>
        <p:nvSpPr>
          <p:cNvPr id="5" name="Espace réservé du pied de page 4">
            <a:extLst>
              <a:ext uri="{FF2B5EF4-FFF2-40B4-BE49-F238E27FC236}">
                <a16:creationId xmlns:a16="http://schemas.microsoft.com/office/drawing/2014/main" id="{5A1691B3-42B5-3B78-0591-8CCA0A6D25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06777F9-1C4A-C591-07E0-DCD39D6FAB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9908F9-3761-4A0A-99F9-F24AA1509D3D}" type="slidenum">
              <a:rPr lang="fr-FR" smtClean="0"/>
              <a:t>‹N°›</a:t>
            </a:fld>
            <a:endParaRPr lang="fr-FR"/>
          </a:p>
        </p:txBody>
      </p:sp>
    </p:spTree>
    <p:extLst>
      <p:ext uri="{BB962C8B-B14F-4D97-AF65-F5344CB8AC3E}">
        <p14:creationId xmlns:p14="http://schemas.microsoft.com/office/powerpoint/2010/main" val="3268430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ciel, plein air, nuage&#10;&#10;Description générée automatiquement">
            <a:extLst>
              <a:ext uri="{FF2B5EF4-FFF2-40B4-BE49-F238E27FC236}">
                <a16:creationId xmlns:a16="http://schemas.microsoft.com/office/drawing/2014/main" id="{261C0538-AB86-E3A8-A0D9-81EB865303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1508" y="189000"/>
            <a:ext cx="686907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ED7F96B-2BD6-0437-2F22-083EF26571E4}"/>
              </a:ext>
            </a:extLst>
          </p:cNvPr>
          <p:cNvSpPr txBox="1"/>
          <p:nvPr/>
        </p:nvSpPr>
        <p:spPr>
          <a:xfrm>
            <a:off x="8411532" y="444137"/>
            <a:ext cx="3108960" cy="1200329"/>
          </a:xfrm>
          <a:prstGeom prst="rect">
            <a:avLst/>
          </a:prstGeom>
          <a:noFill/>
        </p:spPr>
        <p:txBody>
          <a:bodyPr wrap="square" rtlCol="0">
            <a:spAutoFit/>
          </a:bodyPr>
          <a:lstStyle/>
          <a:p>
            <a:r>
              <a:rPr lang="fr-FR" sz="2400" b="1" dirty="0">
                <a:solidFill>
                  <a:srgbClr val="FFFF00"/>
                </a:solidFill>
              </a:rPr>
              <a:t>Lorient Vous Propose La Fondation </a:t>
            </a:r>
            <a:r>
              <a:rPr lang="fr-FR" sz="2400" b="1" dirty="0" err="1">
                <a:solidFill>
                  <a:srgbClr val="FFFF00"/>
                </a:solidFill>
              </a:rPr>
              <a:t>Bemberg</a:t>
            </a:r>
            <a:r>
              <a:rPr lang="fr-FR" sz="2400" b="1" dirty="0">
                <a:solidFill>
                  <a:srgbClr val="FFFF00"/>
                </a:solidFill>
              </a:rPr>
              <a:t> ( Toulouse ) N°2</a:t>
            </a:r>
          </a:p>
        </p:txBody>
      </p:sp>
      <p:sp>
        <p:nvSpPr>
          <p:cNvPr id="7" name="ZoneTexte 6">
            <a:extLst>
              <a:ext uri="{FF2B5EF4-FFF2-40B4-BE49-F238E27FC236}">
                <a16:creationId xmlns:a16="http://schemas.microsoft.com/office/drawing/2014/main" id="{B27DEEB3-C1DD-0A1D-14C0-5AA3B4237B59}"/>
              </a:ext>
            </a:extLst>
          </p:cNvPr>
          <p:cNvSpPr txBox="1"/>
          <p:nvPr/>
        </p:nvSpPr>
        <p:spPr>
          <a:xfrm>
            <a:off x="7720149" y="5042263"/>
            <a:ext cx="4219302" cy="830997"/>
          </a:xfrm>
          <a:prstGeom prst="rect">
            <a:avLst/>
          </a:prstGeom>
          <a:noFill/>
        </p:spPr>
        <p:txBody>
          <a:bodyPr wrap="square" rtlCol="0">
            <a:spAutoFit/>
          </a:bodyPr>
          <a:lstStyle/>
          <a:p>
            <a:r>
              <a:rPr lang="fr-FR" sz="2400" b="1" dirty="0">
                <a:solidFill>
                  <a:srgbClr val="FFFF00"/>
                </a:solidFill>
              </a:rPr>
              <a:t> Hôtel d'</a:t>
            </a:r>
            <a:r>
              <a:rPr lang="fr-FR" sz="2400" b="1" dirty="0" err="1">
                <a:solidFill>
                  <a:srgbClr val="FFFF00"/>
                </a:solidFill>
              </a:rPr>
              <a:t>Assézat</a:t>
            </a:r>
            <a:r>
              <a:rPr lang="fr-FR" sz="2400" b="1" dirty="0">
                <a:solidFill>
                  <a:srgbClr val="FFFF00"/>
                </a:solidFill>
              </a:rPr>
              <a:t> à Toulouse ; La cour intérieure.</a:t>
            </a:r>
          </a:p>
        </p:txBody>
      </p:sp>
    </p:spTree>
    <p:extLst>
      <p:ext uri="{BB962C8B-B14F-4D97-AF65-F5344CB8AC3E}">
        <p14:creationId xmlns:p14="http://schemas.microsoft.com/office/powerpoint/2010/main" val="4262151842"/>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sndAc>
          <p:stSnd>
            <p:snd r:embed="rId2" name="Waiting For You  - Ernesto Cortazar.wav"/>
          </p:stSnd>
        </p:sndAc>
      </p:transition>
    </mc:Choice>
    <mc:Fallback>
      <p:transition spd="slow" advClick="0" advTm="8000">
        <p:fade/>
        <p:sndAc>
          <p:stSnd>
            <p:snd r:embed="rId2" name="Waiting For You  - Ernesto Corta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0D3573-CA60-C9F4-CD30-153C137520F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En 1994, Georges </a:t>
            </a:r>
            <a:r>
              <a:rPr lang="fr-FR" sz="3200" b="1" dirty="0" err="1">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Bemberg</a:t>
            </a:r>
            <a:r>
              <a:rPr lang="fr-FR" sz="3200" b="1" dirty="0">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 riche Argentin amateur d'art, prête pour 99 ans à la municipalité la collection qu'il a réunie (1 100 œuvres réparties entre tableaux, sculptures et objets d'art) afin de la rendre accessible au public. Ce sont ainsi trois quarts de la collection qui sont visibles dans les salles de l'hôtel d'</a:t>
            </a:r>
            <a:r>
              <a:rPr lang="fr-FR" sz="3200" b="1" dirty="0" err="1">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Assézat</a:t>
            </a:r>
            <a:r>
              <a:rPr lang="fr-FR" sz="3200" b="1" dirty="0">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 des travaux d'agrandissements étant prévus. Parmi les objets exposés, la peinture et le dessin occupent une place privilégiée, avec par exemple un ensemble unique de plus de trente toiles de Pierre Bonnard et des œuvres de grands peintres des différentes écoles européennes de peinture, du </a:t>
            </a:r>
            <a:r>
              <a:rPr lang="fr-FR" sz="3200" b="1" dirty="0" err="1">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xve</a:t>
            </a:r>
            <a:r>
              <a:rPr lang="fr-FR" sz="3200" b="1" dirty="0">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 siècle au </a:t>
            </a:r>
            <a:r>
              <a:rPr lang="fr-FR" sz="3200" b="1" dirty="0" err="1">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xxe</a:t>
            </a:r>
            <a:r>
              <a:rPr lang="fr-FR" sz="3200" b="1" dirty="0">
                <a:ln>
                  <a:solidFill>
                    <a:schemeClr val="accent2"/>
                  </a:solidFill>
                </a:ln>
                <a:solidFill>
                  <a:srgbClr val="FFFF00"/>
                </a:solidFill>
                <a:effectLst>
                  <a:glow rad="228600">
                    <a:schemeClr val="accent2">
                      <a:satMod val="175000"/>
                      <a:alpha val="40000"/>
                    </a:schemeClr>
                  </a:glow>
                </a:effectLst>
                <a:latin typeface="Algerian" panose="04020705040A02060702" pitchFamily="82" charset="0"/>
              </a:rPr>
              <a:t> siècle1</a:t>
            </a:r>
            <a:r>
              <a:rPr lang="fr-FR" dirty="0"/>
              <a:t>.</a:t>
            </a:r>
          </a:p>
        </p:txBody>
      </p:sp>
      <p:sp>
        <p:nvSpPr>
          <p:cNvPr id="5" name="ZoneTexte 4">
            <a:extLst>
              <a:ext uri="{FF2B5EF4-FFF2-40B4-BE49-F238E27FC236}">
                <a16:creationId xmlns:a16="http://schemas.microsoft.com/office/drawing/2014/main" id="{DC1019F3-B13C-8BF9-A30A-93C561A70EDC}"/>
              </a:ext>
            </a:extLst>
          </p:cNvPr>
          <p:cNvSpPr txBox="1"/>
          <p:nvPr/>
        </p:nvSpPr>
        <p:spPr>
          <a:xfrm>
            <a:off x="3344091" y="4767943"/>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3081821932"/>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nuage, ciel, dessin&#10;&#10;Description générée automatiquement">
            <a:extLst>
              <a:ext uri="{FF2B5EF4-FFF2-40B4-BE49-F238E27FC236}">
                <a16:creationId xmlns:a16="http://schemas.microsoft.com/office/drawing/2014/main" id="{C9735D67-D667-C718-8790-916D14B0CC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7153" y="189000"/>
            <a:ext cx="338161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692A605-AFF3-612F-DA9C-45D346DE2534}"/>
              </a:ext>
            </a:extLst>
          </p:cNvPr>
          <p:cNvSpPr txBox="1"/>
          <p:nvPr/>
        </p:nvSpPr>
        <p:spPr>
          <a:xfrm>
            <a:off x="4463142" y="5468671"/>
            <a:ext cx="2952206" cy="1200329"/>
          </a:xfrm>
          <a:prstGeom prst="rect">
            <a:avLst/>
          </a:prstGeom>
          <a:noFill/>
        </p:spPr>
        <p:txBody>
          <a:bodyPr wrap="square" rtlCol="0">
            <a:spAutoFit/>
          </a:bodyPr>
          <a:lstStyle/>
          <a:p>
            <a:r>
              <a:rPr lang="fr-FR" sz="2400" b="1" dirty="0">
                <a:solidFill>
                  <a:srgbClr val="FFFF00"/>
                </a:solidFill>
              </a:rPr>
              <a:t>Château en ruine sur un rivage par Hubert Robert</a:t>
            </a:r>
          </a:p>
        </p:txBody>
      </p:sp>
      <p:pic>
        <p:nvPicPr>
          <p:cNvPr id="6" name="Image 5" descr="Une image contenant nuage, ciel, peinture, bâtiment&#10;&#10;Description générée automatiquement">
            <a:extLst>
              <a:ext uri="{FF2B5EF4-FFF2-40B4-BE49-F238E27FC236}">
                <a16:creationId xmlns:a16="http://schemas.microsoft.com/office/drawing/2014/main" id="{233F688B-75DE-3991-55EB-314915EC24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73303" y="189000"/>
            <a:ext cx="3406045" cy="648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0D37CCE-8126-0D41-B820-B865A9F62838}"/>
              </a:ext>
            </a:extLst>
          </p:cNvPr>
          <p:cNvSpPr txBox="1"/>
          <p:nvPr/>
        </p:nvSpPr>
        <p:spPr>
          <a:xfrm>
            <a:off x="5552024" y="2228671"/>
            <a:ext cx="2952206" cy="1200329"/>
          </a:xfrm>
          <a:prstGeom prst="rect">
            <a:avLst/>
          </a:prstGeom>
          <a:noFill/>
        </p:spPr>
        <p:txBody>
          <a:bodyPr wrap="square" rtlCol="0">
            <a:spAutoFit/>
          </a:bodyPr>
          <a:lstStyle/>
          <a:p>
            <a:r>
              <a:rPr lang="fr-FR" sz="2400" b="1" dirty="0">
                <a:solidFill>
                  <a:srgbClr val="FFFF00"/>
                </a:solidFill>
              </a:rPr>
              <a:t>Bergers sous une grotte par Hubert Robert</a:t>
            </a:r>
          </a:p>
        </p:txBody>
      </p:sp>
      <p:sp>
        <p:nvSpPr>
          <p:cNvPr id="8" name="ZoneTexte 7">
            <a:extLst>
              <a:ext uri="{FF2B5EF4-FFF2-40B4-BE49-F238E27FC236}">
                <a16:creationId xmlns:a16="http://schemas.microsoft.com/office/drawing/2014/main" id="{69B3AF95-1FB6-E3F1-0A67-CB5BCA76D213}"/>
              </a:ext>
            </a:extLst>
          </p:cNvPr>
          <p:cNvSpPr txBox="1"/>
          <p:nvPr/>
        </p:nvSpPr>
        <p:spPr>
          <a:xfrm>
            <a:off x="5228307" y="5029200"/>
            <a:ext cx="1319348" cy="584775"/>
          </a:xfrm>
          <a:prstGeom prst="rect">
            <a:avLst/>
          </a:prstGeom>
          <a:noFill/>
        </p:spPr>
        <p:txBody>
          <a:bodyPr wrap="square" rtlCol="0">
            <a:spAutoFit/>
          </a:bodyPr>
          <a:lstStyle/>
          <a:p>
            <a:r>
              <a:rPr lang="fr-FR" sz="3200" dirty="0">
                <a:solidFill>
                  <a:srgbClr val="FFFF00"/>
                </a:solidFill>
              </a:rPr>
              <a:t>1</a:t>
            </a:r>
          </a:p>
        </p:txBody>
      </p:sp>
      <p:sp>
        <p:nvSpPr>
          <p:cNvPr id="10" name="ZoneTexte 9">
            <a:extLst>
              <a:ext uri="{FF2B5EF4-FFF2-40B4-BE49-F238E27FC236}">
                <a16:creationId xmlns:a16="http://schemas.microsoft.com/office/drawing/2014/main" id="{40429845-EE7D-95BB-F7EE-F73AF1EED137}"/>
              </a:ext>
            </a:extLst>
          </p:cNvPr>
          <p:cNvSpPr txBox="1"/>
          <p:nvPr/>
        </p:nvSpPr>
        <p:spPr>
          <a:xfrm>
            <a:off x="6474978" y="1902851"/>
            <a:ext cx="1319348"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239767622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art, dessin&#10;&#10;Description générée automatiquement">
            <a:extLst>
              <a:ext uri="{FF2B5EF4-FFF2-40B4-BE49-F238E27FC236}">
                <a16:creationId xmlns:a16="http://schemas.microsoft.com/office/drawing/2014/main" id="{C67263B6-100E-9E3D-090A-207E0EB3BA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8633" y="265263"/>
            <a:ext cx="9094734" cy="5940000"/>
          </a:xfrm>
          <a:prstGeom prst="rect">
            <a:avLst/>
          </a:prstGeom>
          <a:ln w="88900" cap="sq" cmpd="thickThin">
            <a:solidFill>
              <a:schemeClr val="bg1"/>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98F327E8-F2E0-01DD-39F1-97B755DA9811}"/>
              </a:ext>
            </a:extLst>
          </p:cNvPr>
          <p:cNvSpPr txBox="1"/>
          <p:nvPr/>
        </p:nvSpPr>
        <p:spPr>
          <a:xfrm>
            <a:off x="3082835" y="6244452"/>
            <a:ext cx="7981405" cy="461665"/>
          </a:xfrm>
          <a:prstGeom prst="rect">
            <a:avLst/>
          </a:prstGeom>
          <a:noFill/>
        </p:spPr>
        <p:txBody>
          <a:bodyPr wrap="square" rtlCol="0">
            <a:spAutoFit/>
          </a:bodyPr>
          <a:lstStyle/>
          <a:p>
            <a:r>
              <a:rPr lang="fr-FR" sz="2400" b="1" dirty="0">
                <a:solidFill>
                  <a:schemeClr val="bg1"/>
                </a:solidFill>
              </a:rPr>
              <a:t>Composition aux Putti par François Boucher</a:t>
            </a:r>
          </a:p>
        </p:txBody>
      </p:sp>
    </p:spTree>
    <p:extLst>
      <p:ext uri="{BB962C8B-B14F-4D97-AF65-F5344CB8AC3E}">
        <p14:creationId xmlns:p14="http://schemas.microsoft.com/office/powerpoint/2010/main" val="29909084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bébé, Visage humain, mythologie&#10;&#10;Description générée automatiquement">
            <a:extLst>
              <a:ext uri="{FF2B5EF4-FFF2-40B4-BE49-F238E27FC236}">
                <a16:creationId xmlns:a16="http://schemas.microsoft.com/office/drawing/2014/main" id="{EEB27960-D8BB-FD3D-BB17-984F03AB79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058" y="352698"/>
            <a:ext cx="9257143"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6DA2B11-A2A3-B3DC-2915-A81B1C33FFC5}"/>
              </a:ext>
            </a:extLst>
          </p:cNvPr>
          <p:cNvSpPr txBox="1"/>
          <p:nvPr/>
        </p:nvSpPr>
        <p:spPr>
          <a:xfrm>
            <a:off x="3131919" y="6292698"/>
            <a:ext cx="7694023" cy="461665"/>
          </a:xfrm>
          <a:prstGeom prst="rect">
            <a:avLst/>
          </a:prstGeom>
          <a:noFill/>
        </p:spPr>
        <p:txBody>
          <a:bodyPr wrap="square" rtlCol="0">
            <a:spAutoFit/>
          </a:bodyPr>
          <a:lstStyle/>
          <a:p>
            <a:r>
              <a:rPr lang="fr-FR" sz="2400" b="1" dirty="0">
                <a:solidFill>
                  <a:srgbClr val="FFFF00"/>
                </a:solidFill>
              </a:rPr>
              <a:t>Composition aux Putti par François Boucher</a:t>
            </a:r>
          </a:p>
        </p:txBody>
      </p:sp>
    </p:spTree>
    <p:extLst>
      <p:ext uri="{BB962C8B-B14F-4D97-AF65-F5344CB8AC3E}">
        <p14:creationId xmlns:p14="http://schemas.microsoft.com/office/powerpoint/2010/main" val="557436251"/>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inture, portrait, art&#10;&#10;Description générée automatiquement">
            <a:extLst>
              <a:ext uri="{FF2B5EF4-FFF2-40B4-BE49-F238E27FC236}">
                <a16:creationId xmlns:a16="http://schemas.microsoft.com/office/drawing/2014/main" id="{3EF78D72-2D4B-F014-B89F-2A1F7603CC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898" y="214752"/>
            <a:ext cx="5416928" cy="648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6B003CF-03D2-4D70-CE2D-0ED49C3E024E}"/>
              </a:ext>
            </a:extLst>
          </p:cNvPr>
          <p:cNvSpPr txBox="1"/>
          <p:nvPr/>
        </p:nvSpPr>
        <p:spPr>
          <a:xfrm>
            <a:off x="4814602" y="5657671"/>
            <a:ext cx="3127615" cy="1200329"/>
          </a:xfrm>
          <a:prstGeom prst="rect">
            <a:avLst/>
          </a:prstGeom>
          <a:noFill/>
        </p:spPr>
        <p:txBody>
          <a:bodyPr wrap="square" rtlCol="0">
            <a:spAutoFit/>
          </a:bodyPr>
          <a:lstStyle/>
          <a:p>
            <a:r>
              <a:rPr lang="fr-FR" sz="2400" b="1" dirty="0"/>
              <a:t>La Princesse de </a:t>
            </a:r>
            <a:r>
              <a:rPr lang="fr-FR" sz="2400" b="1" dirty="0" err="1"/>
              <a:t>Montléar</a:t>
            </a:r>
            <a:r>
              <a:rPr lang="fr-FR" sz="2400" b="1" dirty="0"/>
              <a:t> par Adélaïde </a:t>
            </a:r>
            <a:r>
              <a:rPr lang="fr-FR" sz="2400" b="1" dirty="0" err="1"/>
              <a:t>Labille-Guiard</a:t>
            </a:r>
            <a:endParaRPr lang="fr-FR" sz="2400" b="1" dirty="0"/>
          </a:p>
        </p:txBody>
      </p:sp>
      <p:pic>
        <p:nvPicPr>
          <p:cNvPr id="6" name="Image 5" descr="Une image contenant peinture, habits, Visage humain, personne&#10;&#10;Description générée automatiquement">
            <a:extLst>
              <a:ext uri="{FF2B5EF4-FFF2-40B4-BE49-F238E27FC236}">
                <a16:creationId xmlns:a16="http://schemas.microsoft.com/office/drawing/2014/main" id="{1B9338F6-6879-0623-EAF4-7FB1F1BB01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9808" y="214752"/>
            <a:ext cx="5215294" cy="648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E6EF271C-C3FB-6CD7-C2E2-0DE28CCCF49D}"/>
              </a:ext>
            </a:extLst>
          </p:cNvPr>
          <p:cNvSpPr txBox="1"/>
          <p:nvPr/>
        </p:nvSpPr>
        <p:spPr>
          <a:xfrm>
            <a:off x="5633826" y="5214334"/>
            <a:ext cx="1489166" cy="584775"/>
          </a:xfrm>
          <a:prstGeom prst="rect">
            <a:avLst/>
          </a:prstGeom>
          <a:noFill/>
        </p:spPr>
        <p:txBody>
          <a:bodyPr wrap="square" rtlCol="0">
            <a:spAutoFit/>
          </a:bodyPr>
          <a:lstStyle/>
          <a:p>
            <a:r>
              <a:rPr lang="fr-FR" sz="3200" b="1" dirty="0"/>
              <a:t>1</a:t>
            </a:r>
          </a:p>
        </p:txBody>
      </p:sp>
      <p:sp>
        <p:nvSpPr>
          <p:cNvPr id="8" name="ZoneTexte 7">
            <a:extLst>
              <a:ext uri="{FF2B5EF4-FFF2-40B4-BE49-F238E27FC236}">
                <a16:creationId xmlns:a16="http://schemas.microsoft.com/office/drawing/2014/main" id="{B782AD17-43DB-08B6-6559-29F6E73B5590}"/>
              </a:ext>
            </a:extLst>
          </p:cNvPr>
          <p:cNvSpPr txBox="1"/>
          <p:nvPr/>
        </p:nvSpPr>
        <p:spPr>
          <a:xfrm>
            <a:off x="5059060" y="125509"/>
            <a:ext cx="2638697" cy="1200329"/>
          </a:xfrm>
          <a:prstGeom prst="rect">
            <a:avLst/>
          </a:prstGeom>
          <a:noFill/>
        </p:spPr>
        <p:txBody>
          <a:bodyPr wrap="square" rtlCol="0">
            <a:spAutoFit/>
          </a:bodyPr>
          <a:lstStyle/>
          <a:p>
            <a:r>
              <a:rPr lang="fr-FR" sz="2400" b="1" dirty="0"/>
              <a:t>Les Fruits de l'automne par Nicolas Tournier</a:t>
            </a:r>
          </a:p>
        </p:txBody>
      </p:sp>
      <p:sp>
        <p:nvSpPr>
          <p:cNvPr id="9" name="ZoneTexte 8">
            <a:extLst>
              <a:ext uri="{FF2B5EF4-FFF2-40B4-BE49-F238E27FC236}">
                <a16:creationId xmlns:a16="http://schemas.microsoft.com/office/drawing/2014/main" id="{30C19A00-1B4C-8CFA-4992-5C31D78F927B}"/>
              </a:ext>
            </a:extLst>
          </p:cNvPr>
          <p:cNvSpPr txBox="1"/>
          <p:nvPr/>
        </p:nvSpPr>
        <p:spPr>
          <a:xfrm>
            <a:off x="5940582" y="1245955"/>
            <a:ext cx="1757175" cy="523220"/>
          </a:xfrm>
          <a:prstGeom prst="rect">
            <a:avLst/>
          </a:prstGeom>
          <a:noFill/>
        </p:spPr>
        <p:txBody>
          <a:bodyPr wrap="square" rtlCol="0">
            <a:spAutoFit/>
          </a:bodyPr>
          <a:lstStyle/>
          <a:p>
            <a:r>
              <a:rPr lang="fr-FR" sz="2800" b="1" dirty="0"/>
              <a:t>2</a:t>
            </a:r>
          </a:p>
        </p:txBody>
      </p:sp>
    </p:spTree>
    <p:extLst>
      <p:ext uri="{BB962C8B-B14F-4D97-AF65-F5344CB8AC3E}">
        <p14:creationId xmlns:p14="http://schemas.microsoft.com/office/powerpoint/2010/main" val="3345087464"/>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habits, peinture, personne&#10;&#10;Description générée automatiquement">
            <a:extLst>
              <a:ext uri="{FF2B5EF4-FFF2-40B4-BE49-F238E27FC236}">
                <a16:creationId xmlns:a16="http://schemas.microsoft.com/office/drawing/2014/main" id="{7EAA39DD-66D0-48E9-B038-219E256653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263" y="189000"/>
            <a:ext cx="5204818"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6A836E-79B7-CD03-72D3-AA01A40FBCF3}"/>
              </a:ext>
            </a:extLst>
          </p:cNvPr>
          <p:cNvSpPr txBox="1"/>
          <p:nvPr/>
        </p:nvSpPr>
        <p:spPr>
          <a:xfrm>
            <a:off x="5721531" y="4846320"/>
            <a:ext cx="1894115" cy="1569660"/>
          </a:xfrm>
          <a:prstGeom prst="rect">
            <a:avLst/>
          </a:prstGeom>
          <a:noFill/>
        </p:spPr>
        <p:txBody>
          <a:bodyPr wrap="square" rtlCol="0">
            <a:spAutoFit/>
          </a:bodyPr>
          <a:lstStyle/>
          <a:p>
            <a:r>
              <a:rPr lang="fr-FR" sz="2400" b="1" dirty="0"/>
              <a:t>Les Fruits de l'été par Nicolas Tournier</a:t>
            </a:r>
          </a:p>
        </p:txBody>
      </p:sp>
      <p:pic>
        <p:nvPicPr>
          <p:cNvPr id="6" name="Image 5" descr="Une image contenant habits, personne, peinture, art&#10;&#10;Description générée automatiquement">
            <a:extLst>
              <a:ext uri="{FF2B5EF4-FFF2-40B4-BE49-F238E27FC236}">
                <a16:creationId xmlns:a16="http://schemas.microsoft.com/office/drawing/2014/main" id="{476B4F2B-5450-3078-EF39-22CED70879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7415" y="189000"/>
            <a:ext cx="4620322" cy="648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4C6F77F7-CC88-0356-DFEA-404012C00980}"/>
              </a:ext>
            </a:extLst>
          </p:cNvPr>
          <p:cNvSpPr txBox="1"/>
          <p:nvPr/>
        </p:nvSpPr>
        <p:spPr>
          <a:xfrm>
            <a:off x="5934597" y="186883"/>
            <a:ext cx="2625635" cy="1200329"/>
          </a:xfrm>
          <a:prstGeom prst="rect">
            <a:avLst/>
          </a:prstGeom>
          <a:noFill/>
        </p:spPr>
        <p:txBody>
          <a:bodyPr wrap="square" rtlCol="0">
            <a:spAutoFit/>
          </a:bodyPr>
          <a:lstStyle/>
          <a:p>
            <a:r>
              <a:rPr lang="fr-FR" sz="2400" b="1"/>
              <a:t>Vierge à l'Enfant par Adriaen Isenbrant</a:t>
            </a:r>
            <a:endParaRPr lang="fr-FR" sz="2400" b="1" dirty="0"/>
          </a:p>
        </p:txBody>
      </p:sp>
      <p:sp>
        <p:nvSpPr>
          <p:cNvPr id="8" name="ZoneTexte 7">
            <a:extLst>
              <a:ext uri="{FF2B5EF4-FFF2-40B4-BE49-F238E27FC236}">
                <a16:creationId xmlns:a16="http://schemas.microsoft.com/office/drawing/2014/main" id="{177BDE7E-AF2A-B42E-4532-C712208D4A96}"/>
              </a:ext>
            </a:extLst>
          </p:cNvPr>
          <p:cNvSpPr txBox="1"/>
          <p:nvPr/>
        </p:nvSpPr>
        <p:spPr>
          <a:xfrm>
            <a:off x="6479257" y="1221335"/>
            <a:ext cx="1151415"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2E6760A4-B919-B561-0FED-68D48B3C84FC}"/>
              </a:ext>
            </a:extLst>
          </p:cNvPr>
          <p:cNvSpPr txBox="1"/>
          <p:nvPr/>
        </p:nvSpPr>
        <p:spPr>
          <a:xfrm>
            <a:off x="6240553" y="4401477"/>
            <a:ext cx="1567543" cy="523220"/>
          </a:xfrm>
          <a:prstGeom prst="rect">
            <a:avLst/>
          </a:prstGeom>
          <a:noFill/>
        </p:spPr>
        <p:txBody>
          <a:bodyPr wrap="square" rtlCol="0">
            <a:spAutoFit/>
          </a:bodyPr>
          <a:lstStyle/>
          <a:p>
            <a:r>
              <a:rPr lang="fr-FR" sz="2800" b="1" dirty="0"/>
              <a:t>1</a:t>
            </a:r>
          </a:p>
        </p:txBody>
      </p:sp>
    </p:spTree>
    <p:extLst>
      <p:ext uri="{BB962C8B-B14F-4D97-AF65-F5344CB8AC3E}">
        <p14:creationId xmlns:p14="http://schemas.microsoft.com/office/powerpoint/2010/main" val="171432511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Visage humain, personne, Accessoire de mode&#10;&#10;Description générée automatiquement">
            <a:extLst>
              <a:ext uri="{FF2B5EF4-FFF2-40B4-BE49-F238E27FC236}">
                <a16:creationId xmlns:a16="http://schemas.microsoft.com/office/drawing/2014/main" id="{CC245038-122A-0E8F-E10B-6C92B98E93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7871" y="189000"/>
            <a:ext cx="4999036"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DE6441-5F4F-876D-2A41-BF00F38E75B8}"/>
              </a:ext>
            </a:extLst>
          </p:cNvPr>
          <p:cNvSpPr txBox="1"/>
          <p:nvPr/>
        </p:nvSpPr>
        <p:spPr>
          <a:xfrm>
            <a:off x="8434252" y="4034306"/>
            <a:ext cx="3034937" cy="1569660"/>
          </a:xfrm>
          <a:prstGeom prst="rect">
            <a:avLst/>
          </a:prstGeom>
          <a:noFill/>
        </p:spPr>
        <p:txBody>
          <a:bodyPr wrap="square" rtlCol="0">
            <a:spAutoFit/>
          </a:bodyPr>
          <a:lstStyle/>
          <a:p>
            <a:r>
              <a:rPr lang="fr-FR" sz="2400" b="1" dirty="0"/>
              <a:t>Portrait de gentilhomme par </a:t>
            </a:r>
            <a:r>
              <a:rPr lang="fr-FR" sz="2400" b="1" dirty="0" err="1"/>
              <a:t>Bartholomaeus</a:t>
            </a:r>
            <a:r>
              <a:rPr lang="fr-FR" sz="2400" b="1" dirty="0"/>
              <a:t> Bruyn le Jeune</a:t>
            </a:r>
          </a:p>
        </p:txBody>
      </p:sp>
    </p:spTree>
    <p:extLst>
      <p:ext uri="{BB962C8B-B14F-4D97-AF65-F5344CB8AC3E}">
        <p14:creationId xmlns:p14="http://schemas.microsoft.com/office/powerpoint/2010/main" val="3840341215"/>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instrument de musique, intérieur, guitare&#10;&#10;Description générée automatiquement">
            <a:extLst>
              <a:ext uri="{FF2B5EF4-FFF2-40B4-BE49-F238E27FC236}">
                <a16:creationId xmlns:a16="http://schemas.microsoft.com/office/drawing/2014/main" id="{4FBE8573-7B36-2AFE-6C34-4A3C91D176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8557" y="189000"/>
            <a:ext cx="744727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90BC5A-E459-26FC-ABA5-A1DD3FD012A7}"/>
              </a:ext>
            </a:extLst>
          </p:cNvPr>
          <p:cNvSpPr txBox="1"/>
          <p:nvPr/>
        </p:nvSpPr>
        <p:spPr>
          <a:xfrm>
            <a:off x="169707" y="3670663"/>
            <a:ext cx="3030583" cy="1200329"/>
          </a:xfrm>
          <a:prstGeom prst="rect">
            <a:avLst/>
          </a:prstGeom>
          <a:noFill/>
        </p:spPr>
        <p:txBody>
          <a:bodyPr wrap="square" rtlCol="0">
            <a:spAutoFit/>
          </a:bodyPr>
          <a:lstStyle/>
          <a:p>
            <a:r>
              <a:rPr lang="fr-FR" sz="2400" b="1" dirty="0">
                <a:solidFill>
                  <a:srgbClr val="FFFF00"/>
                </a:solidFill>
              </a:rPr>
              <a:t>Couple jouant de la musique par Pieter de Hooch</a:t>
            </a:r>
          </a:p>
        </p:txBody>
      </p:sp>
    </p:spTree>
    <p:extLst>
      <p:ext uri="{BB962C8B-B14F-4D97-AF65-F5344CB8AC3E}">
        <p14:creationId xmlns:p14="http://schemas.microsoft.com/office/powerpoint/2010/main" val="340045591"/>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mythologie, art&#10;&#10;Description générée automatiquement">
            <a:extLst>
              <a:ext uri="{FF2B5EF4-FFF2-40B4-BE49-F238E27FC236}">
                <a16:creationId xmlns:a16="http://schemas.microsoft.com/office/drawing/2014/main" id="{0539DAF4-7827-CCC6-9186-9940C55789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8293" y="267378"/>
            <a:ext cx="844138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88BBB3A-EF49-D465-EC12-BCA4F76DE8CC}"/>
              </a:ext>
            </a:extLst>
          </p:cNvPr>
          <p:cNvSpPr txBox="1"/>
          <p:nvPr/>
        </p:nvSpPr>
        <p:spPr>
          <a:xfrm>
            <a:off x="9942221" y="3187337"/>
            <a:ext cx="2002971" cy="1938992"/>
          </a:xfrm>
          <a:prstGeom prst="rect">
            <a:avLst/>
          </a:prstGeom>
          <a:noFill/>
        </p:spPr>
        <p:txBody>
          <a:bodyPr wrap="square" rtlCol="0">
            <a:spAutoFit/>
          </a:bodyPr>
          <a:lstStyle/>
          <a:p>
            <a:r>
              <a:rPr lang="fr-FR" sz="2400" b="1" dirty="0">
                <a:solidFill>
                  <a:srgbClr val="FFFF00"/>
                </a:solidFill>
              </a:rPr>
              <a:t>Scène d'auberge par Pieter Brueghel le Jeune</a:t>
            </a:r>
          </a:p>
        </p:txBody>
      </p:sp>
    </p:spTree>
    <p:extLst>
      <p:ext uri="{BB962C8B-B14F-4D97-AF65-F5344CB8AC3E}">
        <p14:creationId xmlns:p14="http://schemas.microsoft.com/office/powerpoint/2010/main" val="672198282"/>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art, dessin&#10;&#10;Description générée automatiquement">
            <a:extLst>
              <a:ext uri="{FF2B5EF4-FFF2-40B4-BE49-F238E27FC236}">
                <a16:creationId xmlns:a16="http://schemas.microsoft.com/office/drawing/2014/main" id="{DE5E9F44-0CB5-B58A-6456-3261BB343A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787" y="189000"/>
            <a:ext cx="4923081" cy="648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795644-3FBA-5704-D429-CF5EE73A1986}"/>
              </a:ext>
            </a:extLst>
          </p:cNvPr>
          <p:cNvSpPr txBox="1"/>
          <p:nvPr/>
        </p:nvSpPr>
        <p:spPr>
          <a:xfrm>
            <a:off x="5309633" y="4702631"/>
            <a:ext cx="1603501" cy="1200329"/>
          </a:xfrm>
          <a:prstGeom prst="rect">
            <a:avLst/>
          </a:prstGeom>
          <a:noFill/>
        </p:spPr>
        <p:txBody>
          <a:bodyPr wrap="square" rtlCol="0">
            <a:spAutoFit/>
          </a:bodyPr>
          <a:lstStyle/>
          <a:p>
            <a:r>
              <a:rPr lang="fr-FR" sz="2400" b="1" dirty="0">
                <a:solidFill>
                  <a:srgbClr val="FFFF00"/>
                </a:solidFill>
              </a:rPr>
              <a:t>Saint Jérôme par </a:t>
            </a:r>
            <a:r>
              <a:rPr lang="fr-FR" sz="2400" b="1" dirty="0" err="1">
                <a:solidFill>
                  <a:srgbClr val="FFFF00"/>
                </a:solidFill>
              </a:rPr>
              <a:t>Bruzzi</a:t>
            </a:r>
            <a:endParaRPr lang="fr-FR" sz="2400" b="1" dirty="0">
              <a:solidFill>
                <a:srgbClr val="FFFF00"/>
              </a:solidFill>
            </a:endParaRPr>
          </a:p>
        </p:txBody>
      </p:sp>
      <p:pic>
        <p:nvPicPr>
          <p:cNvPr id="8" name="Image 7" descr="Une image contenant sculpture, statue, Artefact, bronze&#10;&#10;Description générée automatiquement">
            <a:extLst>
              <a:ext uri="{FF2B5EF4-FFF2-40B4-BE49-F238E27FC236}">
                <a16:creationId xmlns:a16="http://schemas.microsoft.com/office/drawing/2014/main" id="{3C338619-7DD0-6F61-A3D8-85352317EB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7097" y="189000"/>
            <a:ext cx="4738577" cy="6480000"/>
          </a:xfrm>
          <a:prstGeom prst="rect">
            <a:avLst/>
          </a:prstGeom>
          <a:ln w="88900" cap="sq" cmpd="thickThin">
            <a:solidFill>
              <a:srgbClr val="92D05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FCA4C982-C346-4112-33EF-6CEFAE521CF1}"/>
              </a:ext>
            </a:extLst>
          </p:cNvPr>
          <p:cNvSpPr txBox="1"/>
          <p:nvPr/>
        </p:nvSpPr>
        <p:spPr>
          <a:xfrm>
            <a:off x="5505576" y="585709"/>
            <a:ext cx="1304812" cy="1569660"/>
          </a:xfrm>
          <a:prstGeom prst="rect">
            <a:avLst/>
          </a:prstGeom>
          <a:noFill/>
        </p:spPr>
        <p:txBody>
          <a:bodyPr wrap="square" rtlCol="0">
            <a:spAutoFit/>
          </a:bodyPr>
          <a:lstStyle/>
          <a:p>
            <a:r>
              <a:rPr lang="fr-FR" sz="2400" b="1" dirty="0">
                <a:solidFill>
                  <a:srgbClr val="FFFF00"/>
                </a:solidFill>
              </a:rPr>
              <a:t>Le Pape </a:t>
            </a:r>
            <a:r>
              <a:rPr lang="fr-FR" sz="2400" b="1" dirty="0" err="1">
                <a:solidFill>
                  <a:srgbClr val="FFFF00"/>
                </a:solidFill>
              </a:rPr>
              <a:t>Gregoire</a:t>
            </a:r>
            <a:r>
              <a:rPr lang="fr-FR" sz="2400" b="1" dirty="0">
                <a:solidFill>
                  <a:srgbClr val="FFFF00"/>
                </a:solidFill>
              </a:rPr>
              <a:t> XV </a:t>
            </a:r>
            <a:r>
              <a:rPr lang="fr-FR" sz="2400" b="1" dirty="0" err="1">
                <a:solidFill>
                  <a:srgbClr val="FFFF00"/>
                </a:solidFill>
              </a:rPr>
              <a:t>Ludovisi</a:t>
            </a:r>
            <a:endParaRPr lang="fr-FR" sz="2400" b="1" dirty="0">
              <a:solidFill>
                <a:srgbClr val="FFFF00"/>
              </a:solidFill>
            </a:endParaRPr>
          </a:p>
        </p:txBody>
      </p:sp>
      <p:sp>
        <p:nvSpPr>
          <p:cNvPr id="10" name="ZoneTexte 9">
            <a:extLst>
              <a:ext uri="{FF2B5EF4-FFF2-40B4-BE49-F238E27FC236}">
                <a16:creationId xmlns:a16="http://schemas.microsoft.com/office/drawing/2014/main" id="{B4C70E90-F417-7751-60D3-4139CCDC1261}"/>
              </a:ext>
            </a:extLst>
          </p:cNvPr>
          <p:cNvSpPr txBox="1"/>
          <p:nvPr/>
        </p:nvSpPr>
        <p:spPr>
          <a:xfrm>
            <a:off x="5804130" y="2032801"/>
            <a:ext cx="934413" cy="584775"/>
          </a:xfrm>
          <a:prstGeom prst="rect">
            <a:avLst/>
          </a:prstGeom>
          <a:noFill/>
        </p:spPr>
        <p:txBody>
          <a:bodyPr wrap="square" rtlCol="0">
            <a:spAutoFit/>
          </a:bodyPr>
          <a:lstStyle/>
          <a:p>
            <a:r>
              <a:rPr lang="fr-FR" sz="3200" dirty="0">
                <a:solidFill>
                  <a:srgbClr val="FFFF00"/>
                </a:solidFill>
              </a:rPr>
              <a:t>2</a:t>
            </a:r>
          </a:p>
        </p:txBody>
      </p:sp>
      <p:sp>
        <p:nvSpPr>
          <p:cNvPr id="11" name="ZoneTexte 10">
            <a:extLst>
              <a:ext uri="{FF2B5EF4-FFF2-40B4-BE49-F238E27FC236}">
                <a16:creationId xmlns:a16="http://schemas.microsoft.com/office/drawing/2014/main" id="{132BF1F5-E6E0-6620-E665-CE198A22F3F8}"/>
              </a:ext>
            </a:extLst>
          </p:cNvPr>
          <p:cNvSpPr txBox="1"/>
          <p:nvPr/>
        </p:nvSpPr>
        <p:spPr>
          <a:xfrm>
            <a:off x="5732285" y="4240424"/>
            <a:ext cx="1407558" cy="584775"/>
          </a:xfrm>
          <a:prstGeom prst="rect">
            <a:avLst/>
          </a:prstGeom>
          <a:noFill/>
        </p:spPr>
        <p:txBody>
          <a:bodyPr wrap="square" rtlCol="0">
            <a:spAutoFit/>
          </a:bodyPr>
          <a:lstStyle/>
          <a:p>
            <a:r>
              <a:rPr lang="fr-FR" sz="3200" b="1" dirty="0">
                <a:solidFill>
                  <a:srgbClr val="FFFF00"/>
                </a:solidFill>
              </a:rPr>
              <a:t>1</a:t>
            </a:r>
          </a:p>
        </p:txBody>
      </p:sp>
    </p:spTree>
    <p:extLst>
      <p:ext uri="{BB962C8B-B14F-4D97-AF65-F5344CB8AC3E}">
        <p14:creationId xmlns:p14="http://schemas.microsoft.com/office/powerpoint/2010/main" val="393936135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Artefact, art, ovale&#10;&#10;Description générée automatiquement">
            <a:extLst>
              <a:ext uri="{FF2B5EF4-FFF2-40B4-BE49-F238E27FC236}">
                <a16:creationId xmlns:a16="http://schemas.microsoft.com/office/drawing/2014/main" id="{282BD585-9C0F-8C96-5B8B-9164047A5A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4915" y="189000"/>
            <a:ext cx="666217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097DEAC-1D9F-3E5F-50DD-CA188C03A390}"/>
              </a:ext>
            </a:extLst>
          </p:cNvPr>
          <p:cNvSpPr txBox="1"/>
          <p:nvPr/>
        </p:nvSpPr>
        <p:spPr>
          <a:xfrm>
            <a:off x="8582297" y="5683215"/>
            <a:ext cx="3609703" cy="830997"/>
          </a:xfrm>
          <a:prstGeom prst="rect">
            <a:avLst/>
          </a:prstGeom>
          <a:noFill/>
        </p:spPr>
        <p:txBody>
          <a:bodyPr wrap="square" rtlCol="0">
            <a:spAutoFit/>
          </a:bodyPr>
          <a:lstStyle/>
          <a:p>
            <a:r>
              <a:rPr lang="fr-FR" sz="2400" b="1">
                <a:solidFill>
                  <a:srgbClr val="FFFF00"/>
                </a:solidFill>
              </a:rPr>
              <a:t>Jeune fille par Andrea Della Robbia</a:t>
            </a:r>
            <a:endParaRPr lang="fr-FR" sz="2400" b="1" dirty="0">
              <a:solidFill>
                <a:srgbClr val="FFFF00"/>
              </a:solidFill>
            </a:endParaRPr>
          </a:p>
        </p:txBody>
      </p:sp>
    </p:spTree>
    <p:extLst>
      <p:ext uri="{BB962C8B-B14F-4D97-AF65-F5344CB8AC3E}">
        <p14:creationId xmlns:p14="http://schemas.microsoft.com/office/powerpoint/2010/main" val="254302319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inture, Barbe humaine, art&#10;&#10;Description générée automatiquement">
            <a:extLst>
              <a:ext uri="{FF2B5EF4-FFF2-40B4-BE49-F238E27FC236}">
                <a16:creationId xmlns:a16="http://schemas.microsoft.com/office/drawing/2014/main" id="{A90CDD90-A48D-E1C6-74A6-DD5E316081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7856" y="189000"/>
            <a:ext cx="883322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5A4DEF-DD2A-2A03-FB5E-03495B5F81BD}"/>
              </a:ext>
            </a:extLst>
          </p:cNvPr>
          <p:cNvSpPr txBox="1"/>
          <p:nvPr/>
        </p:nvSpPr>
        <p:spPr>
          <a:xfrm>
            <a:off x="130628" y="3873137"/>
            <a:ext cx="2664823" cy="1569660"/>
          </a:xfrm>
          <a:prstGeom prst="rect">
            <a:avLst/>
          </a:prstGeom>
          <a:noFill/>
        </p:spPr>
        <p:txBody>
          <a:bodyPr wrap="square" rtlCol="0">
            <a:spAutoFit/>
          </a:bodyPr>
          <a:lstStyle/>
          <a:p>
            <a:r>
              <a:rPr lang="fr-FR" sz="2400" b="1" dirty="0">
                <a:solidFill>
                  <a:srgbClr val="FFFF00"/>
                </a:solidFill>
              </a:rPr>
              <a:t>Étude de tête trois magistrats français par Frans Pourbus le Jeune</a:t>
            </a:r>
          </a:p>
        </p:txBody>
      </p:sp>
    </p:spTree>
    <p:extLst>
      <p:ext uri="{BB962C8B-B14F-4D97-AF65-F5344CB8AC3E}">
        <p14:creationId xmlns:p14="http://schemas.microsoft.com/office/powerpoint/2010/main" val="1657158704"/>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en bronze, bronze, Sculpture classique, art&#10;&#10;Description générée automatiquement">
            <a:extLst>
              <a:ext uri="{FF2B5EF4-FFF2-40B4-BE49-F238E27FC236}">
                <a16:creationId xmlns:a16="http://schemas.microsoft.com/office/drawing/2014/main" id="{C69BDEE0-C7F6-7475-24EB-186CB1AEEF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580" y="189000"/>
            <a:ext cx="4259656"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B25C983-6707-3865-49D8-572981F0E784}"/>
              </a:ext>
            </a:extLst>
          </p:cNvPr>
          <p:cNvSpPr txBox="1"/>
          <p:nvPr/>
        </p:nvSpPr>
        <p:spPr>
          <a:xfrm>
            <a:off x="4611189" y="5288340"/>
            <a:ext cx="2286000" cy="1200329"/>
          </a:xfrm>
          <a:prstGeom prst="rect">
            <a:avLst/>
          </a:prstGeom>
          <a:noFill/>
        </p:spPr>
        <p:txBody>
          <a:bodyPr wrap="square" rtlCol="0">
            <a:spAutoFit/>
          </a:bodyPr>
          <a:lstStyle/>
          <a:p>
            <a:r>
              <a:rPr lang="fr-FR" sz="2400" b="1" dirty="0"/>
              <a:t>Hercule et Cacus par Willem van </a:t>
            </a:r>
            <a:r>
              <a:rPr lang="fr-FR" sz="2400" b="1" dirty="0" err="1"/>
              <a:t>Tetrode</a:t>
            </a:r>
            <a:r>
              <a:rPr lang="fr-FR" sz="2400" b="1" dirty="0"/>
              <a:t> (</a:t>
            </a:r>
            <a:r>
              <a:rPr lang="fr-FR" sz="2400" b="1" dirty="0" err="1"/>
              <a:t>nl</a:t>
            </a:r>
            <a:r>
              <a:rPr lang="fr-FR" sz="2400" b="1" dirty="0"/>
              <a:t>)</a:t>
            </a:r>
          </a:p>
        </p:txBody>
      </p:sp>
      <p:pic>
        <p:nvPicPr>
          <p:cNvPr id="6" name="Image 5" descr="Une image contenant Visage humain, habits, peinture, personne&#10;&#10;Description générée automatiquement">
            <a:extLst>
              <a:ext uri="{FF2B5EF4-FFF2-40B4-BE49-F238E27FC236}">
                <a16:creationId xmlns:a16="http://schemas.microsoft.com/office/drawing/2014/main" id="{7D97C8B7-0FCE-906F-C90D-74E104451D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1690" y="153000"/>
            <a:ext cx="4862685" cy="6516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02975E2-FFD5-90BC-AD55-39B4B3F36C26}"/>
              </a:ext>
            </a:extLst>
          </p:cNvPr>
          <p:cNvSpPr txBox="1"/>
          <p:nvPr/>
        </p:nvSpPr>
        <p:spPr>
          <a:xfrm>
            <a:off x="4726141" y="1054520"/>
            <a:ext cx="2275549" cy="830997"/>
          </a:xfrm>
          <a:prstGeom prst="rect">
            <a:avLst/>
          </a:prstGeom>
          <a:noFill/>
        </p:spPr>
        <p:txBody>
          <a:bodyPr wrap="square" rtlCol="0">
            <a:spAutoFit/>
          </a:bodyPr>
          <a:lstStyle/>
          <a:p>
            <a:r>
              <a:rPr lang="fr-FR" sz="2400" b="1" dirty="0"/>
              <a:t>Jean Bertrand par Jean Clouet</a:t>
            </a:r>
          </a:p>
        </p:txBody>
      </p:sp>
      <p:sp>
        <p:nvSpPr>
          <p:cNvPr id="8" name="ZoneTexte 7">
            <a:extLst>
              <a:ext uri="{FF2B5EF4-FFF2-40B4-BE49-F238E27FC236}">
                <a16:creationId xmlns:a16="http://schemas.microsoft.com/office/drawing/2014/main" id="{7537173B-E467-B8BA-CF5F-82ADBDA4FE80}"/>
              </a:ext>
            </a:extLst>
          </p:cNvPr>
          <p:cNvSpPr txBox="1"/>
          <p:nvPr/>
        </p:nvSpPr>
        <p:spPr>
          <a:xfrm>
            <a:off x="5496849" y="1776549"/>
            <a:ext cx="1619794"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AC9B29D8-E0FF-2736-4A72-30EA098F95A5}"/>
              </a:ext>
            </a:extLst>
          </p:cNvPr>
          <p:cNvSpPr txBox="1"/>
          <p:nvPr/>
        </p:nvSpPr>
        <p:spPr>
          <a:xfrm>
            <a:off x="5496849" y="4944781"/>
            <a:ext cx="1933303"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827279573"/>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rtrait, art, Visage humain, peinture&#10;&#10;Description générée automatiquement">
            <a:extLst>
              <a:ext uri="{FF2B5EF4-FFF2-40B4-BE49-F238E27FC236}">
                <a16:creationId xmlns:a16="http://schemas.microsoft.com/office/drawing/2014/main" id="{8B2A7B32-9D51-3CD8-C891-4FDD752283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377" y="189000"/>
            <a:ext cx="4984617" cy="6480000"/>
          </a:xfrm>
          <a:prstGeom prst="ellipse">
            <a:avLst/>
          </a:prstGeom>
          <a:ln w="63500" cap="rnd">
            <a:solidFill>
              <a:schemeClr val="accent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34D33A0F-E448-1A58-DABD-DF4C3A3F53FB}"/>
              </a:ext>
            </a:extLst>
          </p:cNvPr>
          <p:cNvSpPr txBox="1"/>
          <p:nvPr/>
        </p:nvSpPr>
        <p:spPr>
          <a:xfrm>
            <a:off x="4667742" y="5288340"/>
            <a:ext cx="2660522" cy="1569660"/>
          </a:xfrm>
          <a:prstGeom prst="rect">
            <a:avLst/>
          </a:prstGeom>
          <a:noFill/>
        </p:spPr>
        <p:txBody>
          <a:bodyPr wrap="square" rtlCol="0">
            <a:spAutoFit/>
          </a:bodyPr>
          <a:lstStyle/>
          <a:p>
            <a:r>
              <a:rPr lang="fr-FR" sz="2400" b="1" dirty="0"/>
              <a:t>Portrait de Louise de Savoie par l'école de Jean Clouet</a:t>
            </a:r>
          </a:p>
        </p:txBody>
      </p:sp>
      <p:pic>
        <p:nvPicPr>
          <p:cNvPr id="6" name="Image 5" descr="Une image contenant Visage humain, habits, portrait, peinture&#10;&#10;Description générée automatiquement">
            <a:extLst>
              <a:ext uri="{FF2B5EF4-FFF2-40B4-BE49-F238E27FC236}">
                <a16:creationId xmlns:a16="http://schemas.microsoft.com/office/drawing/2014/main" id="{7703FDD4-2133-0E15-E2FE-F59C0FB0A2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8264" y="189000"/>
            <a:ext cx="4567399" cy="6480000"/>
          </a:xfrm>
          <a:prstGeom prst="rect">
            <a:avLst/>
          </a:prstGeom>
          <a:ln w="88900" cap="sq" cmpd="thickThin">
            <a:solidFill>
              <a:schemeClr val="accent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E81A538-DD8C-1313-2689-BA265F80AE33}"/>
              </a:ext>
            </a:extLst>
          </p:cNvPr>
          <p:cNvSpPr txBox="1"/>
          <p:nvPr/>
        </p:nvSpPr>
        <p:spPr>
          <a:xfrm>
            <a:off x="4568437" y="188999"/>
            <a:ext cx="2619699" cy="1200329"/>
          </a:xfrm>
          <a:prstGeom prst="rect">
            <a:avLst/>
          </a:prstGeom>
          <a:noFill/>
        </p:spPr>
        <p:txBody>
          <a:bodyPr wrap="square" rtlCol="0">
            <a:spAutoFit/>
          </a:bodyPr>
          <a:lstStyle/>
          <a:p>
            <a:r>
              <a:rPr lang="fr-FR" sz="2400" b="1" dirty="0"/>
              <a:t>Charles IX de France par François Clouet</a:t>
            </a:r>
          </a:p>
        </p:txBody>
      </p:sp>
      <p:sp>
        <p:nvSpPr>
          <p:cNvPr id="8" name="ZoneTexte 7">
            <a:extLst>
              <a:ext uri="{FF2B5EF4-FFF2-40B4-BE49-F238E27FC236}">
                <a16:creationId xmlns:a16="http://schemas.microsoft.com/office/drawing/2014/main" id="{166BACB4-F7F5-0466-7937-6AC6BEA90D63}"/>
              </a:ext>
            </a:extLst>
          </p:cNvPr>
          <p:cNvSpPr txBox="1"/>
          <p:nvPr/>
        </p:nvSpPr>
        <p:spPr>
          <a:xfrm>
            <a:off x="5522025" y="1189314"/>
            <a:ext cx="1554480"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55B62B7F-35E3-E445-9137-5919151D6363}"/>
              </a:ext>
            </a:extLst>
          </p:cNvPr>
          <p:cNvSpPr txBox="1"/>
          <p:nvPr/>
        </p:nvSpPr>
        <p:spPr>
          <a:xfrm>
            <a:off x="5522025" y="4903579"/>
            <a:ext cx="1867989"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211328922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rtrait, Visage humain, habits, peinture&#10;&#10;Description générée automatiquement">
            <a:extLst>
              <a:ext uri="{FF2B5EF4-FFF2-40B4-BE49-F238E27FC236}">
                <a16:creationId xmlns:a16="http://schemas.microsoft.com/office/drawing/2014/main" id="{8ADEC1A1-3D13-1007-21B1-428B4D4643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604" y="413100"/>
            <a:ext cx="4320000" cy="60318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3534A4-CD42-968B-B4E1-773B65BF1FD8}"/>
              </a:ext>
            </a:extLst>
          </p:cNvPr>
          <p:cNvSpPr txBox="1"/>
          <p:nvPr/>
        </p:nvSpPr>
        <p:spPr>
          <a:xfrm>
            <a:off x="4922212" y="5068389"/>
            <a:ext cx="2912518" cy="1569660"/>
          </a:xfrm>
          <a:prstGeom prst="rect">
            <a:avLst/>
          </a:prstGeom>
          <a:noFill/>
        </p:spPr>
        <p:txBody>
          <a:bodyPr wrap="square" rtlCol="0">
            <a:spAutoFit/>
          </a:bodyPr>
          <a:lstStyle/>
          <a:p>
            <a:r>
              <a:rPr lang="fr-FR" sz="2400" b="1" dirty="0"/>
              <a:t>Sébastien de Luxembourg-Martigues par Marc Duval</a:t>
            </a:r>
          </a:p>
        </p:txBody>
      </p:sp>
      <p:pic>
        <p:nvPicPr>
          <p:cNvPr id="6" name="Image 5" descr="Une image contenant peinture, habits, Visage humain, personne&#10;&#10;Description générée automatiquement">
            <a:extLst>
              <a:ext uri="{FF2B5EF4-FFF2-40B4-BE49-F238E27FC236}">
                <a16:creationId xmlns:a16="http://schemas.microsoft.com/office/drawing/2014/main" id="{57F805D0-F385-C4B3-4942-2CBAC2EA9F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34730" y="369000"/>
            <a:ext cx="4152666" cy="612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D00D17C-4184-438D-FCB2-C60FBCC36520}"/>
              </a:ext>
            </a:extLst>
          </p:cNvPr>
          <p:cNvSpPr txBox="1"/>
          <p:nvPr/>
        </p:nvSpPr>
        <p:spPr>
          <a:xfrm>
            <a:off x="5052341" y="770709"/>
            <a:ext cx="2615057" cy="1200329"/>
          </a:xfrm>
          <a:prstGeom prst="rect">
            <a:avLst/>
          </a:prstGeom>
          <a:noFill/>
        </p:spPr>
        <p:txBody>
          <a:bodyPr wrap="square" rtlCol="0">
            <a:spAutoFit/>
          </a:bodyPr>
          <a:lstStyle/>
          <a:p>
            <a:r>
              <a:rPr lang="fr-FR" sz="2400" b="1" dirty="0"/>
              <a:t>Les Amants mal assortis par Lucas Cranach l'Ancien</a:t>
            </a:r>
          </a:p>
        </p:txBody>
      </p:sp>
      <p:sp>
        <p:nvSpPr>
          <p:cNvPr id="8" name="ZoneTexte 7">
            <a:extLst>
              <a:ext uri="{FF2B5EF4-FFF2-40B4-BE49-F238E27FC236}">
                <a16:creationId xmlns:a16="http://schemas.microsoft.com/office/drawing/2014/main" id="{E1E8634D-CEE9-C6FF-9DEE-EBC42E4FEF7F}"/>
              </a:ext>
            </a:extLst>
          </p:cNvPr>
          <p:cNvSpPr txBox="1"/>
          <p:nvPr/>
        </p:nvSpPr>
        <p:spPr>
          <a:xfrm>
            <a:off x="6086793" y="1971038"/>
            <a:ext cx="1580605"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873265F6-07A9-0028-5942-C273DFB64138}"/>
              </a:ext>
            </a:extLst>
          </p:cNvPr>
          <p:cNvSpPr txBox="1"/>
          <p:nvPr/>
        </p:nvSpPr>
        <p:spPr>
          <a:xfrm>
            <a:off x="5617281" y="4666422"/>
            <a:ext cx="2615057"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2447046962"/>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portrait, dessin&#10;&#10;Description générée automatiquement">
            <a:extLst>
              <a:ext uri="{FF2B5EF4-FFF2-40B4-BE49-F238E27FC236}">
                <a16:creationId xmlns:a16="http://schemas.microsoft.com/office/drawing/2014/main" id="{6658E761-6D94-68B8-638F-3C001CF93A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139" y="189000"/>
            <a:ext cx="5433959" cy="6480000"/>
          </a:xfrm>
          <a:prstGeom prst="ellipse">
            <a:avLst/>
          </a:prstGeom>
          <a:ln w="63500" cap="rnd">
            <a:solidFill>
              <a:schemeClr val="bg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9F33FDF-B88B-7D7F-E566-206D39D473F2}"/>
              </a:ext>
            </a:extLst>
          </p:cNvPr>
          <p:cNvSpPr txBox="1"/>
          <p:nvPr/>
        </p:nvSpPr>
        <p:spPr>
          <a:xfrm>
            <a:off x="4519749" y="6027003"/>
            <a:ext cx="3579222" cy="830997"/>
          </a:xfrm>
          <a:prstGeom prst="rect">
            <a:avLst/>
          </a:prstGeom>
          <a:noFill/>
        </p:spPr>
        <p:txBody>
          <a:bodyPr wrap="square" rtlCol="0">
            <a:spAutoFit/>
          </a:bodyPr>
          <a:lstStyle/>
          <a:p>
            <a:r>
              <a:rPr lang="fr-FR" sz="2400" b="1" dirty="0">
                <a:solidFill>
                  <a:schemeClr val="bg1"/>
                </a:solidFill>
              </a:rPr>
              <a:t>Portrait de jeune fille par Lucas Cranach l’Ancien</a:t>
            </a:r>
          </a:p>
        </p:txBody>
      </p:sp>
      <p:pic>
        <p:nvPicPr>
          <p:cNvPr id="6" name="Image 5" descr="Une image contenant Visage humain, habits, peinture, portrait&#10;&#10;Description générée automatiquement">
            <a:extLst>
              <a:ext uri="{FF2B5EF4-FFF2-40B4-BE49-F238E27FC236}">
                <a16:creationId xmlns:a16="http://schemas.microsoft.com/office/drawing/2014/main" id="{32583A43-BA95-50BA-BCEA-518941A304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0001" y="189000"/>
            <a:ext cx="5142860" cy="648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657FB5F6-F62C-2CD9-0DFF-9A8F9703B391}"/>
              </a:ext>
            </a:extLst>
          </p:cNvPr>
          <p:cNvSpPr txBox="1"/>
          <p:nvPr/>
        </p:nvSpPr>
        <p:spPr>
          <a:xfrm>
            <a:off x="5120119" y="0"/>
            <a:ext cx="2817570" cy="1569660"/>
          </a:xfrm>
          <a:prstGeom prst="rect">
            <a:avLst/>
          </a:prstGeom>
          <a:noFill/>
        </p:spPr>
        <p:txBody>
          <a:bodyPr wrap="square" rtlCol="0">
            <a:spAutoFit/>
          </a:bodyPr>
          <a:lstStyle/>
          <a:p>
            <a:r>
              <a:rPr lang="fr-FR" sz="2400" b="1" dirty="0">
                <a:solidFill>
                  <a:schemeClr val="bg1"/>
                </a:solidFill>
              </a:rPr>
              <a:t>Janet Brandon duchesse de Suffolk par Corneille de Lyon</a:t>
            </a:r>
          </a:p>
        </p:txBody>
      </p:sp>
      <p:sp>
        <p:nvSpPr>
          <p:cNvPr id="8" name="ZoneTexte 7">
            <a:extLst>
              <a:ext uri="{FF2B5EF4-FFF2-40B4-BE49-F238E27FC236}">
                <a16:creationId xmlns:a16="http://schemas.microsoft.com/office/drawing/2014/main" id="{6B76C8A1-9C00-723D-690A-B0938AFB0132}"/>
              </a:ext>
            </a:extLst>
          </p:cNvPr>
          <p:cNvSpPr txBox="1"/>
          <p:nvPr/>
        </p:nvSpPr>
        <p:spPr>
          <a:xfrm>
            <a:off x="5898796" y="1370068"/>
            <a:ext cx="1260216" cy="584775"/>
          </a:xfrm>
          <a:prstGeom prst="rect">
            <a:avLst/>
          </a:prstGeom>
          <a:noFill/>
        </p:spPr>
        <p:txBody>
          <a:bodyPr wrap="square" rtlCol="0">
            <a:spAutoFit/>
          </a:bodyPr>
          <a:lstStyle/>
          <a:p>
            <a:r>
              <a:rPr lang="fr-FR" sz="3200" b="1" dirty="0">
                <a:solidFill>
                  <a:schemeClr val="bg1"/>
                </a:solidFill>
              </a:rPr>
              <a:t>2</a:t>
            </a:r>
          </a:p>
        </p:txBody>
      </p:sp>
      <p:sp>
        <p:nvSpPr>
          <p:cNvPr id="9" name="ZoneTexte 8">
            <a:extLst>
              <a:ext uri="{FF2B5EF4-FFF2-40B4-BE49-F238E27FC236}">
                <a16:creationId xmlns:a16="http://schemas.microsoft.com/office/drawing/2014/main" id="{BC12FE09-5E57-CB92-14BD-4FFF4CD05388}"/>
              </a:ext>
            </a:extLst>
          </p:cNvPr>
          <p:cNvSpPr txBox="1"/>
          <p:nvPr/>
        </p:nvSpPr>
        <p:spPr>
          <a:xfrm>
            <a:off x="5728685" y="5641820"/>
            <a:ext cx="1711235" cy="584775"/>
          </a:xfrm>
          <a:prstGeom prst="rect">
            <a:avLst/>
          </a:prstGeom>
          <a:noFill/>
        </p:spPr>
        <p:txBody>
          <a:bodyPr wrap="square" rtlCol="0">
            <a:spAutoFit/>
          </a:bodyPr>
          <a:lstStyle/>
          <a:p>
            <a:r>
              <a:rPr lang="fr-FR" sz="3200" b="1" dirty="0">
                <a:solidFill>
                  <a:schemeClr val="bg1"/>
                </a:solidFill>
              </a:rPr>
              <a:t>1</a:t>
            </a:r>
          </a:p>
        </p:txBody>
      </p:sp>
    </p:spTree>
    <p:extLst>
      <p:ext uri="{BB962C8B-B14F-4D97-AF65-F5344CB8AC3E}">
        <p14:creationId xmlns:p14="http://schemas.microsoft.com/office/powerpoint/2010/main" val="2428731129"/>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femme, mythologie&#10;&#10;Description générée automatiquement">
            <a:extLst>
              <a:ext uri="{FF2B5EF4-FFF2-40B4-BE49-F238E27FC236}">
                <a16:creationId xmlns:a16="http://schemas.microsoft.com/office/drawing/2014/main" id="{8D93464F-2C04-E7AF-586F-F054C6A7B1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257" y="189000"/>
            <a:ext cx="4616207" cy="6480000"/>
          </a:xfrm>
          <a:prstGeom prst="rect">
            <a:avLst/>
          </a:prstGeom>
          <a:ln w="88900" cap="sq" cmpd="thickThin">
            <a:solidFill>
              <a:srgbClr val="C000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A6785212-3655-D8AD-7403-F6E44C340BB8}"/>
              </a:ext>
            </a:extLst>
          </p:cNvPr>
          <p:cNvSpPr txBox="1"/>
          <p:nvPr/>
        </p:nvSpPr>
        <p:spPr>
          <a:xfrm>
            <a:off x="5080789" y="5342708"/>
            <a:ext cx="2233749" cy="1200329"/>
          </a:xfrm>
          <a:prstGeom prst="rect">
            <a:avLst/>
          </a:prstGeom>
          <a:noFill/>
        </p:spPr>
        <p:txBody>
          <a:bodyPr wrap="square" rtlCol="0">
            <a:spAutoFit/>
          </a:bodyPr>
          <a:lstStyle/>
          <a:p>
            <a:r>
              <a:rPr lang="fr-FR" sz="2400" b="1" dirty="0">
                <a:solidFill>
                  <a:srgbClr val="FFFF00"/>
                </a:solidFill>
              </a:rPr>
              <a:t>Saint Jérôme par Joachim Patinir</a:t>
            </a:r>
          </a:p>
        </p:txBody>
      </p:sp>
      <p:pic>
        <p:nvPicPr>
          <p:cNvPr id="5" name="Image 4" descr="Une image contenant Visage humain, peinture, habits, art&#10;&#10;Description générée automatiquement">
            <a:extLst>
              <a:ext uri="{FF2B5EF4-FFF2-40B4-BE49-F238E27FC236}">
                <a16:creationId xmlns:a16="http://schemas.microsoft.com/office/drawing/2014/main" id="{F12A7DEF-3EAC-C23D-8145-BB6264F105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39958" y="189000"/>
            <a:ext cx="4190785" cy="6480000"/>
          </a:xfrm>
          <a:prstGeom prst="rect">
            <a:avLst/>
          </a:prstGeom>
          <a:ln w="88900" cap="sq" cmpd="thickThin">
            <a:solidFill>
              <a:srgbClr val="C0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1C7D55D-0624-F1B0-AA6B-95B308329255}"/>
              </a:ext>
            </a:extLst>
          </p:cNvPr>
          <p:cNvSpPr txBox="1"/>
          <p:nvPr/>
        </p:nvSpPr>
        <p:spPr>
          <a:xfrm>
            <a:off x="5671660" y="4860909"/>
            <a:ext cx="1855588" cy="584775"/>
          </a:xfrm>
          <a:prstGeom prst="rect">
            <a:avLst/>
          </a:prstGeom>
          <a:noFill/>
        </p:spPr>
        <p:txBody>
          <a:bodyPr wrap="square" rtlCol="0">
            <a:spAutoFit/>
          </a:bodyPr>
          <a:lstStyle/>
          <a:p>
            <a:r>
              <a:rPr lang="fr-FR" sz="3200" b="1" dirty="0">
                <a:solidFill>
                  <a:srgbClr val="FFFF00"/>
                </a:solidFill>
              </a:rPr>
              <a:t>1</a:t>
            </a:r>
          </a:p>
        </p:txBody>
      </p:sp>
      <p:sp>
        <p:nvSpPr>
          <p:cNvPr id="7" name="ZoneTexte 6">
            <a:extLst>
              <a:ext uri="{FF2B5EF4-FFF2-40B4-BE49-F238E27FC236}">
                <a16:creationId xmlns:a16="http://schemas.microsoft.com/office/drawing/2014/main" id="{78C137B4-983E-3CBD-1665-F54901468802}"/>
              </a:ext>
            </a:extLst>
          </p:cNvPr>
          <p:cNvSpPr txBox="1"/>
          <p:nvPr/>
        </p:nvSpPr>
        <p:spPr>
          <a:xfrm>
            <a:off x="5080789" y="927463"/>
            <a:ext cx="2446459" cy="1200329"/>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Vierge à l'Enfant par Gérard David</a:t>
            </a:r>
          </a:p>
        </p:txBody>
      </p:sp>
      <p:sp>
        <p:nvSpPr>
          <p:cNvPr id="8" name="ZoneTexte 7">
            <a:extLst>
              <a:ext uri="{FF2B5EF4-FFF2-40B4-BE49-F238E27FC236}">
                <a16:creationId xmlns:a16="http://schemas.microsoft.com/office/drawing/2014/main" id="{EA2ED7DE-8061-EBE9-2F4F-0C5DB4CBF944}"/>
              </a:ext>
            </a:extLst>
          </p:cNvPr>
          <p:cNvSpPr txBox="1"/>
          <p:nvPr/>
        </p:nvSpPr>
        <p:spPr>
          <a:xfrm>
            <a:off x="5880684" y="2072488"/>
            <a:ext cx="2132288"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2256827676"/>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Visage humain, portrait&#10;&#10;Description générée automatiquement">
            <a:extLst>
              <a:ext uri="{FF2B5EF4-FFF2-40B4-BE49-F238E27FC236}">
                <a16:creationId xmlns:a16="http://schemas.microsoft.com/office/drawing/2014/main" id="{45E80DE9-85E4-EBC3-5587-A6E62D524B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379" y="189000"/>
            <a:ext cx="5082355"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259702-3545-1DC1-9FB4-3EB9420D489A}"/>
              </a:ext>
            </a:extLst>
          </p:cNvPr>
          <p:cNvSpPr txBox="1"/>
          <p:nvPr/>
        </p:nvSpPr>
        <p:spPr>
          <a:xfrm>
            <a:off x="5434149" y="4360676"/>
            <a:ext cx="2160000" cy="2308324"/>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Portrait d'Antoine </a:t>
            </a:r>
            <a:r>
              <a:rPr lang="fr-FR" sz="2400" b="1" dirty="0" err="1">
                <a:solidFill>
                  <a:srgbClr val="FFFF00"/>
                </a:solidFill>
              </a:rPr>
              <a:t>Perrenot</a:t>
            </a:r>
            <a:r>
              <a:rPr lang="fr-FR" sz="2400" b="1" dirty="0">
                <a:solidFill>
                  <a:srgbClr val="FFFF00"/>
                </a:solidFill>
              </a:rPr>
              <a:t> de Granvelle par Frans Floris</a:t>
            </a:r>
          </a:p>
        </p:txBody>
      </p:sp>
      <p:pic>
        <p:nvPicPr>
          <p:cNvPr id="6" name="Image 5" descr="Une image contenant Visage humain, habits, peinture, personne&#10;&#10;Description générée automatiquement">
            <a:extLst>
              <a:ext uri="{FF2B5EF4-FFF2-40B4-BE49-F238E27FC236}">
                <a16:creationId xmlns:a16="http://schemas.microsoft.com/office/drawing/2014/main" id="{794F735D-37F5-A95D-6E53-831F7C5756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6655" y="189000"/>
            <a:ext cx="4359966" cy="648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93B2C1D-7169-1506-65C2-9727F2D92909}"/>
              </a:ext>
            </a:extLst>
          </p:cNvPr>
          <p:cNvSpPr txBox="1"/>
          <p:nvPr/>
        </p:nvSpPr>
        <p:spPr>
          <a:xfrm>
            <a:off x="5540564" y="600891"/>
            <a:ext cx="2152506" cy="1569660"/>
          </a:xfrm>
          <a:prstGeom prst="rect">
            <a:avLst/>
          </a:prstGeom>
          <a:noFill/>
        </p:spPr>
        <p:txBody>
          <a:bodyPr wrap="square" rtlCol="0">
            <a:spAutoFit/>
          </a:bodyPr>
          <a:lstStyle/>
          <a:p>
            <a:r>
              <a:rPr lang="fr-FR" sz="2400" b="1" dirty="0">
                <a:solidFill>
                  <a:srgbClr val="FFFF00"/>
                </a:solidFill>
              </a:rPr>
              <a:t>Portrait d'homme par Adriaen </a:t>
            </a:r>
            <a:r>
              <a:rPr lang="fr-FR" sz="2400" b="1" dirty="0" err="1">
                <a:solidFill>
                  <a:srgbClr val="FFFF00"/>
                </a:solidFill>
              </a:rPr>
              <a:t>Isenbrandt</a:t>
            </a:r>
            <a:endParaRPr lang="fr-FR" sz="2400" b="1" dirty="0">
              <a:solidFill>
                <a:srgbClr val="FFFF00"/>
              </a:solidFill>
            </a:endParaRPr>
          </a:p>
        </p:txBody>
      </p:sp>
      <p:sp>
        <p:nvSpPr>
          <p:cNvPr id="8" name="ZoneTexte 7">
            <a:extLst>
              <a:ext uri="{FF2B5EF4-FFF2-40B4-BE49-F238E27FC236}">
                <a16:creationId xmlns:a16="http://schemas.microsoft.com/office/drawing/2014/main" id="{7DFC1B0C-AF20-1488-ED18-2FDC44A27F70}"/>
              </a:ext>
            </a:extLst>
          </p:cNvPr>
          <p:cNvSpPr txBox="1"/>
          <p:nvPr/>
        </p:nvSpPr>
        <p:spPr>
          <a:xfrm>
            <a:off x="6143897" y="2071989"/>
            <a:ext cx="1513379" cy="584775"/>
          </a:xfrm>
          <a:prstGeom prst="rect">
            <a:avLst/>
          </a:prstGeom>
          <a:noFill/>
        </p:spPr>
        <p:txBody>
          <a:bodyPr wrap="square" rtlCol="0">
            <a:spAutoFit/>
          </a:bodyPr>
          <a:lstStyle/>
          <a:p>
            <a:r>
              <a:rPr lang="fr-FR" sz="3200" b="1" dirty="0">
                <a:solidFill>
                  <a:srgbClr val="FFFF00"/>
                </a:solidFill>
              </a:rPr>
              <a:t>2</a:t>
            </a:r>
          </a:p>
        </p:txBody>
      </p:sp>
      <p:sp>
        <p:nvSpPr>
          <p:cNvPr id="9" name="ZoneTexte 8">
            <a:extLst>
              <a:ext uri="{FF2B5EF4-FFF2-40B4-BE49-F238E27FC236}">
                <a16:creationId xmlns:a16="http://schemas.microsoft.com/office/drawing/2014/main" id="{FAFA3DA9-AFBD-09AE-D78F-55F42B098A39}"/>
              </a:ext>
            </a:extLst>
          </p:cNvPr>
          <p:cNvSpPr txBox="1"/>
          <p:nvPr/>
        </p:nvSpPr>
        <p:spPr>
          <a:xfrm>
            <a:off x="6096000" y="3896354"/>
            <a:ext cx="1833261" cy="584775"/>
          </a:xfrm>
          <a:prstGeom prst="rect">
            <a:avLst/>
          </a:prstGeom>
          <a:noFill/>
        </p:spPr>
        <p:txBody>
          <a:bodyPr wrap="square" rtlCol="0">
            <a:spAutoFit/>
          </a:bodyPr>
          <a:lstStyle/>
          <a:p>
            <a:r>
              <a:rPr lang="fr-FR" sz="3200" b="1" dirty="0">
                <a:solidFill>
                  <a:srgbClr val="FFFF00"/>
                </a:solidFill>
              </a:rPr>
              <a:t>1</a:t>
            </a:r>
          </a:p>
        </p:txBody>
      </p:sp>
    </p:spTree>
    <p:extLst>
      <p:ext uri="{BB962C8B-B14F-4D97-AF65-F5344CB8AC3E}">
        <p14:creationId xmlns:p14="http://schemas.microsoft.com/office/powerpoint/2010/main" val="78040438"/>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inture, portrait, personne&#10;&#10;Description générée automatiquement">
            <a:extLst>
              <a:ext uri="{FF2B5EF4-FFF2-40B4-BE49-F238E27FC236}">
                <a16:creationId xmlns:a16="http://schemas.microsoft.com/office/drawing/2014/main" id="{27CBD750-7A4F-2ABC-79BB-2A75ABDD55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170" y="369000"/>
            <a:ext cx="4833168" cy="6120000"/>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einture, habits, dessin, personne&#10;&#10;Description générée automatiquement">
            <a:extLst>
              <a:ext uri="{FF2B5EF4-FFF2-40B4-BE49-F238E27FC236}">
                <a16:creationId xmlns:a16="http://schemas.microsoft.com/office/drawing/2014/main" id="{8EB2093C-27B2-A09D-6F8F-830707E142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9301" y="369000"/>
            <a:ext cx="4367529" cy="6120000"/>
          </a:xfrm>
          <a:prstGeom prst="rect">
            <a:avLst/>
          </a:prstGeom>
          <a:ln w="88900" cap="sq" cmpd="thickThin">
            <a:solidFill>
              <a:srgbClr val="00B0F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7E692BD-67F7-8AF8-6375-654CEAF71B30}"/>
              </a:ext>
            </a:extLst>
          </p:cNvPr>
          <p:cNvSpPr txBox="1"/>
          <p:nvPr/>
        </p:nvSpPr>
        <p:spPr>
          <a:xfrm>
            <a:off x="5329376" y="4529967"/>
            <a:ext cx="1959429" cy="1938992"/>
          </a:xfrm>
          <a:prstGeom prst="rect">
            <a:avLst/>
          </a:prstGeom>
          <a:noFill/>
        </p:spPr>
        <p:txBody>
          <a:bodyPr wrap="square" rtlCol="0">
            <a:spAutoFit/>
          </a:bodyPr>
          <a:lstStyle/>
          <a:p>
            <a:r>
              <a:rPr lang="fr-FR" sz="2400" b="1" dirty="0">
                <a:solidFill>
                  <a:srgbClr val="FFFF00"/>
                </a:solidFill>
              </a:rPr>
              <a:t>Portrait d'homme à la fleur par </a:t>
            </a:r>
            <a:r>
              <a:rPr lang="fr-FR" sz="2400" b="1" dirty="0" err="1">
                <a:solidFill>
                  <a:srgbClr val="FFFF00"/>
                </a:solidFill>
              </a:rPr>
              <a:t>Ambrosius</a:t>
            </a:r>
            <a:r>
              <a:rPr lang="fr-FR" sz="2400" b="1" dirty="0">
                <a:solidFill>
                  <a:srgbClr val="FFFF00"/>
                </a:solidFill>
              </a:rPr>
              <a:t> Benson</a:t>
            </a:r>
          </a:p>
        </p:txBody>
      </p:sp>
      <p:sp>
        <p:nvSpPr>
          <p:cNvPr id="7" name="ZoneTexte 6">
            <a:extLst>
              <a:ext uri="{FF2B5EF4-FFF2-40B4-BE49-F238E27FC236}">
                <a16:creationId xmlns:a16="http://schemas.microsoft.com/office/drawing/2014/main" id="{D15716E3-36BF-ED6A-EF1F-C1197438C60A}"/>
              </a:ext>
            </a:extLst>
          </p:cNvPr>
          <p:cNvSpPr txBox="1"/>
          <p:nvPr/>
        </p:nvSpPr>
        <p:spPr>
          <a:xfrm>
            <a:off x="5703834" y="4075716"/>
            <a:ext cx="1632578" cy="584775"/>
          </a:xfrm>
          <a:prstGeom prst="rect">
            <a:avLst/>
          </a:prstGeom>
          <a:noFill/>
        </p:spPr>
        <p:txBody>
          <a:bodyPr wrap="square" rtlCol="0">
            <a:spAutoFit/>
          </a:bodyPr>
          <a:lstStyle/>
          <a:p>
            <a:r>
              <a:rPr lang="fr-FR" sz="3200" b="1" dirty="0">
                <a:solidFill>
                  <a:srgbClr val="FFFF00"/>
                </a:solidFill>
              </a:rPr>
              <a:t>1</a:t>
            </a:r>
          </a:p>
        </p:txBody>
      </p:sp>
      <p:sp>
        <p:nvSpPr>
          <p:cNvPr id="8" name="ZoneTexte 7">
            <a:extLst>
              <a:ext uri="{FF2B5EF4-FFF2-40B4-BE49-F238E27FC236}">
                <a16:creationId xmlns:a16="http://schemas.microsoft.com/office/drawing/2014/main" id="{ADC37D18-C33D-B18C-3528-B3323A15CE3F}"/>
              </a:ext>
            </a:extLst>
          </p:cNvPr>
          <p:cNvSpPr txBox="1"/>
          <p:nvPr/>
        </p:nvSpPr>
        <p:spPr>
          <a:xfrm>
            <a:off x="5368834" y="114367"/>
            <a:ext cx="2007036" cy="3416320"/>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L'Enfant Jésus se blessant avec la couronne d'épines dans un paysage par Francisco de Zurbarán</a:t>
            </a:r>
          </a:p>
        </p:txBody>
      </p:sp>
      <p:sp>
        <p:nvSpPr>
          <p:cNvPr id="9" name="ZoneTexte 8">
            <a:extLst>
              <a:ext uri="{FF2B5EF4-FFF2-40B4-BE49-F238E27FC236}">
                <a16:creationId xmlns:a16="http://schemas.microsoft.com/office/drawing/2014/main" id="{036254B5-A40A-92F0-FF45-0AEC533E0707}"/>
              </a:ext>
            </a:extLst>
          </p:cNvPr>
          <p:cNvSpPr txBox="1"/>
          <p:nvPr/>
        </p:nvSpPr>
        <p:spPr>
          <a:xfrm>
            <a:off x="5873651" y="3295330"/>
            <a:ext cx="1462761"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3972903866"/>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art, Arts visuels&#10;&#10;Description générée automatiquement">
            <a:extLst>
              <a:ext uri="{FF2B5EF4-FFF2-40B4-BE49-F238E27FC236}">
                <a16:creationId xmlns:a16="http://schemas.microsoft.com/office/drawing/2014/main" id="{E3BEAF7F-236A-F923-7F43-17E6CF85A7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000" y="730257"/>
            <a:ext cx="11340000" cy="5020313"/>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E4EED3-D5A1-31D8-020C-CB5D4F2CC30F}"/>
              </a:ext>
            </a:extLst>
          </p:cNvPr>
          <p:cNvSpPr txBox="1"/>
          <p:nvPr/>
        </p:nvSpPr>
        <p:spPr>
          <a:xfrm>
            <a:off x="3396343" y="5712767"/>
            <a:ext cx="6858000" cy="461665"/>
          </a:xfrm>
          <a:prstGeom prst="rect">
            <a:avLst/>
          </a:prstGeom>
          <a:noFill/>
        </p:spPr>
        <p:txBody>
          <a:bodyPr wrap="square" rtlCol="0">
            <a:spAutoFit/>
          </a:bodyPr>
          <a:lstStyle/>
          <a:p>
            <a:r>
              <a:rPr lang="fr-FR" sz="2400" b="1" dirty="0">
                <a:solidFill>
                  <a:schemeClr val="bg1"/>
                </a:solidFill>
              </a:rPr>
              <a:t>Présentation au Temple par Le Tintoret</a:t>
            </a:r>
          </a:p>
        </p:txBody>
      </p:sp>
    </p:spTree>
    <p:extLst>
      <p:ext uri="{BB962C8B-B14F-4D97-AF65-F5344CB8AC3E}">
        <p14:creationId xmlns:p14="http://schemas.microsoft.com/office/powerpoint/2010/main" val="3825638185"/>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art, statue, musée&#10;&#10;Description générée automatiquement">
            <a:extLst>
              <a:ext uri="{FF2B5EF4-FFF2-40B4-BE49-F238E27FC236}">
                <a16:creationId xmlns:a16="http://schemas.microsoft.com/office/drawing/2014/main" id="{5AC80A98-2526-1741-EE70-752D9127B4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597" y="369000"/>
            <a:ext cx="4188198"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644296-A75D-B8E2-12C5-E989660F0132}"/>
              </a:ext>
            </a:extLst>
          </p:cNvPr>
          <p:cNvSpPr txBox="1"/>
          <p:nvPr/>
        </p:nvSpPr>
        <p:spPr>
          <a:xfrm>
            <a:off x="4611189" y="4520310"/>
            <a:ext cx="1776548" cy="2308324"/>
          </a:xfrm>
          <a:prstGeom prst="rect">
            <a:avLst/>
          </a:prstGeom>
          <a:noFill/>
        </p:spPr>
        <p:txBody>
          <a:bodyPr wrap="square" rtlCol="0">
            <a:spAutoFit/>
          </a:bodyPr>
          <a:lstStyle/>
          <a:p>
            <a:r>
              <a:rPr lang="fr-FR" sz="2400" b="1"/>
              <a:t>Hercules et le sanglier d'Erymanthe par Ferdinando Tacca</a:t>
            </a:r>
            <a:endParaRPr lang="fr-FR" sz="2400" b="1" dirty="0"/>
          </a:p>
        </p:txBody>
      </p:sp>
      <p:pic>
        <p:nvPicPr>
          <p:cNvPr id="6" name="Image 5" descr="Une image contenant sculpture, Sculpture en bronze, Artefact, art&#10;&#10;Description générée automatiquement">
            <a:extLst>
              <a:ext uri="{FF2B5EF4-FFF2-40B4-BE49-F238E27FC236}">
                <a16:creationId xmlns:a16="http://schemas.microsoft.com/office/drawing/2014/main" id="{17245EFF-A00E-0D77-015A-1F02274BA1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8220" y="369000"/>
            <a:ext cx="4080000" cy="6120000"/>
          </a:xfrm>
          <a:prstGeom prst="rect">
            <a:avLst/>
          </a:prstGeom>
          <a:ln w="88900" cap="sq" cmpd="thickThin">
            <a:solidFill>
              <a:srgbClr val="FF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9CAB384-2527-D9D7-FCA8-6B2552A5F2F3}"/>
              </a:ext>
            </a:extLst>
          </p:cNvPr>
          <p:cNvSpPr txBox="1"/>
          <p:nvPr/>
        </p:nvSpPr>
        <p:spPr>
          <a:xfrm>
            <a:off x="4815840" y="369000"/>
            <a:ext cx="2560320" cy="1200329"/>
          </a:xfrm>
          <a:prstGeom prst="rect">
            <a:avLst/>
          </a:prstGeom>
          <a:noFill/>
        </p:spPr>
        <p:txBody>
          <a:bodyPr wrap="square" rtlCol="0">
            <a:spAutoFit/>
          </a:bodyPr>
          <a:lstStyle/>
          <a:p>
            <a:r>
              <a:rPr lang="fr-FR" sz="2400" b="1"/>
              <a:t>Plus de détails</a:t>
            </a:r>
          </a:p>
          <a:p>
            <a:r>
              <a:rPr lang="fr-FR" sz="2400" b="1"/>
              <a:t>Hercules par Michel Anguier</a:t>
            </a:r>
            <a:endParaRPr lang="fr-FR" sz="2400" b="1" dirty="0"/>
          </a:p>
        </p:txBody>
      </p:sp>
      <p:sp>
        <p:nvSpPr>
          <p:cNvPr id="8" name="ZoneTexte 7">
            <a:extLst>
              <a:ext uri="{FF2B5EF4-FFF2-40B4-BE49-F238E27FC236}">
                <a16:creationId xmlns:a16="http://schemas.microsoft.com/office/drawing/2014/main" id="{CA2970CE-F3C4-BB6B-AD09-B6142DB80FEC}"/>
              </a:ext>
            </a:extLst>
          </p:cNvPr>
          <p:cNvSpPr txBox="1"/>
          <p:nvPr/>
        </p:nvSpPr>
        <p:spPr>
          <a:xfrm>
            <a:off x="5521065" y="1458035"/>
            <a:ext cx="1436914"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6AA00A29-FA9C-E8C2-E758-B8E2957DA19A}"/>
              </a:ext>
            </a:extLst>
          </p:cNvPr>
          <p:cNvSpPr txBox="1"/>
          <p:nvPr/>
        </p:nvSpPr>
        <p:spPr>
          <a:xfrm>
            <a:off x="5181430" y="4134135"/>
            <a:ext cx="2103120"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190662454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portrait, dessin&#10;&#10;Description générée automatiquement">
            <a:extLst>
              <a:ext uri="{FF2B5EF4-FFF2-40B4-BE49-F238E27FC236}">
                <a16:creationId xmlns:a16="http://schemas.microsoft.com/office/drawing/2014/main" id="{1B545115-6039-0879-838C-A4CA4F0DD6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694" y="279000"/>
            <a:ext cx="5075530" cy="6300000"/>
          </a:xfrm>
          <a:prstGeom prst="ellipse">
            <a:avLst/>
          </a:prstGeom>
          <a:ln w="63500" cap="rnd">
            <a:solidFill>
              <a:srgbClr val="00206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D459A45-3E42-89F9-B067-E38402182910}"/>
              </a:ext>
            </a:extLst>
          </p:cNvPr>
          <p:cNvSpPr txBox="1"/>
          <p:nvPr/>
        </p:nvSpPr>
        <p:spPr>
          <a:xfrm>
            <a:off x="5033990" y="4821649"/>
            <a:ext cx="2416629" cy="1938992"/>
          </a:xfrm>
          <a:prstGeom prst="rect">
            <a:avLst/>
          </a:prstGeom>
          <a:noFill/>
        </p:spPr>
        <p:txBody>
          <a:bodyPr wrap="square" rtlCol="0">
            <a:spAutoFit/>
          </a:bodyPr>
          <a:lstStyle/>
          <a:p>
            <a:r>
              <a:rPr lang="fr-FR" sz="2400" b="1" dirty="0"/>
              <a:t>Plus de détails</a:t>
            </a:r>
          </a:p>
          <a:p>
            <a:r>
              <a:rPr lang="fr-FR" sz="2400" b="1" dirty="0"/>
              <a:t>Portrait de jeune homme au bonnet noir par Andrea </a:t>
            </a:r>
            <a:r>
              <a:rPr lang="fr-FR" sz="2400" b="1" dirty="0" err="1"/>
              <a:t>Previtali</a:t>
            </a:r>
            <a:endParaRPr lang="fr-FR" sz="2400" b="1" dirty="0"/>
          </a:p>
        </p:txBody>
      </p:sp>
      <p:pic>
        <p:nvPicPr>
          <p:cNvPr id="6" name="Image 5" descr="Une image contenant peinture, art, chien, cadre photo&#10;&#10;Description générée automatiquement">
            <a:extLst>
              <a:ext uri="{FF2B5EF4-FFF2-40B4-BE49-F238E27FC236}">
                <a16:creationId xmlns:a16="http://schemas.microsoft.com/office/drawing/2014/main" id="{840A6F9E-B63F-F83B-C39E-B3A5129901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13674" y="279000"/>
            <a:ext cx="3414632" cy="6300000"/>
          </a:xfrm>
          <a:prstGeom prst="rect">
            <a:avLst/>
          </a:prstGeom>
          <a:ln w="88900" cap="sq" cmpd="thickThin">
            <a:solidFill>
              <a:srgbClr val="00206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9D37ECE-F131-5EA2-76D5-6BFF68D0FD17}"/>
              </a:ext>
            </a:extLst>
          </p:cNvPr>
          <p:cNvSpPr txBox="1"/>
          <p:nvPr/>
        </p:nvSpPr>
        <p:spPr>
          <a:xfrm>
            <a:off x="4794069" y="279000"/>
            <a:ext cx="3414632" cy="830997"/>
          </a:xfrm>
          <a:prstGeom prst="rect">
            <a:avLst/>
          </a:prstGeom>
          <a:noFill/>
        </p:spPr>
        <p:txBody>
          <a:bodyPr wrap="square" rtlCol="0">
            <a:spAutoFit/>
          </a:bodyPr>
          <a:lstStyle/>
          <a:p>
            <a:r>
              <a:rPr lang="fr-FR" sz="2400" b="1" dirty="0"/>
              <a:t>Le Fauconnier par Paul Véronèse</a:t>
            </a:r>
          </a:p>
        </p:txBody>
      </p:sp>
      <p:sp>
        <p:nvSpPr>
          <p:cNvPr id="8" name="ZoneTexte 7">
            <a:extLst>
              <a:ext uri="{FF2B5EF4-FFF2-40B4-BE49-F238E27FC236}">
                <a16:creationId xmlns:a16="http://schemas.microsoft.com/office/drawing/2014/main" id="{365AD7DF-6C7B-DDFF-88AA-9278971DA140}"/>
              </a:ext>
            </a:extLst>
          </p:cNvPr>
          <p:cNvSpPr txBox="1"/>
          <p:nvPr/>
        </p:nvSpPr>
        <p:spPr>
          <a:xfrm>
            <a:off x="5905282" y="909223"/>
            <a:ext cx="1737360"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B9DDBE23-F971-1364-8494-2A7233731886}"/>
              </a:ext>
            </a:extLst>
          </p:cNvPr>
          <p:cNvSpPr txBox="1"/>
          <p:nvPr/>
        </p:nvSpPr>
        <p:spPr>
          <a:xfrm>
            <a:off x="5801390" y="4284617"/>
            <a:ext cx="2416629"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25028038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ortrait, peinture, Barbe humaine&#10;&#10;Description générée automatiquement">
            <a:extLst>
              <a:ext uri="{FF2B5EF4-FFF2-40B4-BE49-F238E27FC236}">
                <a16:creationId xmlns:a16="http://schemas.microsoft.com/office/drawing/2014/main" id="{08FC7385-0B05-1C77-B203-E6D6AEF42B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0830" y="189000"/>
            <a:ext cx="5451103" cy="6480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2D32104-BC23-D45B-9B45-8CB4CBF4B47C}"/>
              </a:ext>
            </a:extLst>
          </p:cNvPr>
          <p:cNvSpPr txBox="1"/>
          <p:nvPr/>
        </p:nvSpPr>
        <p:spPr>
          <a:xfrm>
            <a:off x="8386354" y="4872446"/>
            <a:ext cx="2978332" cy="830997"/>
          </a:xfrm>
          <a:prstGeom prst="rect">
            <a:avLst/>
          </a:prstGeom>
          <a:noFill/>
        </p:spPr>
        <p:txBody>
          <a:bodyPr wrap="square" rtlCol="0">
            <a:spAutoFit/>
          </a:bodyPr>
          <a:lstStyle/>
          <a:p>
            <a:r>
              <a:rPr lang="fr-FR" sz="2400" b="1" dirty="0" err="1"/>
              <a:t>Zuan</a:t>
            </a:r>
            <a:r>
              <a:rPr lang="fr-FR" sz="2400" b="1" dirty="0"/>
              <a:t> Pietro </a:t>
            </a:r>
            <a:r>
              <a:rPr lang="fr-FR" sz="2400" b="1" dirty="0" err="1"/>
              <a:t>Ghisi</a:t>
            </a:r>
            <a:r>
              <a:rPr lang="fr-FR" sz="2400" b="1" dirty="0"/>
              <a:t> par Jacopo </a:t>
            </a:r>
            <a:r>
              <a:rPr lang="fr-FR" sz="2400" b="1" dirty="0" err="1"/>
              <a:t>Tintoretto</a:t>
            </a:r>
            <a:endParaRPr lang="fr-FR" sz="2400" b="1" dirty="0"/>
          </a:p>
        </p:txBody>
      </p:sp>
    </p:spTree>
    <p:extLst>
      <p:ext uri="{BB962C8B-B14F-4D97-AF65-F5344CB8AC3E}">
        <p14:creationId xmlns:p14="http://schemas.microsoft.com/office/powerpoint/2010/main" val="1141269197"/>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portrait, art&#10;&#10;Description générée automatiquement">
            <a:extLst>
              <a:ext uri="{FF2B5EF4-FFF2-40B4-BE49-F238E27FC236}">
                <a16:creationId xmlns:a16="http://schemas.microsoft.com/office/drawing/2014/main" id="{4CBEE97E-D092-B5CA-FB98-F078B2913B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708" y="369000"/>
            <a:ext cx="4762646"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AA3835-4902-347E-2F57-FC70426E83C2}"/>
              </a:ext>
            </a:extLst>
          </p:cNvPr>
          <p:cNvSpPr txBox="1"/>
          <p:nvPr/>
        </p:nvSpPr>
        <p:spPr>
          <a:xfrm>
            <a:off x="5329645" y="4549676"/>
            <a:ext cx="2103120" cy="1938992"/>
          </a:xfrm>
          <a:prstGeom prst="rect">
            <a:avLst/>
          </a:prstGeom>
          <a:noFill/>
        </p:spPr>
        <p:txBody>
          <a:bodyPr wrap="square" rtlCol="0">
            <a:spAutoFit/>
          </a:bodyPr>
          <a:lstStyle/>
          <a:p>
            <a:r>
              <a:rPr lang="fr-FR" sz="2400" b="1" dirty="0"/>
              <a:t>Portrait de </a:t>
            </a:r>
            <a:r>
              <a:rPr lang="fr-FR" sz="2400" b="1" dirty="0" err="1"/>
              <a:t>Scipione</a:t>
            </a:r>
            <a:r>
              <a:rPr lang="fr-FR" sz="2400" b="1" dirty="0"/>
              <a:t> </a:t>
            </a:r>
            <a:r>
              <a:rPr lang="fr-FR" sz="2400" b="1" dirty="0" err="1"/>
              <a:t>Venerio</a:t>
            </a:r>
            <a:r>
              <a:rPr lang="fr-FR" sz="2400" b="1" dirty="0"/>
              <a:t> par Jacopo </a:t>
            </a:r>
            <a:r>
              <a:rPr lang="fr-FR" sz="2400" b="1" dirty="0" err="1"/>
              <a:t>Tintoretto</a:t>
            </a:r>
            <a:endParaRPr lang="fr-FR" sz="2400" b="1" dirty="0"/>
          </a:p>
        </p:txBody>
      </p:sp>
      <p:pic>
        <p:nvPicPr>
          <p:cNvPr id="6" name="Image 5" descr="Une image contenant Visage humain, personne, art, portrait&#10;&#10;Description générée automatiquement">
            <a:extLst>
              <a:ext uri="{FF2B5EF4-FFF2-40B4-BE49-F238E27FC236}">
                <a16:creationId xmlns:a16="http://schemas.microsoft.com/office/drawing/2014/main" id="{DF455BDB-3861-0193-77C5-5076C3BEE3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4957" y="369000"/>
            <a:ext cx="5121335" cy="612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9DBA724D-6215-EAF7-F202-27939FF380C2}"/>
              </a:ext>
            </a:extLst>
          </p:cNvPr>
          <p:cNvSpPr txBox="1"/>
          <p:nvPr/>
        </p:nvSpPr>
        <p:spPr>
          <a:xfrm>
            <a:off x="5238204" y="368668"/>
            <a:ext cx="2390505" cy="1569660"/>
          </a:xfrm>
          <a:prstGeom prst="rect">
            <a:avLst/>
          </a:prstGeom>
          <a:noFill/>
        </p:spPr>
        <p:txBody>
          <a:bodyPr wrap="square" rtlCol="0">
            <a:spAutoFit/>
          </a:bodyPr>
          <a:lstStyle/>
          <a:p>
            <a:r>
              <a:rPr lang="fr-FR" sz="2400" b="1" dirty="0"/>
              <a:t>Plus de détails</a:t>
            </a:r>
          </a:p>
          <a:p>
            <a:r>
              <a:rPr lang="fr-FR" sz="2400" b="1" dirty="0"/>
              <a:t>Sophonisbe par Jacopo </a:t>
            </a:r>
            <a:r>
              <a:rPr lang="fr-FR" sz="2400" b="1" dirty="0" err="1"/>
              <a:t>Tintoretto</a:t>
            </a:r>
            <a:endParaRPr lang="fr-FR" sz="2400" b="1" dirty="0"/>
          </a:p>
        </p:txBody>
      </p:sp>
      <p:sp>
        <p:nvSpPr>
          <p:cNvPr id="8" name="ZoneTexte 7">
            <a:extLst>
              <a:ext uri="{FF2B5EF4-FFF2-40B4-BE49-F238E27FC236}">
                <a16:creationId xmlns:a16="http://schemas.microsoft.com/office/drawing/2014/main" id="{B46CC4A8-2A5B-C42B-AE5F-EA457408A2FF}"/>
              </a:ext>
            </a:extLst>
          </p:cNvPr>
          <p:cNvSpPr txBox="1"/>
          <p:nvPr/>
        </p:nvSpPr>
        <p:spPr>
          <a:xfrm>
            <a:off x="5798272" y="1938328"/>
            <a:ext cx="705394"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99724093-55FB-FC8E-FC54-6743BFF3698B}"/>
              </a:ext>
            </a:extLst>
          </p:cNvPr>
          <p:cNvSpPr txBox="1"/>
          <p:nvPr/>
        </p:nvSpPr>
        <p:spPr>
          <a:xfrm>
            <a:off x="5748474" y="4169153"/>
            <a:ext cx="1265462"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174591025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homme, art&#10;&#10;Description générée automatiquement">
            <a:extLst>
              <a:ext uri="{FF2B5EF4-FFF2-40B4-BE49-F238E27FC236}">
                <a16:creationId xmlns:a16="http://schemas.microsoft.com/office/drawing/2014/main" id="{AAF601A4-7740-2216-48A6-A4135F2002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2865" y="189000"/>
            <a:ext cx="849836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D8EFA1C-F067-6ADD-3B8F-41839100A5F6}"/>
              </a:ext>
            </a:extLst>
          </p:cNvPr>
          <p:cNvSpPr txBox="1"/>
          <p:nvPr/>
        </p:nvSpPr>
        <p:spPr>
          <a:xfrm>
            <a:off x="9855323" y="4586683"/>
            <a:ext cx="2207623" cy="1569660"/>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Portrait d'homme par Pietro </a:t>
            </a:r>
            <a:r>
              <a:rPr lang="fr-FR" sz="2400" b="1" dirty="0" err="1">
                <a:solidFill>
                  <a:srgbClr val="FFFF00"/>
                </a:solidFill>
              </a:rPr>
              <a:t>Paolini</a:t>
            </a:r>
            <a:endParaRPr lang="fr-FR" sz="2400" b="1" dirty="0">
              <a:solidFill>
                <a:srgbClr val="FFFF00"/>
              </a:solidFill>
            </a:endParaRPr>
          </a:p>
        </p:txBody>
      </p:sp>
    </p:spTree>
    <p:extLst>
      <p:ext uri="{BB962C8B-B14F-4D97-AF65-F5344CB8AC3E}">
        <p14:creationId xmlns:p14="http://schemas.microsoft.com/office/powerpoint/2010/main" val="610972703"/>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chapeau, portrait&#10;&#10;Description générée automatiquement">
            <a:extLst>
              <a:ext uri="{FF2B5EF4-FFF2-40B4-BE49-F238E27FC236}">
                <a16:creationId xmlns:a16="http://schemas.microsoft.com/office/drawing/2014/main" id="{5FCCE615-7706-38D6-03D7-5582DBD09F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2279" y="279000"/>
            <a:ext cx="4452292"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6F0AAA-B538-B4EE-5129-ABD42B1B0B5B}"/>
              </a:ext>
            </a:extLst>
          </p:cNvPr>
          <p:cNvSpPr txBox="1"/>
          <p:nvPr/>
        </p:nvSpPr>
        <p:spPr>
          <a:xfrm>
            <a:off x="4968242" y="4826460"/>
            <a:ext cx="2429691" cy="1938992"/>
          </a:xfrm>
          <a:prstGeom prst="rect">
            <a:avLst/>
          </a:prstGeom>
          <a:noFill/>
        </p:spPr>
        <p:txBody>
          <a:bodyPr wrap="square" rtlCol="0">
            <a:spAutoFit/>
          </a:bodyPr>
          <a:lstStyle/>
          <a:p>
            <a:r>
              <a:rPr lang="fr-FR" sz="2400" b="1" dirty="0">
                <a:solidFill>
                  <a:srgbClr val="FFFF00"/>
                </a:solidFill>
              </a:rPr>
              <a:t>Courtisan au chapeau de fourrure rouge par Francesco d'</a:t>
            </a:r>
            <a:r>
              <a:rPr lang="fr-FR" sz="2400" b="1" dirty="0" err="1">
                <a:solidFill>
                  <a:srgbClr val="FFFF00"/>
                </a:solidFill>
              </a:rPr>
              <a:t>Ubertino</a:t>
            </a:r>
            <a:endParaRPr lang="fr-FR" sz="2400" b="1" dirty="0">
              <a:solidFill>
                <a:srgbClr val="FFFF00"/>
              </a:solidFill>
            </a:endParaRPr>
          </a:p>
        </p:txBody>
      </p:sp>
      <p:pic>
        <p:nvPicPr>
          <p:cNvPr id="6" name="Image 5" descr="Une image contenant peinture, Visage humain, bébé, habits&#10;&#10;Description générée automatiquement">
            <a:extLst>
              <a:ext uri="{FF2B5EF4-FFF2-40B4-BE49-F238E27FC236}">
                <a16:creationId xmlns:a16="http://schemas.microsoft.com/office/drawing/2014/main" id="{37A0FE25-B1FC-BAF4-CF2E-169FBB6894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6059" y="279000"/>
            <a:ext cx="528302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4D0591BC-CF20-93B1-FA9C-CDB7836164C1}"/>
              </a:ext>
            </a:extLst>
          </p:cNvPr>
          <p:cNvSpPr txBox="1"/>
          <p:nvPr/>
        </p:nvSpPr>
        <p:spPr>
          <a:xfrm>
            <a:off x="5273039" y="279000"/>
            <a:ext cx="2638697" cy="1200329"/>
          </a:xfrm>
          <a:prstGeom prst="rect">
            <a:avLst/>
          </a:prstGeom>
          <a:noFill/>
        </p:spPr>
        <p:txBody>
          <a:bodyPr wrap="square" rtlCol="0">
            <a:spAutoFit/>
          </a:bodyPr>
          <a:lstStyle/>
          <a:p>
            <a:r>
              <a:rPr lang="fr-FR" sz="2400" b="1" dirty="0">
                <a:solidFill>
                  <a:srgbClr val="FFFF00"/>
                </a:solidFill>
              </a:rPr>
              <a:t>Vierge à l'Enfant par </a:t>
            </a:r>
            <a:r>
              <a:rPr lang="fr-FR" sz="2400" b="1" dirty="0" err="1">
                <a:solidFill>
                  <a:srgbClr val="FFFF00"/>
                </a:solidFill>
              </a:rPr>
              <a:t>Vittore</a:t>
            </a:r>
            <a:r>
              <a:rPr lang="fr-FR" sz="2400" b="1" dirty="0">
                <a:solidFill>
                  <a:srgbClr val="FFFF00"/>
                </a:solidFill>
              </a:rPr>
              <a:t> Carpaccio</a:t>
            </a:r>
          </a:p>
        </p:txBody>
      </p:sp>
      <p:sp>
        <p:nvSpPr>
          <p:cNvPr id="8" name="ZoneTexte 7">
            <a:extLst>
              <a:ext uri="{FF2B5EF4-FFF2-40B4-BE49-F238E27FC236}">
                <a16:creationId xmlns:a16="http://schemas.microsoft.com/office/drawing/2014/main" id="{146E7F2F-480F-F533-C677-04BC70FC1F43}"/>
              </a:ext>
            </a:extLst>
          </p:cNvPr>
          <p:cNvSpPr txBox="1"/>
          <p:nvPr/>
        </p:nvSpPr>
        <p:spPr>
          <a:xfrm>
            <a:off x="5769428" y="1389149"/>
            <a:ext cx="1363020" cy="584775"/>
          </a:xfrm>
          <a:prstGeom prst="rect">
            <a:avLst/>
          </a:prstGeom>
          <a:noFill/>
        </p:spPr>
        <p:txBody>
          <a:bodyPr wrap="square" rtlCol="0">
            <a:spAutoFit/>
          </a:bodyPr>
          <a:lstStyle/>
          <a:p>
            <a:r>
              <a:rPr lang="fr-FR" sz="3200" b="1" dirty="0">
                <a:solidFill>
                  <a:srgbClr val="FFFF00"/>
                </a:solidFill>
              </a:rPr>
              <a:t>2</a:t>
            </a:r>
          </a:p>
        </p:txBody>
      </p:sp>
      <p:sp>
        <p:nvSpPr>
          <p:cNvPr id="9" name="ZoneTexte 8">
            <a:extLst>
              <a:ext uri="{FF2B5EF4-FFF2-40B4-BE49-F238E27FC236}">
                <a16:creationId xmlns:a16="http://schemas.microsoft.com/office/drawing/2014/main" id="{C960B53A-EC67-8DC7-06A9-8B3328D36E5B}"/>
              </a:ext>
            </a:extLst>
          </p:cNvPr>
          <p:cNvSpPr txBox="1"/>
          <p:nvPr/>
        </p:nvSpPr>
        <p:spPr>
          <a:xfrm>
            <a:off x="5610498" y="4443892"/>
            <a:ext cx="822961" cy="584775"/>
          </a:xfrm>
          <a:prstGeom prst="rect">
            <a:avLst/>
          </a:prstGeom>
          <a:noFill/>
        </p:spPr>
        <p:txBody>
          <a:bodyPr wrap="square" rtlCol="0">
            <a:spAutoFit/>
          </a:bodyPr>
          <a:lstStyle/>
          <a:p>
            <a:r>
              <a:rPr lang="fr-FR" sz="3200" b="1" dirty="0">
                <a:solidFill>
                  <a:srgbClr val="FFFF00"/>
                </a:solidFill>
              </a:rPr>
              <a:t>1</a:t>
            </a:r>
          </a:p>
        </p:txBody>
      </p:sp>
    </p:spTree>
    <p:extLst>
      <p:ext uri="{BB962C8B-B14F-4D97-AF65-F5344CB8AC3E}">
        <p14:creationId xmlns:p14="http://schemas.microsoft.com/office/powerpoint/2010/main" val="3760285461"/>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plein air&#10;&#10;Description générée automatiquement">
            <a:extLst>
              <a:ext uri="{FF2B5EF4-FFF2-40B4-BE49-F238E27FC236}">
                <a16:creationId xmlns:a16="http://schemas.microsoft.com/office/drawing/2014/main" id="{A0B0A693-0AE4-6043-5385-1A373471F5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4826" y="279000"/>
            <a:ext cx="5050102"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2371710-A7B0-11F0-C5F0-82D637CF7E12}"/>
              </a:ext>
            </a:extLst>
          </p:cNvPr>
          <p:cNvSpPr txBox="1"/>
          <p:nvPr/>
        </p:nvSpPr>
        <p:spPr>
          <a:xfrm>
            <a:off x="8660674" y="4708894"/>
            <a:ext cx="3200400" cy="1200329"/>
          </a:xfrm>
          <a:prstGeom prst="rect">
            <a:avLst/>
          </a:prstGeom>
          <a:noFill/>
        </p:spPr>
        <p:txBody>
          <a:bodyPr wrap="square" rtlCol="0">
            <a:spAutoFit/>
          </a:bodyPr>
          <a:lstStyle/>
          <a:p>
            <a:r>
              <a:rPr lang="fr-FR" sz="2400" b="1" dirty="0">
                <a:solidFill>
                  <a:srgbClr val="FFFF00"/>
                </a:solidFill>
              </a:rPr>
              <a:t>Le clocher de Saint-Tropez par Paul Signac (1896)</a:t>
            </a:r>
          </a:p>
        </p:txBody>
      </p:sp>
    </p:spTree>
    <p:extLst>
      <p:ext uri="{BB962C8B-B14F-4D97-AF65-F5344CB8AC3E}">
        <p14:creationId xmlns:p14="http://schemas.microsoft.com/office/powerpoint/2010/main" val="3670218475"/>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Arts visuels&#10;&#10;Description générée automatiquement">
            <a:extLst>
              <a:ext uri="{FF2B5EF4-FFF2-40B4-BE49-F238E27FC236}">
                <a16:creationId xmlns:a16="http://schemas.microsoft.com/office/drawing/2014/main" id="{CED55F57-4E49-0FD6-2662-B6ACE4370E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629" y="279000"/>
            <a:ext cx="5299685"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9BB3DA-D80D-90B7-AC7F-384A4E155190}"/>
              </a:ext>
            </a:extLst>
          </p:cNvPr>
          <p:cNvSpPr txBox="1"/>
          <p:nvPr/>
        </p:nvSpPr>
        <p:spPr>
          <a:xfrm>
            <a:off x="5812971" y="4905104"/>
            <a:ext cx="2272938" cy="1569660"/>
          </a:xfrm>
          <a:prstGeom prst="rect">
            <a:avLst/>
          </a:prstGeom>
          <a:noFill/>
        </p:spPr>
        <p:txBody>
          <a:bodyPr wrap="square" rtlCol="0">
            <a:spAutoFit/>
          </a:bodyPr>
          <a:lstStyle/>
          <a:p>
            <a:r>
              <a:rPr lang="fr-FR" sz="2400" b="1" dirty="0"/>
              <a:t>Un canal à Venise par Henri-Edmond Cross (1899)</a:t>
            </a:r>
          </a:p>
        </p:txBody>
      </p:sp>
    </p:spTree>
    <p:extLst>
      <p:ext uri="{BB962C8B-B14F-4D97-AF65-F5344CB8AC3E}">
        <p14:creationId xmlns:p14="http://schemas.microsoft.com/office/powerpoint/2010/main" val="194599666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dessin, Art moderne&#10;&#10;Description générée automatiquement">
            <a:extLst>
              <a:ext uri="{FF2B5EF4-FFF2-40B4-BE49-F238E27FC236}">
                <a16:creationId xmlns:a16="http://schemas.microsoft.com/office/drawing/2014/main" id="{BE37DC9A-9A07-670B-A1B6-B33171689C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0891" y="738000"/>
            <a:ext cx="11232000" cy="5382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7630C8-D4BC-6C5E-4772-32E85EACE775}"/>
              </a:ext>
            </a:extLst>
          </p:cNvPr>
          <p:cNvSpPr txBox="1"/>
          <p:nvPr/>
        </p:nvSpPr>
        <p:spPr>
          <a:xfrm>
            <a:off x="3284280" y="6120000"/>
            <a:ext cx="7067006" cy="461665"/>
          </a:xfrm>
          <a:prstGeom prst="rect">
            <a:avLst/>
          </a:prstGeom>
          <a:noFill/>
        </p:spPr>
        <p:txBody>
          <a:bodyPr wrap="square" rtlCol="0">
            <a:spAutoFit/>
          </a:bodyPr>
          <a:lstStyle/>
          <a:p>
            <a:r>
              <a:rPr lang="fr-FR" sz="2400" b="1" dirty="0">
                <a:solidFill>
                  <a:schemeClr val="bg1"/>
                </a:solidFill>
              </a:rPr>
              <a:t>Homme à la barque par Henri-Edmond Cross</a:t>
            </a:r>
          </a:p>
        </p:txBody>
      </p:sp>
    </p:spTree>
    <p:extLst>
      <p:ext uri="{BB962C8B-B14F-4D97-AF65-F5344CB8AC3E}">
        <p14:creationId xmlns:p14="http://schemas.microsoft.com/office/powerpoint/2010/main" val="776260853"/>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intérieur&#10;&#10;Description générée automatiquement">
            <a:extLst>
              <a:ext uri="{FF2B5EF4-FFF2-40B4-BE49-F238E27FC236}">
                <a16:creationId xmlns:a16="http://schemas.microsoft.com/office/drawing/2014/main" id="{53D3E9BD-64BA-28DE-9CC6-18BD5277B3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514" y="279000"/>
            <a:ext cx="5158649"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D9B3D8-F1BA-106B-934A-64A9E041D2E1}"/>
              </a:ext>
            </a:extLst>
          </p:cNvPr>
          <p:cNvSpPr txBox="1"/>
          <p:nvPr/>
        </p:nvSpPr>
        <p:spPr>
          <a:xfrm>
            <a:off x="5643154" y="483326"/>
            <a:ext cx="6217920" cy="954107"/>
          </a:xfrm>
          <a:prstGeom prst="rect">
            <a:avLst/>
          </a:prstGeom>
          <a:noFill/>
        </p:spPr>
        <p:txBody>
          <a:bodyPr wrap="square" rtlCol="0">
            <a:spAutoFit/>
          </a:bodyPr>
          <a:lstStyle/>
          <a:p>
            <a:r>
              <a:rPr lang="fr-FR" sz="2800" b="1" dirty="0"/>
              <a:t>Lorient Vous A Proposé La Fondation </a:t>
            </a:r>
            <a:r>
              <a:rPr lang="fr-FR" sz="2800" b="1" dirty="0" err="1"/>
              <a:t>Bemberg</a:t>
            </a:r>
            <a:r>
              <a:rPr lang="fr-FR" sz="2800" b="1" dirty="0"/>
              <a:t> ( Toulouse )N°2</a:t>
            </a:r>
          </a:p>
        </p:txBody>
      </p:sp>
      <p:sp>
        <p:nvSpPr>
          <p:cNvPr id="5" name="ZoneTexte 4">
            <a:extLst>
              <a:ext uri="{FF2B5EF4-FFF2-40B4-BE49-F238E27FC236}">
                <a16:creationId xmlns:a16="http://schemas.microsoft.com/office/drawing/2014/main" id="{9278D5C2-7215-0EA0-18A3-2B846914F403}"/>
              </a:ext>
            </a:extLst>
          </p:cNvPr>
          <p:cNvSpPr txBox="1"/>
          <p:nvPr/>
        </p:nvSpPr>
        <p:spPr>
          <a:xfrm>
            <a:off x="6583679" y="2447220"/>
            <a:ext cx="5865223" cy="461665"/>
          </a:xfrm>
          <a:prstGeom prst="rect">
            <a:avLst/>
          </a:prstGeom>
          <a:noFill/>
        </p:spPr>
        <p:txBody>
          <a:bodyPr wrap="square" rtlCol="0">
            <a:spAutoFit/>
          </a:bodyPr>
          <a:lstStyle/>
          <a:p>
            <a:r>
              <a:rPr lang="fr-FR" sz="2400" b="1" dirty="0"/>
              <a:t>Les Images Et Le Son Du Net</a:t>
            </a:r>
          </a:p>
        </p:txBody>
      </p:sp>
      <p:sp>
        <p:nvSpPr>
          <p:cNvPr id="6" name="ZoneTexte 5">
            <a:extLst>
              <a:ext uri="{FF2B5EF4-FFF2-40B4-BE49-F238E27FC236}">
                <a16:creationId xmlns:a16="http://schemas.microsoft.com/office/drawing/2014/main" id="{2AA8E949-992F-9962-80DF-4B9A0B1A414D}"/>
              </a:ext>
            </a:extLst>
          </p:cNvPr>
          <p:cNvSpPr txBox="1"/>
          <p:nvPr/>
        </p:nvSpPr>
        <p:spPr>
          <a:xfrm>
            <a:off x="7942217" y="3457007"/>
            <a:ext cx="4402183"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3602738780"/>
      </p:ext>
    </p:extLst>
  </p:cSld>
  <p:clrMapOvr>
    <a:masterClrMapping/>
  </p:clrMapOvr>
  <mc:AlternateContent xmlns:mc="http://schemas.openxmlformats.org/markup-compatibility/2006">
    <mc:Choice xmlns:p14="http://schemas.microsoft.com/office/powerpoint/2010/main" Requires="p14">
      <p:transition spd="slow" p14:dur="5000" advClick="0" advTm="8000">
        <p14:conveyor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523</Words>
  <Application>Microsoft Office PowerPoint</Application>
  <PresentationFormat>Grand écran</PresentationFormat>
  <Paragraphs>86</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2024-02-01T06:04:53Z</dcterms:created>
  <dcterms:modified xsi:type="dcterms:W3CDTF">2024-02-01T12:09:55Z</dcterms:modified>
</cp:coreProperties>
</file>