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6" r:id="rId2"/>
    <p:sldId id="256" r:id="rId3"/>
    <p:sldId id="285" r:id="rId4"/>
    <p:sldId id="282" r:id="rId5"/>
    <p:sldId id="281" r:id="rId6"/>
    <p:sldId id="280" r:id="rId7"/>
    <p:sldId id="279" r:id="rId8"/>
    <p:sldId id="278" r:id="rId9"/>
    <p:sldId id="277" r:id="rId10"/>
    <p:sldId id="276" r:id="rId11"/>
    <p:sldId id="275" r:id="rId12"/>
    <p:sldId id="274" r:id="rId13"/>
    <p:sldId id="273" r:id="rId14"/>
    <p:sldId id="272" r:id="rId15"/>
    <p:sldId id="271" r:id="rId16"/>
    <p:sldId id="270" r:id="rId17"/>
    <p:sldId id="269" r:id="rId18"/>
    <p:sldId id="268" r:id="rId19"/>
    <p:sldId id="267" r:id="rId20"/>
    <p:sldId id="266" r:id="rId21"/>
    <p:sldId id="265" r:id="rId22"/>
    <p:sldId id="264" r:id="rId23"/>
    <p:sldId id="263" r:id="rId24"/>
    <p:sldId id="262" r:id="rId25"/>
    <p:sldId id="261" r:id="rId26"/>
    <p:sldId id="260" r:id="rId27"/>
    <p:sldId id="259" r:id="rId28"/>
    <p:sldId id="258" r:id="rId29"/>
    <p:sldId id="257" r:id="rId30"/>
    <p:sldId id="283" r:id="rId31"/>
    <p:sldId id="284"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3" autoAdjust="0"/>
    <p:restoredTop sz="94660"/>
  </p:normalViewPr>
  <p:slideViewPr>
    <p:cSldViewPr snapToGrid="0">
      <p:cViewPr varScale="1">
        <p:scale>
          <a:sx n="94" d="100"/>
          <a:sy n="94" d="100"/>
        </p:scale>
        <p:origin x="1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261596-E831-6970-E992-EE04858BCBC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4399AED-0EBF-0D44-572A-3FB617C5FD5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36BCF80-BA35-193F-0F11-FCA7EDB8C0B1}"/>
              </a:ext>
            </a:extLst>
          </p:cNvPr>
          <p:cNvSpPr>
            <a:spLocks noGrp="1"/>
          </p:cNvSpPr>
          <p:nvPr>
            <p:ph type="dt" sz="half" idx="10"/>
          </p:nvPr>
        </p:nvSpPr>
        <p:spPr/>
        <p:txBody>
          <a:bodyPr/>
          <a:lstStyle/>
          <a:p>
            <a:fld id="{DB9922FC-0A6F-4FCF-95D3-DE36582AD150}" type="datetimeFigureOut">
              <a:rPr lang="fr-FR" smtClean="0"/>
              <a:t>30/01/2024</a:t>
            </a:fld>
            <a:endParaRPr lang="fr-FR"/>
          </a:p>
        </p:txBody>
      </p:sp>
      <p:sp>
        <p:nvSpPr>
          <p:cNvPr id="5" name="Espace réservé du pied de page 4">
            <a:extLst>
              <a:ext uri="{FF2B5EF4-FFF2-40B4-BE49-F238E27FC236}">
                <a16:creationId xmlns:a16="http://schemas.microsoft.com/office/drawing/2014/main" id="{FA599E42-B307-A2CC-7037-9B1035A5AE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E34A6DC-066B-4F84-BD93-5FF4DAFE4E9B}"/>
              </a:ext>
            </a:extLst>
          </p:cNvPr>
          <p:cNvSpPr>
            <a:spLocks noGrp="1"/>
          </p:cNvSpPr>
          <p:nvPr>
            <p:ph type="sldNum" sz="quarter" idx="12"/>
          </p:nvPr>
        </p:nvSpPr>
        <p:spPr/>
        <p:txBody>
          <a:bodyPr/>
          <a:lstStyle/>
          <a:p>
            <a:fld id="{31BA786C-3136-4648-86F0-21B1F0BECAA0}" type="slidenum">
              <a:rPr lang="fr-FR" smtClean="0"/>
              <a:t>‹N°›</a:t>
            </a:fld>
            <a:endParaRPr lang="fr-FR"/>
          </a:p>
        </p:txBody>
      </p:sp>
    </p:spTree>
    <p:extLst>
      <p:ext uri="{BB962C8B-B14F-4D97-AF65-F5344CB8AC3E}">
        <p14:creationId xmlns:p14="http://schemas.microsoft.com/office/powerpoint/2010/main" val="288813878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DE5DEF-ED01-E0A5-59DB-90B0E59C904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164E75B-4F6D-8807-49D0-68B7A94A907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C058D8-FACF-B50E-B194-2AC050C4A259}"/>
              </a:ext>
            </a:extLst>
          </p:cNvPr>
          <p:cNvSpPr>
            <a:spLocks noGrp="1"/>
          </p:cNvSpPr>
          <p:nvPr>
            <p:ph type="dt" sz="half" idx="10"/>
          </p:nvPr>
        </p:nvSpPr>
        <p:spPr/>
        <p:txBody>
          <a:bodyPr/>
          <a:lstStyle/>
          <a:p>
            <a:fld id="{DB9922FC-0A6F-4FCF-95D3-DE36582AD150}" type="datetimeFigureOut">
              <a:rPr lang="fr-FR" smtClean="0"/>
              <a:t>30/01/2024</a:t>
            </a:fld>
            <a:endParaRPr lang="fr-FR"/>
          </a:p>
        </p:txBody>
      </p:sp>
      <p:sp>
        <p:nvSpPr>
          <p:cNvPr id="5" name="Espace réservé du pied de page 4">
            <a:extLst>
              <a:ext uri="{FF2B5EF4-FFF2-40B4-BE49-F238E27FC236}">
                <a16:creationId xmlns:a16="http://schemas.microsoft.com/office/drawing/2014/main" id="{FEA85ADB-7589-6A07-4C0B-0423AD92754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FA48069-FD71-C799-8878-9922D8AB8D2B}"/>
              </a:ext>
            </a:extLst>
          </p:cNvPr>
          <p:cNvSpPr>
            <a:spLocks noGrp="1"/>
          </p:cNvSpPr>
          <p:nvPr>
            <p:ph type="sldNum" sz="quarter" idx="12"/>
          </p:nvPr>
        </p:nvSpPr>
        <p:spPr/>
        <p:txBody>
          <a:bodyPr/>
          <a:lstStyle/>
          <a:p>
            <a:fld id="{31BA786C-3136-4648-86F0-21B1F0BECAA0}" type="slidenum">
              <a:rPr lang="fr-FR" smtClean="0"/>
              <a:t>‹N°›</a:t>
            </a:fld>
            <a:endParaRPr lang="fr-FR"/>
          </a:p>
        </p:txBody>
      </p:sp>
    </p:spTree>
    <p:extLst>
      <p:ext uri="{BB962C8B-B14F-4D97-AF65-F5344CB8AC3E}">
        <p14:creationId xmlns:p14="http://schemas.microsoft.com/office/powerpoint/2010/main" val="203684202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578DC8-A95B-FDC5-345A-00443D38467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90FE24E-A229-375C-D16D-9D78D7AEF8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8AF3C8D-9C11-091A-EA15-715ED275159C}"/>
              </a:ext>
            </a:extLst>
          </p:cNvPr>
          <p:cNvSpPr>
            <a:spLocks noGrp="1"/>
          </p:cNvSpPr>
          <p:nvPr>
            <p:ph type="dt" sz="half" idx="10"/>
          </p:nvPr>
        </p:nvSpPr>
        <p:spPr/>
        <p:txBody>
          <a:bodyPr/>
          <a:lstStyle/>
          <a:p>
            <a:fld id="{DB9922FC-0A6F-4FCF-95D3-DE36582AD150}" type="datetimeFigureOut">
              <a:rPr lang="fr-FR" smtClean="0"/>
              <a:t>30/01/2024</a:t>
            </a:fld>
            <a:endParaRPr lang="fr-FR"/>
          </a:p>
        </p:txBody>
      </p:sp>
      <p:sp>
        <p:nvSpPr>
          <p:cNvPr id="5" name="Espace réservé du pied de page 4">
            <a:extLst>
              <a:ext uri="{FF2B5EF4-FFF2-40B4-BE49-F238E27FC236}">
                <a16:creationId xmlns:a16="http://schemas.microsoft.com/office/drawing/2014/main" id="{C9EF2DF8-6A10-F84D-B8F0-96C941F3CE6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457B83-73B6-A849-BC98-06E3464AFA0D}"/>
              </a:ext>
            </a:extLst>
          </p:cNvPr>
          <p:cNvSpPr>
            <a:spLocks noGrp="1"/>
          </p:cNvSpPr>
          <p:nvPr>
            <p:ph type="sldNum" sz="quarter" idx="12"/>
          </p:nvPr>
        </p:nvSpPr>
        <p:spPr/>
        <p:txBody>
          <a:bodyPr/>
          <a:lstStyle/>
          <a:p>
            <a:fld id="{31BA786C-3136-4648-86F0-21B1F0BECAA0}" type="slidenum">
              <a:rPr lang="fr-FR" smtClean="0"/>
              <a:t>‹N°›</a:t>
            </a:fld>
            <a:endParaRPr lang="fr-FR"/>
          </a:p>
        </p:txBody>
      </p:sp>
    </p:spTree>
    <p:extLst>
      <p:ext uri="{BB962C8B-B14F-4D97-AF65-F5344CB8AC3E}">
        <p14:creationId xmlns:p14="http://schemas.microsoft.com/office/powerpoint/2010/main" val="118624956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A175BEC-D557-3287-F104-E89298653EF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78FAA87-DEAE-0074-BFFD-F3801F83FDC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AB8637E-D334-17A9-FFDE-939BBEA7909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11B3E57-7CE8-C3F4-749B-814FB78A31EF}"/>
              </a:ext>
            </a:extLst>
          </p:cNvPr>
          <p:cNvSpPr>
            <a:spLocks noGrp="1"/>
          </p:cNvSpPr>
          <p:nvPr>
            <p:ph type="dt" sz="half" idx="10"/>
          </p:nvPr>
        </p:nvSpPr>
        <p:spPr/>
        <p:txBody>
          <a:bodyPr/>
          <a:lstStyle/>
          <a:p>
            <a:fld id="{DB9922FC-0A6F-4FCF-95D3-DE36582AD150}" type="datetimeFigureOut">
              <a:rPr lang="fr-FR" smtClean="0"/>
              <a:t>30/01/2024</a:t>
            </a:fld>
            <a:endParaRPr lang="fr-FR"/>
          </a:p>
        </p:txBody>
      </p:sp>
      <p:sp>
        <p:nvSpPr>
          <p:cNvPr id="6" name="Espace réservé du pied de page 5">
            <a:extLst>
              <a:ext uri="{FF2B5EF4-FFF2-40B4-BE49-F238E27FC236}">
                <a16:creationId xmlns:a16="http://schemas.microsoft.com/office/drawing/2014/main" id="{1EF69F86-1DC8-DD35-4596-006D8ED63BB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23653EC-2458-D095-3E0D-B3C6E0F9C726}"/>
              </a:ext>
            </a:extLst>
          </p:cNvPr>
          <p:cNvSpPr>
            <a:spLocks noGrp="1"/>
          </p:cNvSpPr>
          <p:nvPr>
            <p:ph type="sldNum" sz="quarter" idx="12"/>
          </p:nvPr>
        </p:nvSpPr>
        <p:spPr/>
        <p:txBody>
          <a:bodyPr/>
          <a:lstStyle/>
          <a:p>
            <a:fld id="{31BA786C-3136-4648-86F0-21B1F0BECAA0}" type="slidenum">
              <a:rPr lang="fr-FR" smtClean="0"/>
              <a:t>‹N°›</a:t>
            </a:fld>
            <a:endParaRPr lang="fr-FR"/>
          </a:p>
        </p:txBody>
      </p:sp>
    </p:spTree>
    <p:extLst>
      <p:ext uri="{BB962C8B-B14F-4D97-AF65-F5344CB8AC3E}">
        <p14:creationId xmlns:p14="http://schemas.microsoft.com/office/powerpoint/2010/main" val="392295419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C28B06-0A23-E876-63F1-B0295F60C15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79E9C2D-F172-44F7-779C-8FFF805CB2D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698E447-5787-1C8F-CD35-72AC183D795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D17426A-BDEA-4102-2EF1-D9B66A199E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D0E3D19-DF8D-0357-82A4-CF5F95DC00B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1554D1CC-1D0E-641A-702A-4D396FF124CA}"/>
              </a:ext>
            </a:extLst>
          </p:cNvPr>
          <p:cNvSpPr>
            <a:spLocks noGrp="1"/>
          </p:cNvSpPr>
          <p:nvPr>
            <p:ph type="dt" sz="half" idx="10"/>
          </p:nvPr>
        </p:nvSpPr>
        <p:spPr/>
        <p:txBody>
          <a:bodyPr/>
          <a:lstStyle/>
          <a:p>
            <a:fld id="{DB9922FC-0A6F-4FCF-95D3-DE36582AD150}" type="datetimeFigureOut">
              <a:rPr lang="fr-FR" smtClean="0"/>
              <a:t>30/01/2024</a:t>
            </a:fld>
            <a:endParaRPr lang="fr-FR"/>
          </a:p>
        </p:txBody>
      </p:sp>
      <p:sp>
        <p:nvSpPr>
          <p:cNvPr id="8" name="Espace réservé du pied de page 7">
            <a:extLst>
              <a:ext uri="{FF2B5EF4-FFF2-40B4-BE49-F238E27FC236}">
                <a16:creationId xmlns:a16="http://schemas.microsoft.com/office/drawing/2014/main" id="{73AA31DF-919A-9605-6E24-755E4F1A0F1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DDC7D55-B045-C068-1E60-280E8750345A}"/>
              </a:ext>
            </a:extLst>
          </p:cNvPr>
          <p:cNvSpPr>
            <a:spLocks noGrp="1"/>
          </p:cNvSpPr>
          <p:nvPr>
            <p:ph type="sldNum" sz="quarter" idx="12"/>
          </p:nvPr>
        </p:nvSpPr>
        <p:spPr/>
        <p:txBody>
          <a:bodyPr/>
          <a:lstStyle/>
          <a:p>
            <a:fld id="{31BA786C-3136-4648-86F0-21B1F0BECAA0}" type="slidenum">
              <a:rPr lang="fr-FR" smtClean="0"/>
              <a:t>‹N°›</a:t>
            </a:fld>
            <a:endParaRPr lang="fr-FR"/>
          </a:p>
        </p:txBody>
      </p:sp>
    </p:spTree>
    <p:extLst>
      <p:ext uri="{BB962C8B-B14F-4D97-AF65-F5344CB8AC3E}">
        <p14:creationId xmlns:p14="http://schemas.microsoft.com/office/powerpoint/2010/main" val="130999051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E909E9-6672-6578-295D-AC3BE81D1D2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A000C37-4425-4EF2-C9F3-890D1363D5B6}"/>
              </a:ext>
            </a:extLst>
          </p:cNvPr>
          <p:cNvSpPr>
            <a:spLocks noGrp="1"/>
          </p:cNvSpPr>
          <p:nvPr>
            <p:ph type="dt" sz="half" idx="10"/>
          </p:nvPr>
        </p:nvSpPr>
        <p:spPr/>
        <p:txBody>
          <a:bodyPr/>
          <a:lstStyle/>
          <a:p>
            <a:fld id="{DB9922FC-0A6F-4FCF-95D3-DE36582AD150}" type="datetimeFigureOut">
              <a:rPr lang="fr-FR" smtClean="0"/>
              <a:t>30/01/2024</a:t>
            </a:fld>
            <a:endParaRPr lang="fr-FR"/>
          </a:p>
        </p:txBody>
      </p:sp>
      <p:sp>
        <p:nvSpPr>
          <p:cNvPr id="4" name="Espace réservé du pied de page 3">
            <a:extLst>
              <a:ext uri="{FF2B5EF4-FFF2-40B4-BE49-F238E27FC236}">
                <a16:creationId xmlns:a16="http://schemas.microsoft.com/office/drawing/2014/main" id="{3CE8F43B-6E9B-0E6B-93C3-54F20C8E350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B425B31-C648-FA80-3FD5-B4676C33A7DF}"/>
              </a:ext>
            </a:extLst>
          </p:cNvPr>
          <p:cNvSpPr>
            <a:spLocks noGrp="1"/>
          </p:cNvSpPr>
          <p:nvPr>
            <p:ph type="sldNum" sz="quarter" idx="12"/>
          </p:nvPr>
        </p:nvSpPr>
        <p:spPr/>
        <p:txBody>
          <a:bodyPr/>
          <a:lstStyle/>
          <a:p>
            <a:fld id="{31BA786C-3136-4648-86F0-21B1F0BECAA0}" type="slidenum">
              <a:rPr lang="fr-FR" smtClean="0"/>
              <a:t>‹N°›</a:t>
            </a:fld>
            <a:endParaRPr lang="fr-FR"/>
          </a:p>
        </p:txBody>
      </p:sp>
    </p:spTree>
    <p:extLst>
      <p:ext uri="{BB962C8B-B14F-4D97-AF65-F5344CB8AC3E}">
        <p14:creationId xmlns:p14="http://schemas.microsoft.com/office/powerpoint/2010/main" val="369880783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D55A29D-0F9F-B1B8-914C-E24C0AF9C13C}"/>
              </a:ext>
            </a:extLst>
          </p:cNvPr>
          <p:cNvSpPr>
            <a:spLocks noGrp="1"/>
          </p:cNvSpPr>
          <p:nvPr>
            <p:ph type="dt" sz="half" idx="10"/>
          </p:nvPr>
        </p:nvSpPr>
        <p:spPr/>
        <p:txBody>
          <a:bodyPr/>
          <a:lstStyle/>
          <a:p>
            <a:fld id="{DB9922FC-0A6F-4FCF-95D3-DE36582AD150}" type="datetimeFigureOut">
              <a:rPr lang="fr-FR" smtClean="0"/>
              <a:t>30/01/2024</a:t>
            </a:fld>
            <a:endParaRPr lang="fr-FR"/>
          </a:p>
        </p:txBody>
      </p:sp>
      <p:sp>
        <p:nvSpPr>
          <p:cNvPr id="3" name="Espace réservé du pied de page 2">
            <a:extLst>
              <a:ext uri="{FF2B5EF4-FFF2-40B4-BE49-F238E27FC236}">
                <a16:creationId xmlns:a16="http://schemas.microsoft.com/office/drawing/2014/main" id="{108ACC0B-7F81-F67B-8078-F2ED3C6F660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EB909BE-58CE-8A5F-0F4B-40A6D9AB3BFE}"/>
              </a:ext>
            </a:extLst>
          </p:cNvPr>
          <p:cNvSpPr>
            <a:spLocks noGrp="1"/>
          </p:cNvSpPr>
          <p:nvPr>
            <p:ph type="sldNum" sz="quarter" idx="12"/>
          </p:nvPr>
        </p:nvSpPr>
        <p:spPr/>
        <p:txBody>
          <a:bodyPr/>
          <a:lstStyle/>
          <a:p>
            <a:fld id="{31BA786C-3136-4648-86F0-21B1F0BECAA0}" type="slidenum">
              <a:rPr lang="fr-FR" smtClean="0"/>
              <a:t>‹N°›</a:t>
            </a:fld>
            <a:endParaRPr lang="fr-FR"/>
          </a:p>
        </p:txBody>
      </p:sp>
    </p:spTree>
    <p:extLst>
      <p:ext uri="{BB962C8B-B14F-4D97-AF65-F5344CB8AC3E}">
        <p14:creationId xmlns:p14="http://schemas.microsoft.com/office/powerpoint/2010/main" val="278321063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BFC189-1655-C180-621F-B0A94A75E17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373F0EF-3BD7-A7E0-8A33-D4BD3F4A7F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C460001-0E1D-101D-C279-997E615740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8F92024-FB43-9C2D-4835-0DFB64C655B6}"/>
              </a:ext>
            </a:extLst>
          </p:cNvPr>
          <p:cNvSpPr>
            <a:spLocks noGrp="1"/>
          </p:cNvSpPr>
          <p:nvPr>
            <p:ph type="dt" sz="half" idx="10"/>
          </p:nvPr>
        </p:nvSpPr>
        <p:spPr/>
        <p:txBody>
          <a:bodyPr/>
          <a:lstStyle/>
          <a:p>
            <a:fld id="{DB9922FC-0A6F-4FCF-95D3-DE36582AD150}" type="datetimeFigureOut">
              <a:rPr lang="fr-FR" smtClean="0"/>
              <a:t>30/01/2024</a:t>
            </a:fld>
            <a:endParaRPr lang="fr-FR"/>
          </a:p>
        </p:txBody>
      </p:sp>
      <p:sp>
        <p:nvSpPr>
          <p:cNvPr id="6" name="Espace réservé du pied de page 5">
            <a:extLst>
              <a:ext uri="{FF2B5EF4-FFF2-40B4-BE49-F238E27FC236}">
                <a16:creationId xmlns:a16="http://schemas.microsoft.com/office/drawing/2014/main" id="{DB708CAA-D1D6-0190-D386-A0440233A5A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0ACCBFA-6C7C-1673-7951-FCDC1AA3242A}"/>
              </a:ext>
            </a:extLst>
          </p:cNvPr>
          <p:cNvSpPr>
            <a:spLocks noGrp="1"/>
          </p:cNvSpPr>
          <p:nvPr>
            <p:ph type="sldNum" sz="quarter" idx="12"/>
          </p:nvPr>
        </p:nvSpPr>
        <p:spPr/>
        <p:txBody>
          <a:bodyPr/>
          <a:lstStyle/>
          <a:p>
            <a:fld id="{31BA786C-3136-4648-86F0-21B1F0BECAA0}" type="slidenum">
              <a:rPr lang="fr-FR" smtClean="0"/>
              <a:t>‹N°›</a:t>
            </a:fld>
            <a:endParaRPr lang="fr-FR"/>
          </a:p>
        </p:txBody>
      </p:sp>
    </p:spTree>
    <p:extLst>
      <p:ext uri="{BB962C8B-B14F-4D97-AF65-F5344CB8AC3E}">
        <p14:creationId xmlns:p14="http://schemas.microsoft.com/office/powerpoint/2010/main" val="112540211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7AC368-C11A-C791-F4DA-52BBBC53506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0D45176-8FF7-198C-C14E-348306C507B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68D4023-FC12-B1F6-2BDC-AA60AC3C09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91B74FD-ED6B-97DC-B41A-E2FD1D661684}"/>
              </a:ext>
            </a:extLst>
          </p:cNvPr>
          <p:cNvSpPr>
            <a:spLocks noGrp="1"/>
          </p:cNvSpPr>
          <p:nvPr>
            <p:ph type="dt" sz="half" idx="10"/>
          </p:nvPr>
        </p:nvSpPr>
        <p:spPr/>
        <p:txBody>
          <a:bodyPr/>
          <a:lstStyle/>
          <a:p>
            <a:fld id="{DB9922FC-0A6F-4FCF-95D3-DE36582AD150}" type="datetimeFigureOut">
              <a:rPr lang="fr-FR" smtClean="0"/>
              <a:t>30/01/2024</a:t>
            </a:fld>
            <a:endParaRPr lang="fr-FR"/>
          </a:p>
        </p:txBody>
      </p:sp>
      <p:sp>
        <p:nvSpPr>
          <p:cNvPr id="6" name="Espace réservé du pied de page 5">
            <a:extLst>
              <a:ext uri="{FF2B5EF4-FFF2-40B4-BE49-F238E27FC236}">
                <a16:creationId xmlns:a16="http://schemas.microsoft.com/office/drawing/2014/main" id="{C0678E12-A144-DFD1-0674-388094FC093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1E99D50-8E06-C441-C3E4-737FDF6244F7}"/>
              </a:ext>
            </a:extLst>
          </p:cNvPr>
          <p:cNvSpPr>
            <a:spLocks noGrp="1"/>
          </p:cNvSpPr>
          <p:nvPr>
            <p:ph type="sldNum" sz="quarter" idx="12"/>
          </p:nvPr>
        </p:nvSpPr>
        <p:spPr/>
        <p:txBody>
          <a:bodyPr/>
          <a:lstStyle/>
          <a:p>
            <a:fld id="{31BA786C-3136-4648-86F0-21B1F0BECAA0}" type="slidenum">
              <a:rPr lang="fr-FR" smtClean="0"/>
              <a:t>‹N°›</a:t>
            </a:fld>
            <a:endParaRPr lang="fr-FR"/>
          </a:p>
        </p:txBody>
      </p:sp>
    </p:spTree>
    <p:extLst>
      <p:ext uri="{BB962C8B-B14F-4D97-AF65-F5344CB8AC3E}">
        <p14:creationId xmlns:p14="http://schemas.microsoft.com/office/powerpoint/2010/main" val="377111786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BBEDF3-5DD0-0690-43D2-CC09F6A557A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7BE8A5F-B3C3-88F6-2009-5D01239C932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3C86C2D-F516-996E-B863-B3E2C274CD97}"/>
              </a:ext>
            </a:extLst>
          </p:cNvPr>
          <p:cNvSpPr>
            <a:spLocks noGrp="1"/>
          </p:cNvSpPr>
          <p:nvPr>
            <p:ph type="dt" sz="half" idx="10"/>
          </p:nvPr>
        </p:nvSpPr>
        <p:spPr/>
        <p:txBody>
          <a:bodyPr/>
          <a:lstStyle/>
          <a:p>
            <a:fld id="{DB9922FC-0A6F-4FCF-95D3-DE36582AD150}" type="datetimeFigureOut">
              <a:rPr lang="fr-FR" smtClean="0"/>
              <a:t>30/01/2024</a:t>
            </a:fld>
            <a:endParaRPr lang="fr-FR"/>
          </a:p>
        </p:txBody>
      </p:sp>
      <p:sp>
        <p:nvSpPr>
          <p:cNvPr id="5" name="Espace réservé du pied de page 4">
            <a:extLst>
              <a:ext uri="{FF2B5EF4-FFF2-40B4-BE49-F238E27FC236}">
                <a16:creationId xmlns:a16="http://schemas.microsoft.com/office/drawing/2014/main" id="{7763B7BF-A0E3-1C32-264D-45FF65F6993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16A5BC9-8AF6-88C8-505B-F5A086853205}"/>
              </a:ext>
            </a:extLst>
          </p:cNvPr>
          <p:cNvSpPr>
            <a:spLocks noGrp="1"/>
          </p:cNvSpPr>
          <p:nvPr>
            <p:ph type="sldNum" sz="quarter" idx="12"/>
          </p:nvPr>
        </p:nvSpPr>
        <p:spPr/>
        <p:txBody>
          <a:bodyPr/>
          <a:lstStyle/>
          <a:p>
            <a:fld id="{31BA786C-3136-4648-86F0-21B1F0BECAA0}" type="slidenum">
              <a:rPr lang="fr-FR" smtClean="0"/>
              <a:t>‹N°›</a:t>
            </a:fld>
            <a:endParaRPr lang="fr-FR"/>
          </a:p>
        </p:txBody>
      </p:sp>
    </p:spTree>
    <p:extLst>
      <p:ext uri="{BB962C8B-B14F-4D97-AF65-F5344CB8AC3E}">
        <p14:creationId xmlns:p14="http://schemas.microsoft.com/office/powerpoint/2010/main" val="162308158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BAA19D5-3D8E-9385-4DBB-8923FB46E50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A42F6C3-8C92-C783-17C8-193B46E9721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7BBA373-DA96-B54B-7E75-BDB5978BFACA}"/>
              </a:ext>
            </a:extLst>
          </p:cNvPr>
          <p:cNvSpPr>
            <a:spLocks noGrp="1"/>
          </p:cNvSpPr>
          <p:nvPr>
            <p:ph type="dt" sz="half" idx="10"/>
          </p:nvPr>
        </p:nvSpPr>
        <p:spPr/>
        <p:txBody>
          <a:bodyPr/>
          <a:lstStyle/>
          <a:p>
            <a:fld id="{DB9922FC-0A6F-4FCF-95D3-DE36582AD150}" type="datetimeFigureOut">
              <a:rPr lang="fr-FR" smtClean="0"/>
              <a:t>30/01/2024</a:t>
            </a:fld>
            <a:endParaRPr lang="fr-FR"/>
          </a:p>
        </p:txBody>
      </p:sp>
      <p:sp>
        <p:nvSpPr>
          <p:cNvPr id="5" name="Espace réservé du pied de page 4">
            <a:extLst>
              <a:ext uri="{FF2B5EF4-FFF2-40B4-BE49-F238E27FC236}">
                <a16:creationId xmlns:a16="http://schemas.microsoft.com/office/drawing/2014/main" id="{316DC755-BAE3-8F4E-1118-8C2D2127AAA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21F9936-A2B5-9936-41B6-769FF664A772}"/>
              </a:ext>
            </a:extLst>
          </p:cNvPr>
          <p:cNvSpPr>
            <a:spLocks noGrp="1"/>
          </p:cNvSpPr>
          <p:nvPr>
            <p:ph type="sldNum" sz="quarter" idx="12"/>
          </p:nvPr>
        </p:nvSpPr>
        <p:spPr/>
        <p:txBody>
          <a:bodyPr/>
          <a:lstStyle/>
          <a:p>
            <a:fld id="{31BA786C-3136-4648-86F0-21B1F0BECAA0}" type="slidenum">
              <a:rPr lang="fr-FR" smtClean="0"/>
              <a:t>‹N°›</a:t>
            </a:fld>
            <a:endParaRPr lang="fr-FR"/>
          </a:p>
        </p:txBody>
      </p:sp>
    </p:spTree>
    <p:extLst>
      <p:ext uri="{BB962C8B-B14F-4D97-AF65-F5344CB8AC3E}">
        <p14:creationId xmlns:p14="http://schemas.microsoft.com/office/powerpoint/2010/main" val="327536954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61565C3-BD8D-9E31-A7F2-9E9DBCBF33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C5F0F9B-16BD-2AAE-843A-916AE41A87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A1B65FC-0D42-FE7D-F060-8515DB64475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9922FC-0A6F-4FCF-95D3-DE36582AD150}" type="datetimeFigureOut">
              <a:rPr lang="fr-FR" smtClean="0"/>
              <a:t>30/01/2024</a:t>
            </a:fld>
            <a:endParaRPr lang="fr-FR"/>
          </a:p>
        </p:txBody>
      </p:sp>
      <p:sp>
        <p:nvSpPr>
          <p:cNvPr id="5" name="Espace réservé du pied de page 4">
            <a:extLst>
              <a:ext uri="{FF2B5EF4-FFF2-40B4-BE49-F238E27FC236}">
                <a16:creationId xmlns:a16="http://schemas.microsoft.com/office/drawing/2014/main" id="{BDD941EA-0699-77B6-AEBE-A465525A8D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1686017-2418-58A1-D848-D30D2E5B777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BA786C-3136-4648-86F0-21B1F0BECAA0}" type="slidenum">
              <a:rPr lang="fr-FR" smtClean="0"/>
              <a:t>‹N°›</a:t>
            </a:fld>
            <a:endParaRPr lang="fr-FR"/>
          </a:p>
        </p:txBody>
      </p:sp>
    </p:spTree>
    <p:extLst>
      <p:ext uri="{BB962C8B-B14F-4D97-AF65-F5344CB8AC3E}">
        <p14:creationId xmlns:p14="http://schemas.microsoft.com/office/powerpoint/2010/main" val="10149612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 Id="rId4" Type="http://schemas.openxmlformats.org/officeDocument/2006/relationships/image" Target="../media/image37.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4011ED56-8B5A-2F99-312B-6AC4836747AF}"/>
              </a:ext>
            </a:extLst>
          </p:cNvPr>
          <p:cNvSpPr txBox="1"/>
          <p:nvPr/>
        </p:nvSpPr>
        <p:spPr>
          <a:xfrm>
            <a:off x="4088674" y="2416909"/>
            <a:ext cx="6766560" cy="646331"/>
          </a:xfrm>
          <a:prstGeom prst="rect">
            <a:avLst/>
          </a:prstGeom>
          <a:noFill/>
        </p:spPr>
        <p:txBody>
          <a:bodyPr wrap="square" rtlCol="0">
            <a:spAutoFit/>
          </a:bodyPr>
          <a:lstStyle/>
          <a:p>
            <a:r>
              <a:rPr lang="fr-FR" sz="3600" b="1" dirty="0">
                <a:solidFill>
                  <a:srgbClr val="FFFF00"/>
                </a:solidFill>
              </a:rPr>
              <a:t>Lorient Vous Propose </a:t>
            </a:r>
          </a:p>
        </p:txBody>
      </p:sp>
      <p:sp>
        <p:nvSpPr>
          <p:cNvPr id="6" name="ZoneTexte 5">
            <a:extLst>
              <a:ext uri="{FF2B5EF4-FFF2-40B4-BE49-F238E27FC236}">
                <a16:creationId xmlns:a16="http://schemas.microsoft.com/office/drawing/2014/main" id="{01C5A799-8C8F-5CEA-96A0-25CF42E82383}"/>
              </a:ext>
            </a:extLst>
          </p:cNvPr>
          <p:cNvSpPr txBox="1"/>
          <p:nvPr/>
        </p:nvSpPr>
        <p:spPr>
          <a:xfrm>
            <a:off x="3331028" y="3168024"/>
            <a:ext cx="7746274" cy="646331"/>
          </a:xfrm>
          <a:prstGeom prst="rect">
            <a:avLst/>
          </a:prstGeom>
          <a:noFill/>
        </p:spPr>
        <p:txBody>
          <a:bodyPr wrap="square" rtlCol="0">
            <a:spAutoFit/>
          </a:bodyPr>
          <a:lstStyle/>
          <a:p>
            <a:r>
              <a:rPr lang="fr-FR" sz="3600" b="1" dirty="0">
                <a:solidFill>
                  <a:srgbClr val="FFFF00"/>
                </a:solidFill>
              </a:rPr>
              <a:t>La Ville De Tromso (Norvège )</a:t>
            </a:r>
          </a:p>
        </p:txBody>
      </p:sp>
    </p:spTree>
    <p:extLst>
      <p:ext uri="{BB962C8B-B14F-4D97-AF65-F5344CB8AC3E}">
        <p14:creationId xmlns:p14="http://schemas.microsoft.com/office/powerpoint/2010/main" val="252315693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sndAc>
          <p:stSnd loop="1">
            <p:snd r:embed="rId2" name="FAUN - Federkleid (Offizielles Video).wav"/>
          </p:stSnd>
        </p:sndAc>
      </p:transition>
    </mc:Choice>
    <mc:Fallback>
      <p:transition spd="slow" advClick="0" advTm="8000">
        <p:fade/>
        <p:sndAc>
          <p:stSnd loop="1">
            <p:snd r:embed="rId2" name="FAUN - Federkleid (Offizielles Vide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6">
                                            <p:txEl>
                                              <p:pRg st="0" end="0"/>
                                            </p:txEl>
                                          </p:spTgt>
                                        </p:tgtEl>
                                        <p:attrNameLst>
                                          <p:attrName>style.visibility</p:attrName>
                                        </p:attrNameLst>
                                      </p:cBhvr>
                                      <p:to>
                                        <p:strVal val="visible"/>
                                      </p:to>
                                    </p:set>
                                    <p:anim calcmode="lin" valueType="num">
                                      <p:cBhvr>
                                        <p:cTn id="16"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plein air, Photographie aérienne, Vue plongeante&#10;&#10;Description générée automatiquement">
            <a:extLst>
              <a:ext uri="{FF2B5EF4-FFF2-40B4-BE49-F238E27FC236}">
                <a16:creationId xmlns:a16="http://schemas.microsoft.com/office/drawing/2014/main" id="{907C1DCF-0602-15CD-14D9-02AFBAC066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600201"/>
            <a:ext cx="5796000" cy="3862471"/>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ACA657A-79D4-1806-8C54-B77BE82DC6AF}"/>
              </a:ext>
            </a:extLst>
          </p:cNvPr>
          <p:cNvSpPr txBox="1"/>
          <p:nvPr/>
        </p:nvSpPr>
        <p:spPr>
          <a:xfrm>
            <a:off x="1502229" y="4475208"/>
            <a:ext cx="3840480" cy="461665"/>
          </a:xfrm>
          <a:prstGeom prst="rect">
            <a:avLst/>
          </a:prstGeom>
          <a:noFill/>
        </p:spPr>
        <p:txBody>
          <a:bodyPr wrap="square" rtlCol="0">
            <a:spAutoFit/>
          </a:bodyPr>
          <a:lstStyle/>
          <a:p>
            <a:r>
              <a:rPr lang="fr-FR" sz="2400" b="1" dirty="0">
                <a:solidFill>
                  <a:srgbClr val="FFFF00"/>
                </a:solidFill>
              </a:rPr>
              <a:t>Centre-ville de Tromso</a:t>
            </a:r>
          </a:p>
        </p:txBody>
      </p:sp>
      <p:pic>
        <p:nvPicPr>
          <p:cNvPr id="9" name="Image 8" descr="Une image contenant paysage, plein air, ciel, arbre&#10;&#10;Description générée automatiquement">
            <a:extLst>
              <a:ext uri="{FF2B5EF4-FFF2-40B4-BE49-F238E27FC236}">
                <a16:creationId xmlns:a16="http://schemas.microsoft.com/office/drawing/2014/main" id="{FAC62775-0771-A670-9066-E51E95C805C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89120" y="2616320"/>
            <a:ext cx="5508000" cy="4023408"/>
          </a:xfrm>
          <a:prstGeom prst="rect">
            <a:avLst/>
          </a:prstGeom>
          <a:ln w="88900" cap="sq" cmpd="thickThin">
            <a:solidFill>
              <a:srgbClr val="FFFF00"/>
            </a:solidFill>
            <a:prstDash val="solid"/>
            <a:miter lim="800000"/>
          </a:ln>
          <a:effectLst>
            <a:innerShdw blurRad="76200">
              <a:srgbClr val="000000"/>
            </a:innerShdw>
          </a:effectLst>
        </p:spPr>
      </p:pic>
      <p:sp>
        <p:nvSpPr>
          <p:cNvPr id="10" name="ZoneTexte 9">
            <a:extLst>
              <a:ext uri="{FF2B5EF4-FFF2-40B4-BE49-F238E27FC236}">
                <a16:creationId xmlns:a16="http://schemas.microsoft.com/office/drawing/2014/main" id="{4CA6343A-7767-3865-D2A8-08A09BA1893B}"/>
              </a:ext>
            </a:extLst>
          </p:cNvPr>
          <p:cNvSpPr txBox="1"/>
          <p:nvPr/>
        </p:nvSpPr>
        <p:spPr>
          <a:xfrm>
            <a:off x="6686623" y="2069771"/>
            <a:ext cx="5818886" cy="461665"/>
          </a:xfrm>
          <a:prstGeom prst="rect">
            <a:avLst/>
          </a:prstGeom>
          <a:noFill/>
        </p:spPr>
        <p:txBody>
          <a:bodyPr wrap="square" rtlCol="0">
            <a:spAutoFit/>
          </a:bodyPr>
          <a:lstStyle/>
          <a:p>
            <a:r>
              <a:rPr lang="fr-FR" sz="2400" b="1" dirty="0">
                <a:solidFill>
                  <a:srgbClr val="FFFF00"/>
                </a:solidFill>
              </a:rPr>
              <a:t>Impression photochromique de Tromsø, </a:t>
            </a:r>
          </a:p>
        </p:txBody>
      </p:sp>
    </p:spTree>
    <p:extLst>
      <p:ext uri="{BB962C8B-B14F-4D97-AF65-F5344CB8AC3E}">
        <p14:creationId xmlns:p14="http://schemas.microsoft.com/office/powerpoint/2010/main" val="212011528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30983B-8EEE-40BD-E10D-6B043CB1C2B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400" dirty="0">
                <a:ln>
                  <a:solidFill>
                    <a:srgbClr val="FF0000"/>
                  </a:solidFill>
                </a:ln>
                <a:effectLst>
                  <a:glow rad="139700">
                    <a:schemeClr val="accent1">
                      <a:satMod val="175000"/>
                      <a:alpha val="40000"/>
                    </a:schemeClr>
                  </a:glow>
                </a:effectLst>
                <a:latin typeface="Algerian" panose="04020705040A02060702" pitchFamily="82" charset="0"/>
              </a:rPr>
              <a:t>Traduit de l'anglais-Tromsø est une ville de la municipalité de Tromsø, dans le comté de Troms, en Norvège. La ville est le centre administratif de la municipalité ainsi que le centre administratif du comté de Troms. Le diocèse de Nord-</a:t>
            </a:r>
            <a:r>
              <a:rPr lang="fr-FR" sz="4400" dirty="0" err="1">
                <a:ln>
                  <a:solidFill>
                    <a:srgbClr val="FF0000"/>
                  </a:solidFill>
                </a:ln>
                <a:effectLst>
                  <a:glow rad="139700">
                    <a:schemeClr val="accent1">
                      <a:satMod val="175000"/>
                      <a:alpha val="40000"/>
                    </a:schemeClr>
                  </a:glow>
                </a:effectLst>
                <a:latin typeface="Algerian" panose="04020705040A02060702" pitchFamily="82" charset="0"/>
              </a:rPr>
              <a:t>Hålogaland</a:t>
            </a:r>
            <a:r>
              <a:rPr lang="fr-FR" sz="4400" dirty="0">
                <a:ln>
                  <a:solidFill>
                    <a:srgbClr val="FF0000"/>
                  </a:solidFill>
                </a:ln>
                <a:effectLst>
                  <a:glow rad="139700">
                    <a:schemeClr val="accent1">
                      <a:satMod val="175000"/>
                      <a:alpha val="40000"/>
                    </a:schemeClr>
                  </a:glow>
                </a:effectLst>
                <a:latin typeface="Algerian" panose="04020705040A02060702" pitchFamily="82" charset="0"/>
              </a:rPr>
              <a:t> et son évêque sont basés à la cathédrale de Tromsø dans la ville.</a:t>
            </a:r>
          </a:p>
        </p:txBody>
      </p:sp>
    </p:spTree>
    <p:extLst>
      <p:ext uri="{BB962C8B-B14F-4D97-AF65-F5344CB8AC3E}">
        <p14:creationId xmlns:p14="http://schemas.microsoft.com/office/powerpoint/2010/main" val="516070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aurore, nature, plein air&#10;&#10;Description générée automatiquement">
            <a:extLst>
              <a:ext uri="{FF2B5EF4-FFF2-40B4-BE49-F238E27FC236}">
                <a16:creationId xmlns:a16="http://schemas.microsoft.com/office/drawing/2014/main" id="{27AD48C4-306F-899A-47A0-CA5F24BE1C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500" y="1471500"/>
            <a:ext cx="5976000" cy="3968468"/>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E1CE109-7C9B-6ED6-8EEA-ADB80AD955EE}"/>
              </a:ext>
            </a:extLst>
          </p:cNvPr>
          <p:cNvSpPr txBox="1"/>
          <p:nvPr/>
        </p:nvSpPr>
        <p:spPr>
          <a:xfrm>
            <a:off x="694763" y="5439968"/>
            <a:ext cx="5534297" cy="461665"/>
          </a:xfrm>
          <a:prstGeom prst="rect">
            <a:avLst/>
          </a:prstGeom>
          <a:noFill/>
        </p:spPr>
        <p:txBody>
          <a:bodyPr wrap="square" rtlCol="0">
            <a:spAutoFit/>
          </a:bodyPr>
          <a:lstStyle/>
          <a:p>
            <a:r>
              <a:rPr lang="fr-FR" sz="2400" b="1" dirty="0">
                <a:solidFill>
                  <a:srgbClr val="FFFF00"/>
                </a:solidFill>
              </a:rPr>
              <a:t>Les aurores boréales près de Tromsø.</a:t>
            </a:r>
          </a:p>
        </p:txBody>
      </p:sp>
      <p:pic>
        <p:nvPicPr>
          <p:cNvPr id="6" name="Image 5" descr="Une image contenant plein air, ciel, nature, paysage&#10;&#10;Description générée automatiquement">
            <a:extLst>
              <a:ext uri="{FF2B5EF4-FFF2-40B4-BE49-F238E27FC236}">
                <a16:creationId xmlns:a16="http://schemas.microsoft.com/office/drawing/2014/main" id="{4568BE49-9534-3B0E-DA3E-D95E2AD363D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27500" y="1471500"/>
            <a:ext cx="5220000" cy="3914999"/>
          </a:xfrm>
          <a:prstGeom prst="rect">
            <a:avLst/>
          </a:prstGeom>
          <a:ln w="88900" cap="sq" cmpd="thickThin">
            <a:solidFill>
              <a:srgbClr val="FF00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8381183B-60D5-7C2E-0EB2-0EB6C245AA26}"/>
              </a:ext>
            </a:extLst>
          </p:cNvPr>
          <p:cNvSpPr txBox="1"/>
          <p:nvPr/>
        </p:nvSpPr>
        <p:spPr>
          <a:xfrm>
            <a:off x="6579323" y="5487920"/>
            <a:ext cx="5551714" cy="461665"/>
          </a:xfrm>
          <a:prstGeom prst="rect">
            <a:avLst/>
          </a:prstGeom>
          <a:noFill/>
        </p:spPr>
        <p:txBody>
          <a:bodyPr wrap="square" rtlCol="0">
            <a:spAutoFit/>
          </a:bodyPr>
          <a:lstStyle/>
          <a:p>
            <a:r>
              <a:rPr lang="fr-FR" sz="2400" b="1" dirty="0">
                <a:solidFill>
                  <a:srgbClr val="FFFF00"/>
                </a:solidFill>
              </a:rPr>
              <a:t>Tromsø sous le soleil de minuit en juillet.</a:t>
            </a:r>
          </a:p>
        </p:txBody>
      </p:sp>
    </p:spTree>
    <p:extLst>
      <p:ext uri="{BB962C8B-B14F-4D97-AF65-F5344CB8AC3E}">
        <p14:creationId xmlns:p14="http://schemas.microsoft.com/office/powerpoint/2010/main" val="167313864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84BA1484-3CC5-2FE1-C979-FE5081E303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4730" y="358205"/>
            <a:ext cx="9216000" cy="6141589"/>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FDB0FB4-90CE-1A94-943C-3885D4C44BB1}"/>
              </a:ext>
            </a:extLst>
          </p:cNvPr>
          <p:cNvSpPr txBox="1"/>
          <p:nvPr/>
        </p:nvSpPr>
        <p:spPr>
          <a:xfrm>
            <a:off x="10049691" y="3331029"/>
            <a:ext cx="2142309" cy="1200329"/>
          </a:xfrm>
          <a:prstGeom prst="rect">
            <a:avLst/>
          </a:prstGeom>
          <a:noFill/>
        </p:spPr>
        <p:txBody>
          <a:bodyPr wrap="square" rtlCol="0">
            <a:spAutoFit/>
          </a:bodyPr>
          <a:lstStyle/>
          <a:p>
            <a:r>
              <a:rPr lang="fr-FR" sz="2400" b="1" dirty="0" err="1">
                <a:solidFill>
                  <a:schemeClr val="bg1"/>
                </a:solidFill>
              </a:rPr>
              <a:t>Storgata</a:t>
            </a:r>
            <a:r>
              <a:rPr lang="fr-FR" sz="2400" b="1" dirty="0">
                <a:solidFill>
                  <a:schemeClr val="bg1"/>
                </a:solidFill>
              </a:rPr>
              <a:t> St, Tromsø, Norvège</a:t>
            </a:r>
          </a:p>
        </p:txBody>
      </p:sp>
    </p:spTree>
    <p:extLst>
      <p:ext uri="{BB962C8B-B14F-4D97-AF65-F5344CB8AC3E}">
        <p14:creationId xmlns:p14="http://schemas.microsoft.com/office/powerpoint/2010/main" val="88091941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ateau, hiver, montagne&#10;&#10;Description générée automatiquement">
            <a:extLst>
              <a:ext uri="{FF2B5EF4-FFF2-40B4-BE49-F238E27FC236}">
                <a16:creationId xmlns:a16="http://schemas.microsoft.com/office/drawing/2014/main" id="{AB92FDB0-92B8-1CC1-DE2B-FCE22E718D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1814" y="279000"/>
            <a:ext cx="9557338" cy="630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8DA4C75-0543-CB13-E335-CEB273584424}"/>
              </a:ext>
            </a:extLst>
          </p:cNvPr>
          <p:cNvSpPr txBox="1"/>
          <p:nvPr/>
        </p:nvSpPr>
        <p:spPr>
          <a:xfrm>
            <a:off x="188694" y="3951515"/>
            <a:ext cx="2103120" cy="1200329"/>
          </a:xfrm>
          <a:prstGeom prst="rect">
            <a:avLst/>
          </a:prstGeom>
          <a:noFill/>
        </p:spPr>
        <p:txBody>
          <a:bodyPr wrap="square" rtlCol="0">
            <a:spAutoFit/>
          </a:bodyPr>
          <a:lstStyle/>
          <a:p>
            <a:r>
              <a:rPr lang="fr-FR" sz="2400" b="1" dirty="0"/>
              <a:t>Tremplin de saut à ski de </a:t>
            </a:r>
            <a:r>
              <a:rPr lang="fr-FR" sz="2400" b="1" dirty="0" err="1"/>
              <a:t>Gronnasen</a:t>
            </a:r>
            <a:endParaRPr lang="fr-FR" sz="2400" b="1" dirty="0"/>
          </a:p>
        </p:txBody>
      </p:sp>
    </p:spTree>
    <p:extLst>
      <p:ext uri="{BB962C8B-B14F-4D97-AF65-F5344CB8AC3E}">
        <p14:creationId xmlns:p14="http://schemas.microsoft.com/office/powerpoint/2010/main" val="144118967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hiver&#10;&#10;Description générée automatiquement">
            <a:extLst>
              <a:ext uri="{FF2B5EF4-FFF2-40B4-BE49-F238E27FC236}">
                <a16:creationId xmlns:a16="http://schemas.microsoft.com/office/drawing/2014/main" id="{43E78D36-5141-4AB2-741A-952CCD5CC4E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44000" y="710856"/>
            <a:ext cx="9504000" cy="5436288"/>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107765262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eau, neige, montagne&#10;&#10;Description générée automatiquement">
            <a:extLst>
              <a:ext uri="{FF2B5EF4-FFF2-40B4-BE49-F238E27FC236}">
                <a16:creationId xmlns:a16="http://schemas.microsoft.com/office/drawing/2014/main" id="{1E15BB2A-8D16-4E42-5177-9FFCE2C8CC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3919" y="369000"/>
            <a:ext cx="9183603" cy="6120000"/>
          </a:xfrm>
          <a:prstGeom prst="rect">
            <a:avLst/>
          </a:prstGeom>
          <a:ln w="88900" cap="sq" cmpd="thickThin">
            <a:solidFill>
              <a:schemeClr val="accent4"/>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C1DF6C3-8EA6-8351-F4AF-118D2B016222}"/>
              </a:ext>
            </a:extLst>
          </p:cNvPr>
          <p:cNvSpPr txBox="1"/>
          <p:nvPr/>
        </p:nvSpPr>
        <p:spPr>
          <a:xfrm>
            <a:off x="9966960" y="3219996"/>
            <a:ext cx="2116183" cy="1569660"/>
          </a:xfrm>
          <a:prstGeom prst="rect">
            <a:avLst/>
          </a:prstGeom>
          <a:noFill/>
        </p:spPr>
        <p:txBody>
          <a:bodyPr wrap="square" rtlCol="0">
            <a:spAutoFit/>
          </a:bodyPr>
          <a:lstStyle/>
          <a:p>
            <a:r>
              <a:rPr lang="fr-FR" sz="2400" b="1"/>
              <a:t> Vue de Tromsø depuis Fjellstua, Norvège</a:t>
            </a:r>
            <a:endParaRPr lang="fr-FR" sz="2400" b="1" dirty="0"/>
          </a:p>
        </p:txBody>
      </p:sp>
    </p:spTree>
    <p:extLst>
      <p:ext uri="{BB962C8B-B14F-4D97-AF65-F5344CB8AC3E}">
        <p14:creationId xmlns:p14="http://schemas.microsoft.com/office/powerpoint/2010/main" val="187740945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anorama, neige, Photographie aérienne, ciel&#10;&#10;Description générée automatiquement">
            <a:extLst>
              <a:ext uri="{FF2B5EF4-FFF2-40B4-BE49-F238E27FC236}">
                <a16:creationId xmlns:a16="http://schemas.microsoft.com/office/drawing/2014/main" id="{B9F9ED84-C713-A187-A7A0-C9D9AB1D6A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8000" y="2435811"/>
            <a:ext cx="11556000" cy="1986378"/>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907E03B-A4E0-15C5-8872-AB94B6910E0B}"/>
              </a:ext>
            </a:extLst>
          </p:cNvPr>
          <p:cNvSpPr txBox="1"/>
          <p:nvPr/>
        </p:nvSpPr>
        <p:spPr>
          <a:xfrm>
            <a:off x="583201" y="4422189"/>
            <a:ext cx="11682548" cy="1569660"/>
          </a:xfrm>
          <a:prstGeom prst="rect">
            <a:avLst/>
          </a:prstGeom>
          <a:noFill/>
        </p:spPr>
        <p:txBody>
          <a:bodyPr wrap="square" rtlCol="0">
            <a:spAutoFit/>
          </a:bodyPr>
          <a:lstStyle/>
          <a:p>
            <a:r>
              <a:rPr lang="fr-FR" sz="2400" b="1" dirty="0"/>
              <a:t>Vue panoramique de Tromsø depuis </a:t>
            </a:r>
            <a:r>
              <a:rPr lang="fr-FR" sz="2400" b="1" dirty="0" err="1"/>
              <a:t>Fløya</a:t>
            </a:r>
            <a:r>
              <a:rPr lang="fr-FR" sz="2400" b="1" dirty="0"/>
              <a:t> (Photos prises à Pâques 2006 depuis </a:t>
            </a:r>
            <a:r>
              <a:rPr lang="fr-FR" sz="2400" b="1" dirty="0" err="1"/>
              <a:t>Fløya</a:t>
            </a:r>
            <a:r>
              <a:rPr lang="fr-FR" sz="2400" b="1" dirty="0"/>
              <a:t> (</a:t>
            </a:r>
            <a:r>
              <a:rPr lang="fr-FR" sz="2400" b="1" dirty="0" err="1"/>
              <a:t>Fjellheisen</a:t>
            </a:r>
            <a:r>
              <a:rPr lang="fr-FR" sz="2400" b="1" dirty="0"/>
              <a:t>). Editées avec </a:t>
            </a:r>
            <a:r>
              <a:rPr lang="fr-FR" sz="2400" b="1" dirty="0" err="1"/>
              <a:t>PhotoStitch</a:t>
            </a:r>
            <a:r>
              <a:rPr lang="fr-FR" sz="2400" b="1" dirty="0"/>
              <a:t>. À l'extrême gauche se trouve le continent, loin derrière se trouve l'île Senja. Toute la partie centrale derrière </a:t>
            </a:r>
            <a:r>
              <a:rPr lang="fr-FR" sz="2400" b="1" dirty="0" err="1"/>
              <a:t>Tromsøya</a:t>
            </a:r>
            <a:r>
              <a:rPr lang="fr-FR" sz="2400" b="1" dirty="0"/>
              <a:t> se trouve l'île </a:t>
            </a:r>
            <a:r>
              <a:rPr lang="fr-FR" sz="2400" b="1" dirty="0" err="1"/>
              <a:t>Kvaløya</a:t>
            </a:r>
            <a:r>
              <a:rPr lang="fr-FR" sz="2400" b="1" dirty="0"/>
              <a:t>. À droite se trouve Ringvassøy. À l’extrême droite et derrière se trouve </a:t>
            </a:r>
            <a:r>
              <a:rPr lang="fr-FR" sz="2400" b="1" dirty="0" err="1"/>
              <a:t>Reinøya</a:t>
            </a:r>
            <a:r>
              <a:rPr lang="fr-FR" sz="2400" b="1" dirty="0"/>
              <a:t>.)</a:t>
            </a:r>
          </a:p>
        </p:txBody>
      </p:sp>
    </p:spTree>
    <p:extLst>
      <p:ext uri="{BB962C8B-B14F-4D97-AF65-F5344CB8AC3E}">
        <p14:creationId xmlns:p14="http://schemas.microsoft.com/office/powerpoint/2010/main" val="330798989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montagne&#10;&#10;Description générée automatiquement">
            <a:extLst>
              <a:ext uri="{FF2B5EF4-FFF2-40B4-BE49-F238E27FC236}">
                <a16:creationId xmlns:a16="http://schemas.microsoft.com/office/drawing/2014/main" id="{D1B9B20C-A389-B225-0250-2A738F752B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9655" y="369000"/>
            <a:ext cx="9183604"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02F3694-1D8D-0AF0-5C44-04C73EA9B65B}"/>
              </a:ext>
            </a:extLst>
          </p:cNvPr>
          <p:cNvSpPr txBox="1"/>
          <p:nvPr/>
        </p:nvSpPr>
        <p:spPr>
          <a:xfrm>
            <a:off x="166718" y="3598818"/>
            <a:ext cx="2272937" cy="1569660"/>
          </a:xfrm>
          <a:prstGeom prst="rect">
            <a:avLst/>
          </a:prstGeom>
          <a:noFill/>
        </p:spPr>
        <p:txBody>
          <a:bodyPr wrap="square" rtlCol="0">
            <a:spAutoFit/>
          </a:bodyPr>
          <a:lstStyle/>
          <a:p>
            <a:r>
              <a:rPr lang="fr-FR" sz="2400" b="1">
                <a:solidFill>
                  <a:schemeClr val="bg1"/>
                </a:solidFill>
              </a:rPr>
              <a:t>Pont de Sandnessund à Tromsø, Norvège</a:t>
            </a:r>
            <a:endParaRPr lang="fr-FR" sz="2400" b="1" dirty="0">
              <a:solidFill>
                <a:schemeClr val="bg1"/>
              </a:solidFill>
            </a:endParaRPr>
          </a:p>
        </p:txBody>
      </p:sp>
    </p:spTree>
    <p:extLst>
      <p:ext uri="{BB962C8B-B14F-4D97-AF65-F5344CB8AC3E}">
        <p14:creationId xmlns:p14="http://schemas.microsoft.com/office/powerpoint/2010/main" val="12286670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Photographie aérienne, eau&#10;&#10;Description générée automatiquement">
            <a:extLst>
              <a:ext uri="{FF2B5EF4-FFF2-40B4-BE49-F238E27FC236}">
                <a16:creationId xmlns:a16="http://schemas.microsoft.com/office/drawing/2014/main" id="{D01A5158-425A-077E-AE30-CBDB4A0622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9259" y="864000"/>
            <a:ext cx="6840000" cy="513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F121107-3AAF-C8F8-0E84-552A86ACCA44}"/>
              </a:ext>
            </a:extLst>
          </p:cNvPr>
          <p:cNvSpPr txBox="1"/>
          <p:nvPr/>
        </p:nvSpPr>
        <p:spPr>
          <a:xfrm>
            <a:off x="7458309" y="1835728"/>
            <a:ext cx="4454432" cy="3416320"/>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Norvège. Prise par </a:t>
            </a:r>
            <a:r>
              <a:rPr lang="fr-FR" sz="2400" b="1" dirty="0" err="1">
                <a:solidFill>
                  <a:schemeClr val="bg1"/>
                </a:solidFill>
              </a:rPr>
              <a:t>Orcaborealis</a:t>
            </a:r>
            <a:r>
              <a:rPr lang="fr-FR" sz="2400" b="1" dirty="0">
                <a:solidFill>
                  <a:schemeClr val="bg1"/>
                </a:solidFill>
              </a:rPr>
              <a:t> depuis </a:t>
            </a:r>
            <a:r>
              <a:rPr lang="fr-FR" sz="2400" b="1" dirty="0" err="1">
                <a:solidFill>
                  <a:schemeClr val="bg1"/>
                </a:solidFill>
              </a:rPr>
              <a:t>Fløya</a:t>
            </a:r>
            <a:r>
              <a:rPr lang="fr-FR" sz="2400" b="1" dirty="0">
                <a:solidFill>
                  <a:schemeClr val="bg1"/>
                </a:solidFill>
              </a:rPr>
              <a:t>/ </a:t>
            </a:r>
            <a:r>
              <a:rPr lang="fr-FR" sz="2400" b="1" dirty="0" err="1">
                <a:solidFill>
                  <a:schemeClr val="bg1"/>
                </a:solidFill>
              </a:rPr>
              <a:t>Storstein</a:t>
            </a:r>
            <a:r>
              <a:rPr lang="fr-FR" sz="2400" b="1" dirty="0">
                <a:solidFill>
                  <a:schemeClr val="bg1"/>
                </a:solidFill>
              </a:rPr>
              <a:t> (420 m d'altitude) vers le nord-ouest, le 15 juillet 2003. Le continent le plus proche, puis l'île de </a:t>
            </a:r>
            <a:r>
              <a:rPr lang="fr-FR" sz="2400" b="1" dirty="0" err="1">
                <a:solidFill>
                  <a:schemeClr val="bg1"/>
                </a:solidFill>
              </a:rPr>
              <a:t>Tromsøya</a:t>
            </a:r>
            <a:r>
              <a:rPr lang="fr-FR" sz="2400" b="1" dirty="0">
                <a:solidFill>
                  <a:schemeClr val="bg1"/>
                </a:solidFill>
              </a:rPr>
              <a:t> , l'île de </a:t>
            </a:r>
            <a:r>
              <a:rPr lang="fr-FR" sz="2400" b="1" dirty="0" err="1">
                <a:solidFill>
                  <a:schemeClr val="bg1"/>
                </a:solidFill>
              </a:rPr>
              <a:t>Kvaløya</a:t>
            </a:r>
            <a:r>
              <a:rPr lang="fr-FR" sz="2400" b="1" dirty="0">
                <a:solidFill>
                  <a:schemeClr val="bg1"/>
                </a:solidFill>
              </a:rPr>
              <a:t> et l'île de Ringvassøy . Centre-ville à gauche sur </a:t>
            </a:r>
            <a:r>
              <a:rPr lang="fr-FR" sz="2400" b="1" dirty="0" err="1">
                <a:solidFill>
                  <a:schemeClr val="bg1"/>
                </a:solidFill>
              </a:rPr>
              <a:t>Tromsøya</a:t>
            </a:r>
            <a:r>
              <a:rPr lang="fr-FR" sz="2400" b="1" dirty="0">
                <a:solidFill>
                  <a:schemeClr val="bg1"/>
                </a:solidFill>
              </a:rPr>
              <a:t>, largement hors de vue.</a:t>
            </a:r>
            <a:endParaRPr lang="fr-FR" b="1" dirty="0">
              <a:solidFill>
                <a:schemeClr val="bg1"/>
              </a:solidFill>
            </a:endParaRPr>
          </a:p>
        </p:txBody>
      </p:sp>
    </p:spTree>
    <p:extLst>
      <p:ext uri="{BB962C8B-B14F-4D97-AF65-F5344CB8AC3E}">
        <p14:creationId xmlns:p14="http://schemas.microsoft.com/office/powerpoint/2010/main" val="1002665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hiver, plein air, bâtiment&#10;&#10;Description générée automatiquement">
            <a:extLst>
              <a:ext uri="{FF2B5EF4-FFF2-40B4-BE49-F238E27FC236}">
                <a16:creationId xmlns:a16="http://schemas.microsoft.com/office/drawing/2014/main" id="{4B2C0833-B42F-7441-F366-87CC598BBF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16333" y="459000"/>
            <a:ext cx="9535785" cy="594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BE6B090-4FE9-158F-ED9B-C6886AB629D4}"/>
              </a:ext>
            </a:extLst>
          </p:cNvPr>
          <p:cNvSpPr txBox="1"/>
          <p:nvPr/>
        </p:nvSpPr>
        <p:spPr>
          <a:xfrm>
            <a:off x="217716" y="3298372"/>
            <a:ext cx="1998617" cy="1384995"/>
          </a:xfrm>
          <a:prstGeom prst="rect">
            <a:avLst/>
          </a:prstGeom>
          <a:noFill/>
        </p:spPr>
        <p:txBody>
          <a:bodyPr wrap="square" rtlCol="0">
            <a:spAutoFit/>
          </a:bodyPr>
          <a:lstStyle/>
          <a:p>
            <a:r>
              <a:rPr lang="fr-FR" sz="2400" dirty="0"/>
              <a:t> </a:t>
            </a:r>
            <a:r>
              <a:rPr lang="fr-FR" sz="2800" b="1" dirty="0">
                <a:solidFill>
                  <a:schemeClr val="bg1"/>
                </a:solidFill>
              </a:rPr>
              <a:t>Tromso, cathédrale arctique</a:t>
            </a:r>
            <a:endParaRPr lang="fr-FR" sz="2400" b="1" dirty="0">
              <a:solidFill>
                <a:schemeClr val="bg1"/>
              </a:solidFill>
            </a:endParaRPr>
          </a:p>
        </p:txBody>
      </p:sp>
    </p:spTree>
    <p:extLst>
      <p:ext uri="{BB962C8B-B14F-4D97-AF65-F5344CB8AC3E}">
        <p14:creationId xmlns:p14="http://schemas.microsoft.com/office/powerpoint/2010/main" val="270890421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eau, ciel&#10;&#10;Description générée automatiquement">
            <a:extLst>
              <a:ext uri="{FF2B5EF4-FFF2-40B4-BE49-F238E27FC236}">
                <a16:creationId xmlns:a16="http://schemas.microsoft.com/office/drawing/2014/main" id="{A82F7BEE-42F9-BC23-0D9D-64943FE99B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000" y="966150"/>
            <a:ext cx="11232000" cy="49257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6CC6ABB-E562-88C3-CEAB-06BB067C6765}"/>
              </a:ext>
            </a:extLst>
          </p:cNvPr>
          <p:cNvSpPr txBox="1"/>
          <p:nvPr/>
        </p:nvSpPr>
        <p:spPr>
          <a:xfrm>
            <a:off x="1815737" y="5913175"/>
            <a:ext cx="8791303" cy="461665"/>
          </a:xfrm>
          <a:prstGeom prst="rect">
            <a:avLst/>
          </a:prstGeom>
          <a:noFill/>
        </p:spPr>
        <p:txBody>
          <a:bodyPr wrap="square" rtlCol="0">
            <a:spAutoFit/>
          </a:bodyPr>
          <a:lstStyle/>
          <a:p>
            <a:r>
              <a:rPr lang="fr-FR" sz="2400" b="1" dirty="0">
                <a:solidFill>
                  <a:schemeClr val="bg1"/>
                </a:solidFill>
              </a:rPr>
              <a:t>Tromsø, </a:t>
            </a:r>
            <a:r>
              <a:rPr lang="fr-FR" sz="2400" b="1" dirty="0" err="1">
                <a:solidFill>
                  <a:schemeClr val="bg1"/>
                </a:solidFill>
              </a:rPr>
              <a:t>sjøboder</a:t>
            </a:r>
            <a:r>
              <a:rPr lang="fr-FR" sz="2400" b="1" dirty="0">
                <a:solidFill>
                  <a:schemeClr val="bg1"/>
                </a:solidFill>
              </a:rPr>
              <a:t>. Anciens entrepôts près du port de Tromsø.</a:t>
            </a:r>
          </a:p>
        </p:txBody>
      </p:sp>
    </p:spTree>
    <p:extLst>
      <p:ext uri="{BB962C8B-B14F-4D97-AF65-F5344CB8AC3E}">
        <p14:creationId xmlns:p14="http://schemas.microsoft.com/office/powerpoint/2010/main" val="396335907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ciel, bateau&#10;&#10;Description générée automatiquement">
            <a:extLst>
              <a:ext uri="{FF2B5EF4-FFF2-40B4-BE49-F238E27FC236}">
                <a16:creationId xmlns:a16="http://schemas.microsoft.com/office/drawing/2014/main" id="{75B63E87-A554-E234-FB3C-9AC0B6FC453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57349" y="459000"/>
            <a:ext cx="8910000" cy="594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C819965-BFE9-6B54-41D0-43C7C80430E2}"/>
              </a:ext>
            </a:extLst>
          </p:cNvPr>
          <p:cNvSpPr txBox="1"/>
          <p:nvPr/>
        </p:nvSpPr>
        <p:spPr>
          <a:xfrm>
            <a:off x="9784080" y="4114799"/>
            <a:ext cx="2207624" cy="830997"/>
          </a:xfrm>
          <a:prstGeom prst="rect">
            <a:avLst/>
          </a:prstGeom>
          <a:noFill/>
        </p:spPr>
        <p:txBody>
          <a:bodyPr wrap="square" rtlCol="0">
            <a:spAutoFit/>
          </a:bodyPr>
          <a:lstStyle/>
          <a:p>
            <a:r>
              <a:rPr lang="fr-FR" sz="2400" b="1" dirty="0">
                <a:solidFill>
                  <a:srgbClr val="FFFF00"/>
                </a:solidFill>
              </a:rPr>
              <a:t>Le port de Tromsø</a:t>
            </a:r>
          </a:p>
        </p:txBody>
      </p:sp>
    </p:spTree>
    <p:extLst>
      <p:ext uri="{BB962C8B-B14F-4D97-AF65-F5344CB8AC3E}">
        <p14:creationId xmlns:p14="http://schemas.microsoft.com/office/powerpoint/2010/main" val="253463757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paysage, bateau&#10;&#10;Description générée automatiquement">
            <a:extLst>
              <a:ext uri="{FF2B5EF4-FFF2-40B4-BE49-F238E27FC236}">
                <a16:creationId xmlns:a16="http://schemas.microsoft.com/office/drawing/2014/main" id="{2F3A1FA1-E207-FC94-2F47-590D906E03A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000" y="2574109"/>
            <a:ext cx="5868000" cy="3912000"/>
          </a:xfrm>
          <a:prstGeom prst="rect">
            <a:avLst/>
          </a:prstGeom>
          <a:ln w="88900" cap="sq" cmpd="thickThin">
            <a:solidFill>
              <a:srgbClr val="7030A0"/>
            </a:solidFill>
            <a:prstDash val="solid"/>
            <a:miter lim="800000"/>
          </a:ln>
          <a:effectLst>
            <a:innerShdw blurRad="76200">
              <a:srgbClr val="000000"/>
            </a:innerShdw>
          </a:effectLst>
        </p:spPr>
      </p:pic>
      <p:pic>
        <p:nvPicPr>
          <p:cNvPr id="5" name="Image 4" descr="Une image contenant plein air, traîneau, neige, arbre&#10;&#10;Description générée automatiquement">
            <a:extLst>
              <a:ext uri="{FF2B5EF4-FFF2-40B4-BE49-F238E27FC236}">
                <a16:creationId xmlns:a16="http://schemas.microsoft.com/office/drawing/2014/main" id="{B3D2F6C9-4648-4634-B26B-59A1F9E144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12000" y="554771"/>
            <a:ext cx="5652000" cy="3768000"/>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1C1E95C1-D9FC-06CC-B0F4-8F75D74768B6}"/>
              </a:ext>
            </a:extLst>
          </p:cNvPr>
          <p:cNvSpPr txBox="1"/>
          <p:nvPr/>
        </p:nvSpPr>
        <p:spPr>
          <a:xfrm>
            <a:off x="7174148" y="4297680"/>
            <a:ext cx="5470697" cy="461665"/>
          </a:xfrm>
          <a:prstGeom prst="rect">
            <a:avLst/>
          </a:prstGeom>
          <a:noFill/>
        </p:spPr>
        <p:txBody>
          <a:bodyPr wrap="square" rtlCol="0">
            <a:spAutoFit/>
          </a:bodyPr>
          <a:lstStyle/>
          <a:p>
            <a:r>
              <a:rPr lang="fr-FR" sz="2400" b="1" dirty="0"/>
              <a:t>Excursion De Chien De traineau</a:t>
            </a:r>
          </a:p>
        </p:txBody>
      </p:sp>
      <p:sp>
        <p:nvSpPr>
          <p:cNvPr id="8" name="ZoneTexte 7">
            <a:extLst>
              <a:ext uri="{FF2B5EF4-FFF2-40B4-BE49-F238E27FC236}">
                <a16:creationId xmlns:a16="http://schemas.microsoft.com/office/drawing/2014/main" id="{A09137EF-F9B1-FA0C-EA3F-B099D77DC36B}"/>
              </a:ext>
            </a:extLst>
          </p:cNvPr>
          <p:cNvSpPr txBox="1"/>
          <p:nvPr/>
        </p:nvSpPr>
        <p:spPr>
          <a:xfrm>
            <a:off x="2383371" y="2086425"/>
            <a:ext cx="5868000" cy="461665"/>
          </a:xfrm>
          <a:prstGeom prst="rect">
            <a:avLst/>
          </a:prstGeom>
          <a:noFill/>
        </p:spPr>
        <p:txBody>
          <a:bodyPr wrap="square" rtlCol="0">
            <a:spAutoFit/>
          </a:bodyPr>
          <a:lstStyle/>
          <a:p>
            <a:r>
              <a:rPr lang="fr-FR" sz="2400" b="1" dirty="0"/>
              <a:t>Nuit </a:t>
            </a:r>
            <a:r>
              <a:rPr lang="fr-FR" sz="2400" b="1" dirty="0" err="1"/>
              <a:t>Polair</a:t>
            </a:r>
            <a:endParaRPr lang="fr-FR" sz="2400" b="1" dirty="0"/>
          </a:p>
        </p:txBody>
      </p:sp>
    </p:spTree>
    <p:extLst>
      <p:ext uri="{BB962C8B-B14F-4D97-AF65-F5344CB8AC3E}">
        <p14:creationId xmlns:p14="http://schemas.microsoft.com/office/powerpoint/2010/main" val="239789735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ammifère, chevreuil, plein air, neige&#10;&#10;Description générée automatiquement">
            <a:extLst>
              <a:ext uri="{FF2B5EF4-FFF2-40B4-BE49-F238E27FC236}">
                <a16:creationId xmlns:a16="http://schemas.microsoft.com/office/drawing/2014/main" id="{E53DB02C-A524-E147-69FB-1AAC21DDF47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889000"/>
            <a:ext cx="7620000" cy="5080000"/>
          </a:xfrm>
          <a:prstGeom prst="rect">
            <a:avLst/>
          </a:prstGeom>
          <a:ln w="88900" cap="sq" cmpd="thickThin">
            <a:solidFill>
              <a:srgbClr val="002060"/>
            </a:solidFill>
            <a:prstDash val="solid"/>
            <a:miter lim="800000"/>
          </a:ln>
          <a:effectLst>
            <a:innerShdw blurRad="76200">
              <a:srgbClr val="000000"/>
            </a:innerShdw>
          </a:effectLst>
        </p:spPr>
      </p:pic>
    </p:spTree>
    <p:extLst>
      <p:ext uri="{BB962C8B-B14F-4D97-AF65-F5344CB8AC3E}">
        <p14:creationId xmlns:p14="http://schemas.microsoft.com/office/powerpoint/2010/main" val="77305019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transport, plein air, eau, ciel&#10;&#10;Description générée automatiquement">
            <a:extLst>
              <a:ext uri="{FF2B5EF4-FFF2-40B4-BE49-F238E27FC236}">
                <a16:creationId xmlns:a16="http://schemas.microsoft.com/office/drawing/2014/main" id="{0ECDDF37-FFAC-A329-3040-2727B6C0CF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6000" y="459000"/>
            <a:ext cx="10560000" cy="5940000"/>
          </a:xfrm>
          <a:prstGeom prst="rect">
            <a:avLst/>
          </a:prstGeom>
          <a:ln w="88900" cap="sq" cmpd="thickThin">
            <a:solidFill>
              <a:schemeClr val="tx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2C2667F0-9E30-83C2-5363-E0979B8401F4}"/>
              </a:ext>
            </a:extLst>
          </p:cNvPr>
          <p:cNvSpPr txBox="1"/>
          <p:nvPr/>
        </p:nvSpPr>
        <p:spPr>
          <a:xfrm>
            <a:off x="2534194" y="5937335"/>
            <a:ext cx="8530046" cy="461665"/>
          </a:xfrm>
          <a:prstGeom prst="rect">
            <a:avLst/>
          </a:prstGeom>
          <a:noFill/>
        </p:spPr>
        <p:txBody>
          <a:bodyPr wrap="square" rtlCol="0">
            <a:spAutoFit/>
          </a:bodyPr>
          <a:lstStyle/>
          <a:p>
            <a:r>
              <a:rPr lang="fr-FR" sz="2400" b="1" dirty="0">
                <a:solidFill>
                  <a:schemeClr val="bg1"/>
                </a:solidFill>
              </a:rPr>
              <a:t>Vue du port de Tromsø jusqu'à la cathédrale arctique</a:t>
            </a:r>
          </a:p>
        </p:txBody>
      </p:sp>
    </p:spTree>
    <p:extLst>
      <p:ext uri="{BB962C8B-B14F-4D97-AF65-F5344CB8AC3E}">
        <p14:creationId xmlns:p14="http://schemas.microsoft.com/office/powerpoint/2010/main" val="293539092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Photographie aérienne, plage&#10;&#10;Description générée automatiquement">
            <a:extLst>
              <a:ext uri="{FF2B5EF4-FFF2-40B4-BE49-F238E27FC236}">
                <a16:creationId xmlns:a16="http://schemas.microsoft.com/office/drawing/2014/main" id="{D4DCCA94-3381-5CD3-61F2-AB917AE4E1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59" y="459000"/>
            <a:ext cx="8913481" cy="594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81534886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maison, nuage&#10;&#10;Description générée automatiquement">
            <a:extLst>
              <a:ext uri="{FF2B5EF4-FFF2-40B4-BE49-F238E27FC236}">
                <a16:creationId xmlns:a16="http://schemas.microsoft.com/office/drawing/2014/main" id="{F0DE6193-1F11-C92C-4F7A-1308973C94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8569" y="538817"/>
            <a:ext cx="8177040" cy="6120000"/>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C5B2A79-72E6-1196-9159-A5FDA12FD813}"/>
              </a:ext>
            </a:extLst>
          </p:cNvPr>
          <p:cNvSpPr txBox="1"/>
          <p:nvPr/>
        </p:nvSpPr>
        <p:spPr>
          <a:xfrm>
            <a:off x="783772" y="4454434"/>
            <a:ext cx="3148149" cy="461665"/>
          </a:xfrm>
          <a:prstGeom prst="rect">
            <a:avLst/>
          </a:prstGeom>
          <a:noFill/>
        </p:spPr>
        <p:txBody>
          <a:bodyPr wrap="square" rtlCol="0">
            <a:spAutoFit/>
          </a:bodyPr>
          <a:lstStyle/>
          <a:p>
            <a:r>
              <a:rPr lang="fr-FR" sz="2400" b="1" dirty="0">
                <a:solidFill>
                  <a:schemeClr val="bg1"/>
                </a:solidFill>
              </a:rPr>
              <a:t>Tromsø </a:t>
            </a:r>
            <a:r>
              <a:rPr lang="fr-FR" sz="2400" b="1" dirty="0" err="1">
                <a:solidFill>
                  <a:schemeClr val="bg1"/>
                </a:solidFill>
              </a:rPr>
              <a:t>Skansen</a:t>
            </a:r>
            <a:endParaRPr lang="fr-FR" sz="2400" b="1" dirty="0">
              <a:solidFill>
                <a:schemeClr val="bg1"/>
              </a:solidFill>
            </a:endParaRPr>
          </a:p>
        </p:txBody>
      </p:sp>
    </p:spTree>
    <p:extLst>
      <p:ext uri="{BB962C8B-B14F-4D97-AF65-F5344CB8AC3E}">
        <p14:creationId xmlns:p14="http://schemas.microsoft.com/office/powerpoint/2010/main" val="390645576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herbe&#10;&#10;Description générée automatiquement">
            <a:extLst>
              <a:ext uri="{FF2B5EF4-FFF2-40B4-BE49-F238E27FC236}">
                <a16:creationId xmlns:a16="http://schemas.microsoft.com/office/drawing/2014/main" id="{B37E9088-ACFA-3C0A-9638-D6C59C653C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6350" y="279000"/>
            <a:ext cx="4732394"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1A745CE2-B3E9-33B6-1F4F-9A273C6E2753}"/>
              </a:ext>
            </a:extLst>
          </p:cNvPr>
          <p:cNvSpPr txBox="1"/>
          <p:nvPr/>
        </p:nvSpPr>
        <p:spPr>
          <a:xfrm>
            <a:off x="7576458" y="5630091"/>
            <a:ext cx="4380411" cy="830997"/>
          </a:xfrm>
          <a:prstGeom prst="rect">
            <a:avLst/>
          </a:prstGeom>
          <a:noFill/>
        </p:spPr>
        <p:txBody>
          <a:bodyPr wrap="square" rtlCol="0">
            <a:spAutoFit/>
          </a:bodyPr>
          <a:lstStyle/>
          <a:p>
            <a:r>
              <a:rPr lang="fr-FR" sz="2400" b="1" dirty="0">
                <a:solidFill>
                  <a:schemeClr val="bg1"/>
                </a:solidFill>
              </a:rPr>
              <a:t>Tromsø Norvège du Nord, l'église principale</a:t>
            </a:r>
          </a:p>
        </p:txBody>
      </p:sp>
    </p:spTree>
    <p:extLst>
      <p:ext uri="{BB962C8B-B14F-4D97-AF65-F5344CB8AC3E}">
        <p14:creationId xmlns:p14="http://schemas.microsoft.com/office/powerpoint/2010/main" val="75472519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Photographie aérienne, bateau&#10;&#10;Description générée automatiquement">
            <a:extLst>
              <a:ext uri="{FF2B5EF4-FFF2-40B4-BE49-F238E27FC236}">
                <a16:creationId xmlns:a16="http://schemas.microsoft.com/office/drawing/2014/main" id="{33787EA1-78A1-3A9C-877C-E5699DBC66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0926" y="334181"/>
            <a:ext cx="9288000" cy="6189637"/>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CB39994-DD13-9B20-8099-0825FEF982D2}"/>
              </a:ext>
            </a:extLst>
          </p:cNvPr>
          <p:cNvSpPr txBox="1"/>
          <p:nvPr/>
        </p:nvSpPr>
        <p:spPr>
          <a:xfrm>
            <a:off x="9744891" y="3429000"/>
            <a:ext cx="2447109" cy="830997"/>
          </a:xfrm>
          <a:prstGeom prst="rect">
            <a:avLst/>
          </a:prstGeom>
          <a:noFill/>
        </p:spPr>
        <p:txBody>
          <a:bodyPr wrap="square" rtlCol="0">
            <a:spAutoFit/>
          </a:bodyPr>
          <a:lstStyle/>
          <a:p>
            <a:r>
              <a:rPr lang="fr-FR" sz="2400" b="1" dirty="0" err="1">
                <a:solidFill>
                  <a:srgbClr val="FFFF00"/>
                </a:solidFill>
              </a:rPr>
              <a:t>Fjellheisen</a:t>
            </a:r>
            <a:r>
              <a:rPr lang="fr-FR" sz="2400" b="1" dirty="0">
                <a:solidFill>
                  <a:srgbClr val="FFFF00"/>
                </a:solidFill>
              </a:rPr>
              <a:t> </a:t>
            </a:r>
            <a:r>
              <a:rPr lang="fr-FR" sz="2400" b="1" dirty="0" err="1">
                <a:solidFill>
                  <a:srgbClr val="FFFF00"/>
                </a:solidFill>
              </a:rPr>
              <a:t>Aussicht</a:t>
            </a:r>
            <a:r>
              <a:rPr lang="fr-FR" sz="2400" b="1" dirty="0">
                <a:solidFill>
                  <a:srgbClr val="FFFF00"/>
                </a:solidFill>
              </a:rPr>
              <a:t> </a:t>
            </a:r>
            <a:r>
              <a:rPr lang="fr-FR" sz="2400" b="1" dirty="0" err="1">
                <a:solidFill>
                  <a:srgbClr val="FFFF00"/>
                </a:solidFill>
              </a:rPr>
              <a:t>Stadt</a:t>
            </a:r>
            <a:endParaRPr lang="fr-FR" sz="2400" b="1" dirty="0">
              <a:solidFill>
                <a:srgbClr val="FFFF00"/>
              </a:solidFill>
            </a:endParaRPr>
          </a:p>
        </p:txBody>
      </p:sp>
    </p:spTree>
    <p:extLst>
      <p:ext uri="{BB962C8B-B14F-4D97-AF65-F5344CB8AC3E}">
        <p14:creationId xmlns:p14="http://schemas.microsoft.com/office/powerpoint/2010/main" val="346200364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CECFE38B-3FF8-0650-20DD-17B264A64E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78480" y="369000"/>
            <a:ext cx="8160000" cy="6120000"/>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97FBEED-F4C2-9787-9686-867202268731}"/>
              </a:ext>
            </a:extLst>
          </p:cNvPr>
          <p:cNvSpPr txBox="1"/>
          <p:nvPr/>
        </p:nvSpPr>
        <p:spPr>
          <a:xfrm>
            <a:off x="102325" y="3775166"/>
            <a:ext cx="2873829" cy="830997"/>
          </a:xfrm>
          <a:prstGeom prst="rect">
            <a:avLst/>
          </a:prstGeom>
          <a:noFill/>
        </p:spPr>
        <p:txBody>
          <a:bodyPr wrap="square" rtlCol="0">
            <a:spAutoFit/>
          </a:bodyPr>
          <a:lstStyle/>
          <a:p>
            <a:r>
              <a:rPr lang="fr-FR" sz="2400" b="1" dirty="0"/>
              <a:t> La cathédrale </a:t>
            </a:r>
            <a:r>
              <a:rPr lang="fr-FR" sz="2400" b="1" dirty="0" err="1"/>
              <a:t>Arcric</a:t>
            </a:r>
            <a:r>
              <a:rPr lang="fr-FR" sz="2400" b="1" dirty="0"/>
              <a:t> de Tromsø, Norvège</a:t>
            </a:r>
          </a:p>
        </p:txBody>
      </p:sp>
    </p:spTree>
    <p:extLst>
      <p:ext uri="{BB962C8B-B14F-4D97-AF65-F5344CB8AC3E}">
        <p14:creationId xmlns:p14="http://schemas.microsoft.com/office/powerpoint/2010/main" val="329076899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nuage, eau&#10;&#10;Description générée automatiquement">
            <a:extLst>
              <a:ext uri="{FF2B5EF4-FFF2-40B4-BE49-F238E27FC236}">
                <a16:creationId xmlns:a16="http://schemas.microsoft.com/office/drawing/2014/main" id="{6452F24B-3FFA-D419-27E8-F7D438C36AF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47257" y="347625"/>
            <a:ext cx="8964000" cy="616275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584BB55-0833-DB4E-E130-0D0232368904}"/>
              </a:ext>
            </a:extLst>
          </p:cNvPr>
          <p:cNvSpPr txBox="1"/>
          <p:nvPr/>
        </p:nvSpPr>
        <p:spPr>
          <a:xfrm>
            <a:off x="117566" y="3429000"/>
            <a:ext cx="2155372" cy="1938992"/>
          </a:xfrm>
          <a:prstGeom prst="rect">
            <a:avLst/>
          </a:prstGeom>
          <a:noFill/>
        </p:spPr>
        <p:txBody>
          <a:bodyPr wrap="square" rtlCol="0">
            <a:spAutoFit/>
          </a:bodyPr>
          <a:lstStyle/>
          <a:p>
            <a:r>
              <a:rPr lang="fr-FR" sz="2400" b="1" dirty="0">
                <a:solidFill>
                  <a:srgbClr val="FFFF00"/>
                </a:solidFill>
              </a:rPr>
              <a:t>Vue du musée </a:t>
            </a:r>
            <a:r>
              <a:rPr lang="fr-FR" sz="2400" b="1" dirty="0" err="1">
                <a:solidFill>
                  <a:srgbClr val="FFFF00"/>
                </a:solidFill>
              </a:rPr>
              <a:t>Polaria</a:t>
            </a:r>
            <a:r>
              <a:rPr lang="fr-FR" sz="2400" b="1" dirty="0">
                <a:solidFill>
                  <a:srgbClr val="FFFF00"/>
                </a:solidFill>
              </a:rPr>
              <a:t> à Tromso, prise par l'utilisateur : Bo-</a:t>
            </a:r>
            <a:r>
              <a:rPr lang="fr-FR" sz="2400" b="1" dirty="0" err="1">
                <a:solidFill>
                  <a:srgbClr val="FFFF00"/>
                </a:solidFill>
              </a:rPr>
              <a:t>deh</a:t>
            </a:r>
            <a:r>
              <a:rPr lang="fr-FR" sz="2400" b="1" dirty="0">
                <a:solidFill>
                  <a:srgbClr val="FFFF00"/>
                </a:solidFill>
              </a:rPr>
              <a:t> .</a:t>
            </a:r>
          </a:p>
        </p:txBody>
      </p:sp>
    </p:spTree>
    <p:extLst>
      <p:ext uri="{BB962C8B-B14F-4D97-AF65-F5344CB8AC3E}">
        <p14:creationId xmlns:p14="http://schemas.microsoft.com/office/powerpoint/2010/main" val="61188276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transport, funiculaire, véhicule&#10;&#10;Description générée automatiquement">
            <a:extLst>
              <a:ext uri="{FF2B5EF4-FFF2-40B4-BE49-F238E27FC236}">
                <a16:creationId xmlns:a16="http://schemas.microsoft.com/office/drawing/2014/main" id="{432DE908-6571-14A4-F3DF-0115972E5B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36173" y="216000"/>
            <a:ext cx="4284000" cy="6426000"/>
          </a:xfrm>
          <a:prstGeom prst="rect">
            <a:avLst/>
          </a:prstGeom>
          <a:ln w="88900" cap="sq" cmpd="thickThin">
            <a:solidFill>
              <a:srgbClr val="C00000"/>
            </a:solidFill>
            <a:prstDash val="solid"/>
            <a:miter lim="800000"/>
          </a:ln>
          <a:effectLst>
            <a:innerShdw blurRad="76200">
              <a:srgbClr val="000000"/>
            </a:innerShdw>
          </a:effectLst>
        </p:spPr>
      </p:pic>
    </p:spTree>
    <p:extLst>
      <p:ext uri="{BB962C8B-B14F-4D97-AF65-F5344CB8AC3E}">
        <p14:creationId xmlns:p14="http://schemas.microsoft.com/office/powerpoint/2010/main" val="12542229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nuage, neige&#10;&#10;Description générée automatiquement">
            <a:extLst>
              <a:ext uri="{FF2B5EF4-FFF2-40B4-BE49-F238E27FC236}">
                <a16:creationId xmlns:a16="http://schemas.microsoft.com/office/drawing/2014/main" id="{CF4E1FD2-4983-2E10-DB66-1A79C21C47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0857" y="369000"/>
            <a:ext cx="9183603" cy="612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37DC89F-DF99-A668-F6E9-CBC4E9398A09}"/>
              </a:ext>
            </a:extLst>
          </p:cNvPr>
          <p:cNvSpPr txBox="1"/>
          <p:nvPr/>
        </p:nvSpPr>
        <p:spPr>
          <a:xfrm>
            <a:off x="9993086" y="3644537"/>
            <a:ext cx="2050868" cy="1200329"/>
          </a:xfrm>
          <a:prstGeom prst="rect">
            <a:avLst/>
          </a:prstGeom>
          <a:noFill/>
        </p:spPr>
        <p:txBody>
          <a:bodyPr wrap="square" rtlCol="0">
            <a:spAutoFit/>
          </a:bodyPr>
          <a:lstStyle/>
          <a:p>
            <a:r>
              <a:rPr lang="fr-FR" sz="2400" b="1"/>
              <a:t> Vue de Tromsø depuis Fjelleisen</a:t>
            </a:r>
            <a:endParaRPr lang="fr-FR" sz="2400" b="1" dirty="0"/>
          </a:p>
        </p:txBody>
      </p:sp>
    </p:spTree>
    <p:extLst>
      <p:ext uri="{BB962C8B-B14F-4D97-AF65-F5344CB8AC3E}">
        <p14:creationId xmlns:p14="http://schemas.microsoft.com/office/powerpoint/2010/main" val="306683453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evreuil, ciel, plein air, neige&#10;&#10;Description générée automatiquement">
            <a:extLst>
              <a:ext uri="{FF2B5EF4-FFF2-40B4-BE49-F238E27FC236}">
                <a16:creationId xmlns:a16="http://schemas.microsoft.com/office/drawing/2014/main" id="{8DA4BE9A-CA41-7BDA-2973-250ACD378A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0228" y="189000"/>
            <a:ext cx="4320000" cy="6480000"/>
          </a:xfrm>
          <a:prstGeom prst="rect">
            <a:avLst/>
          </a:prstGeom>
          <a:ln w="88900" cap="sq" cmpd="thickThin">
            <a:solidFill>
              <a:srgbClr val="002060"/>
            </a:solidFill>
            <a:prstDash val="solid"/>
            <a:miter lim="800000"/>
          </a:ln>
          <a:effectLst>
            <a:innerShdw blurRad="76200">
              <a:srgbClr val="000000"/>
            </a:innerShdw>
          </a:effectLst>
        </p:spPr>
      </p:pic>
      <p:pic>
        <p:nvPicPr>
          <p:cNvPr id="5" name="Image 4" descr="Une image contenant mammifère, chevreuil, plein air, neige&#10;&#10;Description générée automatiquement">
            <a:extLst>
              <a:ext uri="{FF2B5EF4-FFF2-40B4-BE49-F238E27FC236}">
                <a16:creationId xmlns:a16="http://schemas.microsoft.com/office/drawing/2014/main" id="{2FC77EA0-9DD9-F6F2-AE68-B0C5523B780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37420" y="189000"/>
            <a:ext cx="4320000" cy="6480000"/>
          </a:xfrm>
          <a:prstGeom prst="rect">
            <a:avLst/>
          </a:prstGeom>
          <a:ln w="88900" cap="sq" cmpd="thickThin">
            <a:solidFill>
              <a:srgbClr val="00206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F37717EE-4B84-0350-E372-61E26C18776B}"/>
              </a:ext>
            </a:extLst>
          </p:cNvPr>
          <p:cNvSpPr txBox="1"/>
          <p:nvPr/>
        </p:nvSpPr>
        <p:spPr>
          <a:xfrm>
            <a:off x="5442310" y="2965269"/>
            <a:ext cx="2386151" cy="1384995"/>
          </a:xfrm>
          <a:prstGeom prst="rect">
            <a:avLst/>
          </a:prstGeom>
          <a:noFill/>
        </p:spPr>
        <p:txBody>
          <a:bodyPr wrap="square" rtlCol="0">
            <a:spAutoFit/>
          </a:bodyPr>
          <a:lstStyle/>
          <a:p>
            <a:r>
              <a:rPr lang="fr-FR" sz="2800" b="1" dirty="0"/>
              <a:t>1 Et 2 Excursion Traineau</a:t>
            </a:r>
          </a:p>
        </p:txBody>
      </p:sp>
    </p:spTree>
    <p:extLst>
      <p:ext uri="{BB962C8B-B14F-4D97-AF65-F5344CB8AC3E}">
        <p14:creationId xmlns:p14="http://schemas.microsoft.com/office/powerpoint/2010/main" val="334895799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hien de traîneau, transport, chien&#10;&#10;Description générée automatiquement">
            <a:extLst>
              <a:ext uri="{FF2B5EF4-FFF2-40B4-BE49-F238E27FC236}">
                <a16:creationId xmlns:a16="http://schemas.microsoft.com/office/drawing/2014/main" id="{016C9C1E-A6F7-D058-7E9A-9988EF9679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971" y="189000"/>
            <a:ext cx="4320000" cy="6480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neige, traîneau, hiver&#10;&#10;Description générée automatiquement">
            <a:extLst>
              <a:ext uri="{FF2B5EF4-FFF2-40B4-BE49-F238E27FC236}">
                <a16:creationId xmlns:a16="http://schemas.microsoft.com/office/drawing/2014/main" id="{63A0FA97-3087-8D5A-6619-6707074A6AE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93726" y="189000"/>
            <a:ext cx="4320000" cy="648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CB74D3BD-881B-921D-8FEE-05FB1C742BFC}"/>
              </a:ext>
            </a:extLst>
          </p:cNvPr>
          <p:cNvSpPr txBox="1"/>
          <p:nvPr/>
        </p:nvSpPr>
        <p:spPr>
          <a:xfrm>
            <a:off x="4925791" y="4643435"/>
            <a:ext cx="3617317" cy="523220"/>
          </a:xfrm>
          <a:prstGeom prst="rect">
            <a:avLst/>
          </a:prstGeom>
          <a:noFill/>
        </p:spPr>
        <p:txBody>
          <a:bodyPr wrap="square" rtlCol="0">
            <a:spAutoFit/>
          </a:bodyPr>
          <a:lstStyle/>
          <a:p>
            <a:r>
              <a:rPr lang="fr-FR" sz="2800" b="1" dirty="0">
                <a:solidFill>
                  <a:srgbClr val="FFFF00"/>
                </a:solidFill>
              </a:rPr>
              <a:t>Chien Traineau</a:t>
            </a:r>
          </a:p>
        </p:txBody>
      </p:sp>
      <p:sp>
        <p:nvSpPr>
          <p:cNvPr id="7" name="ZoneTexte 6">
            <a:extLst>
              <a:ext uri="{FF2B5EF4-FFF2-40B4-BE49-F238E27FC236}">
                <a16:creationId xmlns:a16="http://schemas.microsoft.com/office/drawing/2014/main" id="{ECB473CF-011F-3874-13CA-DBCB4F2F310B}"/>
              </a:ext>
            </a:extLst>
          </p:cNvPr>
          <p:cNvSpPr txBox="1"/>
          <p:nvPr/>
        </p:nvSpPr>
        <p:spPr>
          <a:xfrm>
            <a:off x="5478513" y="4058660"/>
            <a:ext cx="2694755" cy="584775"/>
          </a:xfrm>
          <a:prstGeom prst="rect">
            <a:avLst/>
          </a:prstGeom>
          <a:noFill/>
        </p:spPr>
        <p:txBody>
          <a:bodyPr wrap="square" rtlCol="0">
            <a:spAutoFit/>
          </a:bodyPr>
          <a:lstStyle/>
          <a:p>
            <a:r>
              <a:rPr lang="fr-FR" sz="3200" b="1" dirty="0">
                <a:solidFill>
                  <a:srgbClr val="FFFF00"/>
                </a:solidFill>
              </a:rPr>
              <a:t>1  Et 2  </a:t>
            </a:r>
          </a:p>
        </p:txBody>
      </p:sp>
    </p:spTree>
    <p:extLst>
      <p:ext uri="{BB962C8B-B14F-4D97-AF65-F5344CB8AC3E}">
        <p14:creationId xmlns:p14="http://schemas.microsoft.com/office/powerpoint/2010/main" val="273960744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ammifère, mammifère aquatiques, Mammifère marin, plein air&#10;&#10;Description générée automatiquement">
            <a:extLst>
              <a:ext uri="{FF2B5EF4-FFF2-40B4-BE49-F238E27FC236}">
                <a16:creationId xmlns:a16="http://schemas.microsoft.com/office/drawing/2014/main" id="{10148C0F-3CE6-674F-F05B-C5B8846987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4000" y="693000"/>
            <a:ext cx="10944000" cy="5472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563BC45-BC72-145E-D846-7C67C517FF0C}"/>
              </a:ext>
            </a:extLst>
          </p:cNvPr>
          <p:cNvSpPr txBox="1"/>
          <p:nvPr/>
        </p:nvSpPr>
        <p:spPr>
          <a:xfrm>
            <a:off x="4946468" y="6165000"/>
            <a:ext cx="3648892" cy="461665"/>
          </a:xfrm>
          <a:prstGeom prst="rect">
            <a:avLst/>
          </a:prstGeom>
          <a:noFill/>
        </p:spPr>
        <p:txBody>
          <a:bodyPr wrap="square" rtlCol="0">
            <a:spAutoFit/>
          </a:bodyPr>
          <a:lstStyle/>
          <a:p>
            <a:r>
              <a:rPr lang="fr-FR" sz="2400" b="1" dirty="0">
                <a:solidFill>
                  <a:srgbClr val="FFFF00"/>
                </a:solidFill>
              </a:rPr>
              <a:t>Orgues – Baleines </a:t>
            </a:r>
          </a:p>
        </p:txBody>
      </p:sp>
    </p:spTree>
    <p:extLst>
      <p:ext uri="{BB962C8B-B14F-4D97-AF65-F5344CB8AC3E}">
        <p14:creationId xmlns:p14="http://schemas.microsoft.com/office/powerpoint/2010/main" val="275073428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hiver&#10;&#10;Description générée automatiquement">
            <a:extLst>
              <a:ext uri="{FF2B5EF4-FFF2-40B4-BE49-F238E27FC236}">
                <a16:creationId xmlns:a16="http://schemas.microsoft.com/office/drawing/2014/main" id="{09CFEBC8-E480-DA54-1854-80E5C133A4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5421" y="369000"/>
            <a:ext cx="9170727"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287FCAE-9D59-B696-791C-690779D0A5C2}"/>
              </a:ext>
            </a:extLst>
          </p:cNvPr>
          <p:cNvSpPr txBox="1"/>
          <p:nvPr/>
        </p:nvSpPr>
        <p:spPr>
          <a:xfrm>
            <a:off x="-1" y="3964577"/>
            <a:ext cx="2364377" cy="830997"/>
          </a:xfrm>
          <a:prstGeom prst="rect">
            <a:avLst/>
          </a:prstGeom>
          <a:noFill/>
        </p:spPr>
        <p:txBody>
          <a:bodyPr wrap="square" rtlCol="0">
            <a:spAutoFit/>
          </a:bodyPr>
          <a:lstStyle/>
          <a:p>
            <a:r>
              <a:rPr lang="fr-FR" sz="2400" b="1" dirty="0">
                <a:solidFill>
                  <a:srgbClr val="FFFF00"/>
                </a:solidFill>
              </a:rPr>
              <a:t>Tromsø, la capitale arctique</a:t>
            </a:r>
          </a:p>
        </p:txBody>
      </p:sp>
    </p:spTree>
    <p:extLst>
      <p:ext uri="{BB962C8B-B14F-4D97-AF65-F5344CB8AC3E}">
        <p14:creationId xmlns:p14="http://schemas.microsoft.com/office/powerpoint/2010/main" val="117500609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4" name="Image 3" descr="Une image contenant neige, plein air, paysage, nature&#10;&#10;Description générée automatiquement">
            <a:extLst>
              <a:ext uri="{FF2B5EF4-FFF2-40B4-BE49-F238E27FC236}">
                <a16:creationId xmlns:a16="http://schemas.microsoft.com/office/drawing/2014/main" id="{6C216735-DDAE-4CFB-703D-ACE7F5566C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0926" y="624142"/>
            <a:ext cx="5688000" cy="3761190"/>
          </a:xfrm>
          <a:prstGeom prst="rect">
            <a:avLst/>
          </a:prstGeom>
          <a:ln w="88900" cap="sq" cmpd="thickThin">
            <a:solidFill>
              <a:srgbClr val="FFFF00"/>
            </a:solidFill>
            <a:prstDash val="solid"/>
            <a:miter lim="800000"/>
          </a:ln>
          <a:effectLst>
            <a:innerShdw blurRad="76200">
              <a:srgbClr val="000000"/>
            </a:innerShdw>
          </a:effectLst>
        </p:spPr>
      </p:pic>
      <p:pic>
        <p:nvPicPr>
          <p:cNvPr id="6" name="Image 5" descr="Une image contenant plein air, bâtiment, ciel, voiture&#10;&#10;Description générée automatiquement">
            <a:extLst>
              <a:ext uri="{FF2B5EF4-FFF2-40B4-BE49-F238E27FC236}">
                <a16:creationId xmlns:a16="http://schemas.microsoft.com/office/drawing/2014/main" id="{59F92947-02BB-83A8-40A8-99DB0244014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25074" y="2588054"/>
            <a:ext cx="5436000" cy="3594555"/>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54946963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oucher de soleil, ciel, nuage&#10;&#10;Description générée automatiquement">
            <a:extLst>
              <a:ext uri="{FF2B5EF4-FFF2-40B4-BE49-F238E27FC236}">
                <a16:creationId xmlns:a16="http://schemas.microsoft.com/office/drawing/2014/main" id="{6624852C-4D35-C08A-9DD6-015D9513E1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8330" y="191520"/>
            <a:ext cx="4896000" cy="32436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bateau, bâtiment, eau&#10;&#10;Description générée automatiquement">
            <a:extLst>
              <a:ext uri="{FF2B5EF4-FFF2-40B4-BE49-F238E27FC236}">
                <a16:creationId xmlns:a16="http://schemas.microsoft.com/office/drawing/2014/main" id="{0BD52FEC-515F-FB50-C32E-1DE38D1C8EB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27671" y="191520"/>
            <a:ext cx="4896000" cy="323748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bâtiment, ciel, voiture&#10;&#10;Description générée automatiquement">
            <a:extLst>
              <a:ext uri="{FF2B5EF4-FFF2-40B4-BE49-F238E27FC236}">
                <a16:creationId xmlns:a16="http://schemas.microsoft.com/office/drawing/2014/main" id="{F1150369-FBA0-8978-5E86-F105969B34D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90251" y="3758434"/>
            <a:ext cx="4392000" cy="290421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26711248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B8B4E0EB-9C6F-8E06-FB34-3705AD97CE1B}"/>
              </a:ext>
            </a:extLst>
          </p:cNvPr>
          <p:cNvSpPr txBox="1"/>
          <p:nvPr/>
        </p:nvSpPr>
        <p:spPr>
          <a:xfrm>
            <a:off x="927463" y="1864582"/>
            <a:ext cx="10742023" cy="646331"/>
          </a:xfrm>
          <a:prstGeom prst="rect">
            <a:avLst/>
          </a:prstGeom>
          <a:noFill/>
        </p:spPr>
        <p:txBody>
          <a:bodyPr wrap="square" rtlCol="0">
            <a:spAutoFit/>
          </a:bodyPr>
          <a:lstStyle/>
          <a:p>
            <a:r>
              <a:rPr lang="fr-FR" sz="3600" b="1" dirty="0">
                <a:solidFill>
                  <a:srgbClr val="FFFF00"/>
                </a:solidFill>
              </a:rPr>
              <a:t>Lorient Vous A Proposé La Ville De Tromso ( Norvège )</a:t>
            </a:r>
          </a:p>
        </p:txBody>
      </p:sp>
      <p:sp>
        <p:nvSpPr>
          <p:cNvPr id="3" name="ZoneTexte 2">
            <a:extLst>
              <a:ext uri="{FF2B5EF4-FFF2-40B4-BE49-F238E27FC236}">
                <a16:creationId xmlns:a16="http://schemas.microsoft.com/office/drawing/2014/main" id="{AE8DEB84-18E4-90DD-CB22-8D6ED8FFE8B9}"/>
              </a:ext>
            </a:extLst>
          </p:cNvPr>
          <p:cNvSpPr txBox="1"/>
          <p:nvPr/>
        </p:nvSpPr>
        <p:spPr>
          <a:xfrm>
            <a:off x="3583577" y="2844225"/>
            <a:ext cx="8085909"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933425DF-C570-4959-DD1A-E816224CFD1A}"/>
              </a:ext>
            </a:extLst>
          </p:cNvPr>
          <p:cNvSpPr txBox="1"/>
          <p:nvPr/>
        </p:nvSpPr>
        <p:spPr>
          <a:xfrm>
            <a:off x="5368834" y="3500702"/>
            <a:ext cx="4323806" cy="646331"/>
          </a:xfrm>
          <a:prstGeom prst="rect">
            <a:avLst/>
          </a:prstGeom>
          <a:noFill/>
        </p:spPr>
        <p:txBody>
          <a:bodyPr wrap="square" rtlCol="0">
            <a:spAutoFit/>
          </a:bodyPr>
          <a:lstStyle/>
          <a:p>
            <a:r>
              <a:rPr lang="fr-FR" sz="3600" b="1" dirty="0">
                <a:solidFill>
                  <a:srgbClr val="FFFF00"/>
                </a:solidFill>
              </a:rPr>
              <a:t>Daniel</a:t>
            </a:r>
          </a:p>
        </p:txBody>
      </p:sp>
    </p:spTree>
    <p:extLst>
      <p:ext uri="{BB962C8B-B14F-4D97-AF65-F5344CB8AC3E}">
        <p14:creationId xmlns:p14="http://schemas.microsoft.com/office/powerpoint/2010/main" val="277656355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p:cTn id="1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p:cTn id="25"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TotalTime>
  <Words>349</Words>
  <Application>Microsoft Office PowerPoint</Application>
  <PresentationFormat>Grand écran</PresentationFormat>
  <Paragraphs>33</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2024-01-29T10:32:15Z</dcterms:created>
  <dcterms:modified xsi:type="dcterms:W3CDTF">2024-01-30T10:47:51Z</dcterms:modified>
</cp:coreProperties>
</file>