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69" r:id="rId4"/>
    <p:sldId id="273" r:id="rId5"/>
    <p:sldId id="272" r:id="rId6"/>
    <p:sldId id="271" r:id="rId7"/>
    <p:sldId id="270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59" r:id="rId18"/>
    <p:sldId id="258" r:id="rId19"/>
    <p:sldId id="257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3" autoAdjust="0"/>
    <p:restoredTop sz="94660"/>
  </p:normalViewPr>
  <p:slideViewPr>
    <p:cSldViewPr snapToGrid="0">
      <p:cViewPr varScale="1">
        <p:scale>
          <a:sx n="91" d="100"/>
          <a:sy n="91" d="100"/>
        </p:scale>
        <p:origin x="6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A55EDF-0A9B-A785-5E31-5F18F7E010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12D7F05-1093-071C-CCF7-39A22D18DB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C3560F-B134-1526-FFAF-CB67C2819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D89BD-F7BE-4640-9190-CC0692A809CD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CFDAA5-A4F3-9BEA-7893-6A80C3741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935B96-6E9A-92E8-1C91-5B2F6C0C3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EA32-D0CF-4A7C-9EB1-5A37555344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61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4C426B-EEF7-109C-1D2C-BF0FF4B0F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B0AC2B-5188-C177-D39F-D2BB930D22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F95B0E-209B-05B9-AC29-07444C995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D89BD-F7BE-4640-9190-CC0692A809CD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77E363-39AD-A239-95DC-C48BE5ABF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CF147A-1DBA-333A-2343-4DC974ABC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EA32-D0CF-4A7C-9EB1-5A37555344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0344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9CC95E-6C72-B511-0298-8022810826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E0B37AF-622B-894A-3F80-0E6D4BF48C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EABA3B-A8D3-E7DE-C59E-A9173A701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D89BD-F7BE-4640-9190-CC0692A809CD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F22955-3084-6AF9-46A0-DEDA3531C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43E32E-C30F-A76D-3B51-0489D91CF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EA32-D0CF-4A7C-9EB1-5A37555344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941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C28B54-12A9-94DE-95D9-6ED421903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FF44332-4A7A-9FA1-7599-B427B76D29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6AD229D-22F5-AA02-9451-68C9FC3A65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7650EAD-5489-F900-E8DC-018F473CA2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D89BD-F7BE-4640-9190-CC0692A809CD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A619E44-ED19-E707-9A30-8B503AB69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08024F5-A60B-C020-14A1-BC9732930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EA32-D0CF-4A7C-9EB1-5A37555344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506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ADFEF0-AD75-1A07-33EB-AC9BA04B19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253A8A8-D6B1-CE12-304D-6A501B986C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CE3145A-24F6-B2AF-102F-9DAF408718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3B13355-9100-0AED-2A76-E88663B7F8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99BF72D-985A-AF28-9948-971911372F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9FC01A1-B09D-83C6-2C05-B326062A6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D89BD-F7BE-4640-9190-CC0692A809CD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38E651E-9AF1-F967-E657-CA7A04DA8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33EC3A0-E1B7-5282-74A2-33B4068B3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EA32-D0CF-4A7C-9EB1-5A37555344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496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543C3B-6199-546D-FC53-DC12E3D8F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86D9E0D-DF69-27AA-B558-D595004B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D89BD-F7BE-4640-9190-CC0692A809CD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0211905-65DE-28E5-37BE-F13AF6A91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37BAE57-84F0-CDEB-CEA6-6A2D19123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EA32-D0CF-4A7C-9EB1-5A37555344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565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AEB957F-9040-4F98-5942-E6FB0D0F3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D89BD-F7BE-4640-9190-CC0692A809CD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7A38519-3E05-C8C0-5775-07D1DE093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DD37B05-4673-AA62-D868-83C56DD2B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EA32-D0CF-4A7C-9EB1-5A37555344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250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B66103-0805-D233-7641-180B5DF81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3A6FD28-49F0-2F7A-FCEB-C0F86580CC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6A84107-4885-F908-B96C-26E8F7F16E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88B4050-5C03-DF66-C13E-C19655A57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D89BD-F7BE-4640-9190-CC0692A809CD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679E9D0-866E-08F0-3569-6DDB4A4D3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5675392-F5AA-1F64-581F-4CD731ED3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EA32-D0CF-4A7C-9EB1-5A37555344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386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F1F1F7-00ED-4A2E-43D3-597E33F3B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D8870ED-BA92-8B16-BD0F-8E753D10F2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7DC4287-53CF-7C8B-432E-671660D7B3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E58C067-5990-4C48-E69D-B653C9C04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D89BD-F7BE-4640-9190-CC0692A809CD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9A47FC-0145-8347-62B5-7E214D4E9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A80D1EB-620F-B092-088D-0608C78DC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EA32-D0CF-4A7C-9EB1-5A37555344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23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CCDF33-28DB-2A8F-D287-2F7273D55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6AC26B-3694-A6B9-D2D2-DE38711C72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A592B3-79D0-AD45-6596-FE07B0C6B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D89BD-F7BE-4640-9190-CC0692A809CD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BEDDA9-F0DD-9F9F-F7A1-CC1BE39EB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3A5B14-B079-D81B-6310-115F34E6F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EA32-D0CF-4A7C-9EB1-5A37555344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52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69F0CC5-D5E1-A135-00E9-BFC6FCDE31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A3AA6C8-DF82-B561-8F5D-CC3D6D50CF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527D09-CA5C-8539-9AA8-2889A5B84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D89BD-F7BE-4640-9190-CC0692A809CD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D4C45E-06B2-699A-78AE-EE7E2C58C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B20DCE-838C-5BBC-4349-FB3739C09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4EA32-D0CF-4A7C-9EB1-5A37555344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0650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8356A12-905B-F698-D192-23DB7084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804BC9C-D547-69FD-8A3A-7E797C5E54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CA6EDB-ED86-1BD6-955A-738EFA075D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4D89BD-F7BE-4640-9190-CC0692A809CD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39EA0C-AF48-982A-F6B4-8D43D5A7BD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19BC64-57A7-C74B-6C1E-FA700624E5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4EA32-D0CF-4A7C-9EB1-5A37555344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829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1DA0DB07-C14F-7090-E3AF-46C64F18D4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9657" y="836022"/>
            <a:ext cx="7680000" cy="576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399117C-3BB3-4B1F-9411-891B675FE8BD}"/>
              </a:ext>
            </a:extLst>
          </p:cNvPr>
          <p:cNvSpPr txBox="1"/>
          <p:nvPr/>
        </p:nvSpPr>
        <p:spPr>
          <a:xfrm>
            <a:off x="156754" y="4010297"/>
            <a:ext cx="25429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de l'Alhambra, Grenade, Espagne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617D4EA-E63D-C116-DFEA-03A4DA83F65A}"/>
              </a:ext>
            </a:extLst>
          </p:cNvPr>
          <p:cNvSpPr txBox="1"/>
          <p:nvPr/>
        </p:nvSpPr>
        <p:spPr>
          <a:xfrm>
            <a:off x="3139439" y="318167"/>
            <a:ext cx="10014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 L’Alhambra (Grenade Espagne )</a:t>
            </a:r>
          </a:p>
        </p:txBody>
      </p:sp>
    </p:spTree>
    <p:extLst>
      <p:ext uri="{BB962C8B-B14F-4D97-AF65-F5344CB8AC3E}">
        <p14:creationId xmlns:p14="http://schemas.microsoft.com/office/powerpoint/2010/main" val="3972269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  <p:sndAc>
          <p:stSnd loop="1">
            <p:snd r:embed="rId2" name="Julio Iglesias - Le mal de toi (1979).wav"/>
          </p:stSnd>
        </p:sndAc>
      </p:transition>
    </mc:Choice>
    <mc:Fallback>
      <p:transition spd="slow" advClick="0" advTm="8000">
        <p:pull/>
        <p:sndAc>
          <p:stSnd loop="1">
            <p:snd r:embed="rId2" name="Julio Iglesias - Le mal de toi (1979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5914EA7-E71C-B688-15E6-7491973E926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L'Alhambra (de l'arabe Al-</a:t>
            </a:r>
            <a:r>
              <a:rPr lang="fr-FR" sz="3600" dirty="0" err="1">
                <a:ln>
                  <a:solidFill>
                    <a:schemeClr val="accent2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Hamrâ</a:t>
            </a:r>
            <a:r>
              <a:rPr lang="fr-FR" sz="3600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- </a:t>
            </a:r>
            <a:r>
              <a:rPr lang="ar-AE" sz="3600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الحَمْراء) </a:t>
            </a:r>
            <a:r>
              <a:rPr lang="fr-FR" sz="3600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de Grenade en Andalousie est un ensemble palatial constituant l'un des monuments majeurs de l'architecture islamique. Acropole médiévale la plus majestueuse du monde méditerranéen, située sur le plateau de la </a:t>
            </a:r>
            <a:r>
              <a:rPr lang="fr-FR" sz="3600" dirty="0" err="1">
                <a:ln>
                  <a:solidFill>
                    <a:schemeClr val="accent2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Sabika</a:t>
            </a:r>
            <a:r>
              <a:rPr lang="fr-FR" sz="3600" dirty="0">
                <a:ln>
                  <a:solidFill>
                    <a:schemeClr val="accent2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qui domine la ville, elle se compose essentiellement de quatre parties incluses dans son enceinte fortifiée : l'Alcazaba, les palais nasrides, le Généralife, ses jardins, et le palais de Charles Quint</a:t>
            </a:r>
            <a:r>
              <a:rPr lang="fr-FR" dirty="0">
                <a:ln>
                  <a:solidFill>
                    <a:schemeClr val="accent2"/>
                  </a:solidFill>
                </a:ln>
              </a:rPr>
              <a:t>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29684A22-8FB1-BE91-3648-D66BC945551E}"/>
              </a:ext>
            </a:extLst>
          </p:cNvPr>
          <p:cNvSpPr txBox="1"/>
          <p:nvPr/>
        </p:nvSpPr>
        <p:spPr>
          <a:xfrm>
            <a:off x="4794069" y="485938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2713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Symétrie, mosquée&#10;&#10;Description générée automatiquement">
            <a:extLst>
              <a:ext uri="{FF2B5EF4-FFF2-40B4-BE49-F238E27FC236}">
                <a16:creationId xmlns:a16="http://schemas.microsoft.com/office/drawing/2014/main" id="{0315F428-E08C-4C19-51A0-80DC209BB9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0814" y="279000"/>
            <a:ext cx="5184376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98A960-A882-D21C-983F-059CDEFEF4B8}"/>
              </a:ext>
            </a:extLst>
          </p:cNvPr>
          <p:cNvSpPr txBox="1"/>
          <p:nvPr/>
        </p:nvSpPr>
        <p:spPr>
          <a:xfrm>
            <a:off x="7563393" y="3749040"/>
            <a:ext cx="41931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Photographie historique des fenêtres de l'Alhambra.</a:t>
            </a:r>
          </a:p>
        </p:txBody>
      </p:sp>
    </p:spTree>
    <p:extLst>
      <p:ext uri="{BB962C8B-B14F-4D97-AF65-F5344CB8AC3E}">
        <p14:creationId xmlns:p14="http://schemas.microsoft.com/office/powerpoint/2010/main" val="1331176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, texte&#10;&#10;Description générée automatiquement">
            <a:extLst>
              <a:ext uri="{FF2B5EF4-FFF2-40B4-BE49-F238E27FC236}">
                <a16:creationId xmlns:a16="http://schemas.microsoft.com/office/drawing/2014/main" id="{0E808FB6-5250-4C94-F59D-F9C1B8479A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000" y="804150"/>
            <a:ext cx="11052000" cy="52497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CC2E4A-AFA5-A87D-691A-679594BC84EE}"/>
              </a:ext>
            </a:extLst>
          </p:cNvPr>
          <p:cNvSpPr txBox="1"/>
          <p:nvPr/>
        </p:nvSpPr>
        <p:spPr>
          <a:xfrm>
            <a:off x="4728754" y="6053850"/>
            <a:ext cx="1070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Plan de l'Alhambra.</a:t>
            </a:r>
          </a:p>
        </p:txBody>
      </p:sp>
    </p:spTree>
    <p:extLst>
      <p:ext uri="{BB962C8B-B14F-4D97-AF65-F5344CB8AC3E}">
        <p14:creationId xmlns:p14="http://schemas.microsoft.com/office/powerpoint/2010/main" val="4119403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château&#10;&#10;Description générée automatiquement">
            <a:extLst>
              <a:ext uri="{FF2B5EF4-FFF2-40B4-BE49-F238E27FC236}">
                <a16:creationId xmlns:a16="http://schemas.microsoft.com/office/drawing/2014/main" id="{4F1C63CC-6D84-7A04-4171-C703C883A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747712"/>
            <a:ext cx="7620000" cy="536257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510D702-0B06-EA9B-4D39-D39FEE0627A2}"/>
              </a:ext>
            </a:extLst>
          </p:cNvPr>
          <p:cNvSpPr txBox="1"/>
          <p:nvPr/>
        </p:nvSpPr>
        <p:spPr>
          <a:xfrm>
            <a:off x="4062549" y="6110287"/>
            <a:ext cx="8490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générale de l'Alcazaba.</a:t>
            </a:r>
          </a:p>
        </p:txBody>
      </p:sp>
    </p:spTree>
    <p:extLst>
      <p:ext uri="{BB962C8B-B14F-4D97-AF65-F5344CB8AC3E}">
        <p14:creationId xmlns:p14="http://schemas.microsoft.com/office/powerpoint/2010/main" val="4135991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uines, château&#10;&#10;Description générée automatiquement">
            <a:extLst>
              <a:ext uri="{FF2B5EF4-FFF2-40B4-BE49-F238E27FC236}">
                <a16:creationId xmlns:a16="http://schemas.microsoft.com/office/drawing/2014/main" id="{78FBE0B1-6C83-C343-8395-8E2F2556C6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3409" y="342000"/>
            <a:ext cx="8064000" cy="6174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728D14-F1B0-7211-7D95-42C4DAC8D04D}"/>
              </a:ext>
            </a:extLst>
          </p:cNvPr>
          <p:cNvSpPr txBox="1"/>
          <p:nvPr/>
        </p:nvSpPr>
        <p:spPr>
          <a:xfrm>
            <a:off x="624529" y="4219303"/>
            <a:ext cx="2468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rapprochée des tours de l'Alcazaba.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268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ontagne&#10;&#10;Description générée automatiquement">
            <a:extLst>
              <a:ext uri="{FF2B5EF4-FFF2-40B4-BE49-F238E27FC236}">
                <a16:creationId xmlns:a16="http://schemas.microsoft.com/office/drawing/2014/main" id="{8C28DDB1-92C7-E893-0241-FB63AA18EF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8355" y="459000"/>
            <a:ext cx="7920000" cy="59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26AE26-6F7B-B00A-2ED9-48E3C698C054}"/>
              </a:ext>
            </a:extLst>
          </p:cNvPr>
          <p:cNvSpPr txBox="1"/>
          <p:nvPr/>
        </p:nvSpPr>
        <p:spPr>
          <a:xfrm>
            <a:off x="9562011" y="3618411"/>
            <a:ext cx="26299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L'Alcazaba abritant autrefois les soldats est aujourd'hui en ruines.</a:t>
            </a:r>
          </a:p>
        </p:txBody>
      </p:sp>
    </p:spTree>
    <p:extLst>
      <p:ext uri="{BB962C8B-B14F-4D97-AF65-F5344CB8AC3E}">
        <p14:creationId xmlns:p14="http://schemas.microsoft.com/office/powerpoint/2010/main" val="1205600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uines, Histoire antique, Histoire, bâtiment&#10;&#10;Description générée automatiquement">
            <a:extLst>
              <a:ext uri="{FF2B5EF4-FFF2-40B4-BE49-F238E27FC236}">
                <a16:creationId xmlns:a16="http://schemas.microsoft.com/office/drawing/2014/main" id="{688870A1-D6D4-CB66-9AD3-2C4C96ED14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9820" y="369000"/>
            <a:ext cx="4588567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F988CD-F519-8F40-91B9-D562E2112D55}"/>
              </a:ext>
            </a:extLst>
          </p:cNvPr>
          <p:cNvSpPr txBox="1"/>
          <p:nvPr/>
        </p:nvSpPr>
        <p:spPr>
          <a:xfrm>
            <a:off x="1031007" y="4258492"/>
            <a:ext cx="29130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Détail des hammams intérieurs à la citadelle, en cours de restauration.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4248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ade&#10;&#10;Description générée automatiquement">
            <a:extLst>
              <a:ext uri="{FF2B5EF4-FFF2-40B4-BE49-F238E27FC236}">
                <a16:creationId xmlns:a16="http://schemas.microsoft.com/office/drawing/2014/main" id="{B5040B66-6F2A-DFAB-F6A3-48C5CD65DC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137" y="472500"/>
            <a:ext cx="7884000" cy="5913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BF00BE-C3B1-B24B-C29C-DABB3D7EF60F}"/>
              </a:ext>
            </a:extLst>
          </p:cNvPr>
          <p:cNvSpPr txBox="1"/>
          <p:nvPr/>
        </p:nvSpPr>
        <p:spPr>
          <a:xfrm>
            <a:off x="9384211" y="2690949"/>
            <a:ext cx="269530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Au cœur des palais nasrides, la Cour des Lions fait partie des trésors architecturaux les plus prisés de l'Alhambra.</a:t>
            </a:r>
          </a:p>
        </p:txBody>
      </p:sp>
    </p:spTree>
    <p:extLst>
      <p:ext uri="{BB962C8B-B14F-4D97-AF65-F5344CB8AC3E}">
        <p14:creationId xmlns:p14="http://schemas.microsoft.com/office/powerpoint/2010/main" val="3993925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ade, colonne, Site historique&#10;&#10;Description générée automatiquement">
            <a:extLst>
              <a:ext uri="{FF2B5EF4-FFF2-40B4-BE49-F238E27FC236}">
                <a16:creationId xmlns:a16="http://schemas.microsoft.com/office/drawing/2014/main" id="{7EF3002E-62FA-41DF-9EAA-958418C4C1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343" y="459000"/>
            <a:ext cx="7920000" cy="59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702C65-3209-E7A0-7CCC-AD2ED5AB735B}"/>
              </a:ext>
            </a:extLst>
          </p:cNvPr>
          <p:cNvSpPr txBox="1"/>
          <p:nvPr/>
        </p:nvSpPr>
        <p:spPr>
          <a:xfrm>
            <a:off x="370560" y="3742509"/>
            <a:ext cx="25341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stucs et arabesques de l'art nasride.</a:t>
            </a:r>
          </a:p>
        </p:txBody>
      </p:sp>
    </p:spTree>
    <p:extLst>
      <p:ext uri="{BB962C8B-B14F-4D97-AF65-F5344CB8AC3E}">
        <p14:creationId xmlns:p14="http://schemas.microsoft.com/office/powerpoint/2010/main" val="2844826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fenêtre, plein air&#10;&#10;Description générée automatiquement">
            <a:extLst>
              <a:ext uri="{FF2B5EF4-FFF2-40B4-BE49-F238E27FC236}">
                <a16:creationId xmlns:a16="http://schemas.microsoft.com/office/drawing/2014/main" id="{5815DA40-75BD-4B3D-E065-8C08AA3DB3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9954" y="477000"/>
            <a:ext cx="7872000" cy="5904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44D269-C5F8-A246-2590-360A696756AD}"/>
              </a:ext>
            </a:extLst>
          </p:cNvPr>
          <p:cNvSpPr txBox="1"/>
          <p:nvPr/>
        </p:nvSpPr>
        <p:spPr>
          <a:xfrm>
            <a:off x="9666514" y="3853543"/>
            <a:ext cx="24296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Façade en stuc jauni.</a:t>
            </a:r>
          </a:p>
        </p:txBody>
      </p:sp>
    </p:spTree>
    <p:extLst>
      <p:ext uri="{BB962C8B-B14F-4D97-AF65-F5344CB8AC3E}">
        <p14:creationId xmlns:p14="http://schemas.microsoft.com/office/powerpoint/2010/main" val="1281495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5DC6AB91-FF06-7734-78A1-6BDA12A372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6326" y="279000"/>
            <a:ext cx="9453712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EDB288-C59B-94ED-C6F3-D7A24F50EEBD}"/>
              </a:ext>
            </a:extLst>
          </p:cNvPr>
          <p:cNvSpPr txBox="1"/>
          <p:nvPr/>
        </p:nvSpPr>
        <p:spPr>
          <a:xfrm>
            <a:off x="116014" y="3200401"/>
            <a:ext cx="172429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Portique de la Tour des Dames, dans les Jardins du </a:t>
            </a:r>
            <a:r>
              <a:rPr lang="fr-FR" sz="2400" b="1" dirty="0" err="1"/>
              <a:t>Partal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4684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our, Hacienda&#10;&#10;Description générée automatiquement">
            <a:extLst>
              <a:ext uri="{FF2B5EF4-FFF2-40B4-BE49-F238E27FC236}">
                <a16:creationId xmlns:a16="http://schemas.microsoft.com/office/drawing/2014/main" id="{3522D255-556F-4E52-0245-4D9C54EB3F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983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CC5309-6DF8-03CF-6482-D0590FC61DFD}"/>
              </a:ext>
            </a:extLst>
          </p:cNvPr>
          <p:cNvSpPr txBox="1"/>
          <p:nvPr/>
        </p:nvSpPr>
        <p:spPr>
          <a:xfrm>
            <a:off x="9470571" y="3853543"/>
            <a:ext cx="256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intérieure des jardins du Généralife.</a:t>
            </a:r>
          </a:p>
        </p:txBody>
      </p:sp>
    </p:spTree>
    <p:extLst>
      <p:ext uri="{BB962C8B-B14F-4D97-AF65-F5344CB8AC3E}">
        <p14:creationId xmlns:p14="http://schemas.microsoft.com/office/powerpoint/2010/main" val="1318001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C89DA121-5317-DB02-3F15-A088A5BC34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0549" y="459000"/>
            <a:ext cx="7920000" cy="59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AC51909-33D6-7396-A937-73236C2B3481}"/>
              </a:ext>
            </a:extLst>
          </p:cNvPr>
          <p:cNvSpPr txBox="1"/>
          <p:nvPr/>
        </p:nvSpPr>
        <p:spPr>
          <a:xfrm>
            <a:off x="0" y="4067294"/>
            <a:ext cx="37490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Palais de Charles Quint.</a:t>
            </a:r>
          </a:p>
        </p:txBody>
      </p:sp>
    </p:spTree>
    <p:extLst>
      <p:ext uri="{BB962C8B-B14F-4D97-AF65-F5344CB8AC3E}">
        <p14:creationId xmlns:p14="http://schemas.microsoft.com/office/powerpoint/2010/main" val="158692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lonne, Rome antique, Architecture de la Rome antique&#10;&#10;Description générée automatiquement">
            <a:extLst>
              <a:ext uri="{FF2B5EF4-FFF2-40B4-BE49-F238E27FC236}">
                <a16:creationId xmlns:a16="http://schemas.microsoft.com/office/drawing/2014/main" id="{B303FDC9-4A4F-3F82-126F-E970866804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858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D172BC-D7FE-CB90-68D5-410179635648}"/>
              </a:ext>
            </a:extLst>
          </p:cNvPr>
          <p:cNvSpPr txBox="1"/>
          <p:nvPr/>
        </p:nvSpPr>
        <p:spPr>
          <a:xfrm>
            <a:off x="9509760" y="4140926"/>
            <a:ext cx="2573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du patio circulaire intérieur.</a:t>
            </a:r>
          </a:p>
        </p:txBody>
      </p:sp>
    </p:spTree>
    <p:extLst>
      <p:ext uri="{BB962C8B-B14F-4D97-AF65-F5344CB8AC3E}">
        <p14:creationId xmlns:p14="http://schemas.microsoft.com/office/powerpoint/2010/main" val="1273162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iel, Ruines&#10;&#10;Description générée automatiquement">
            <a:extLst>
              <a:ext uri="{FF2B5EF4-FFF2-40B4-BE49-F238E27FC236}">
                <a16:creationId xmlns:a16="http://schemas.microsoft.com/office/drawing/2014/main" id="{E14ADC32-B15C-9FD0-13BC-C8C48C05CD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0902" y="486000"/>
            <a:ext cx="7848000" cy="588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3E831D3-A697-4CCC-23BC-F6341FE88A2B}"/>
              </a:ext>
            </a:extLst>
          </p:cNvPr>
          <p:cNvSpPr txBox="1"/>
          <p:nvPr/>
        </p:nvSpPr>
        <p:spPr>
          <a:xfrm>
            <a:off x="274320" y="3233059"/>
            <a:ext cx="30305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Tour de </a:t>
            </a:r>
            <a:r>
              <a:rPr lang="fr-FR" sz="2400" b="1" dirty="0" err="1"/>
              <a:t>Comares</a:t>
            </a:r>
            <a:r>
              <a:rPr lang="fr-FR" sz="2400" b="1" dirty="0"/>
              <a:t> est, avec la tour principale de la forteresse de l'Alcazaba, la plus imposante des tours d'enceinte.</a:t>
            </a:r>
          </a:p>
        </p:txBody>
      </p:sp>
    </p:spTree>
    <p:extLst>
      <p:ext uri="{BB962C8B-B14F-4D97-AF65-F5344CB8AC3E}">
        <p14:creationId xmlns:p14="http://schemas.microsoft.com/office/powerpoint/2010/main" val="3098830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arbre&#10;&#10;Description générée automatiquement">
            <a:extLst>
              <a:ext uri="{FF2B5EF4-FFF2-40B4-BE49-F238E27FC236}">
                <a16:creationId xmlns:a16="http://schemas.microsoft.com/office/drawing/2014/main" id="{189E2161-AB74-C52D-30FF-A67BD7C230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3832" y="246127"/>
            <a:ext cx="4723523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251BE5-C4DC-A280-2567-C0F770384589}"/>
              </a:ext>
            </a:extLst>
          </p:cNvPr>
          <p:cNvSpPr txBox="1"/>
          <p:nvPr/>
        </p:nvSpPr>
        <p:spPr>
          <a:xfrm>
            <a:off x="7082068" y="5715130"/>
            <a:ext cx="48312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Tour de la Captive, et douves de l'enceinte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6" name="Image 5" descr="Une image contenant bâtiment, plein air, ciel, Bassin réfléchissant&#10;&#10;Description générée automatiquement">
            <a:extLst>
              <a:ext uri="{FF2B5EF4-FFF2-40B4-BE49-F238E27FC236}">
                <a16:creationId xmlns:a16="http://schemas.microsoft.com/office/drawing/2014/main" id="{107DD2D5-0286-F014-5A90-090AD8937D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550" y="311872"/>
            <a:ext cx="3924000" cy="623425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E045EE5-B933-B48B-B893-230B0435CF52}"/>
              </a:ext>
            </a:extLst>
          </p:cNvPr>
          <p:cNvSpPr txBox="1"/>
          <p:nvPr/>
        </p:nvSpPr>
        <p:spPr>
          <a:xfrm>
            <a:off x="958515" y="5839097"/>
            <a:ext cx="35400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 Alhambra Patio de los Arrayanes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685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mosquée, colonne, arche&#10;&#10;Description générée automatiquement">
            <a:extLst>
              <a:ext uri="{FF2B5EF4-FFF2-40B4-BE49-F238E27FC236}">
                <a16:creationId xmlns:a16="http://schemas.microsoft.com/office/drawing/2014/main" id="{B7E9014B-A2BF-3795-9A70-3FD4805C71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1234" y="189000"/>
            <a:ext cx="4320000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9268281-9B2D-037E-4E05-ECB2F1133BFA}"/>
              </a:ext>
            </a:extLst>
          </p:cNvPr>
          <p:cNvSpPr txBox="1"/>
          <p:nvPr/>
        </p:nvSpPr>
        <p:spPr>
          <a:xfrm>
            <a:off x="2364377" y="4206240"/>
            <a:ext cx="30567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colonnades de la Cour des Lions.</a:t>
            </a:r>
          </a:p>
        </p:txBody>
      </p:sp>
    </p:spTree>
    <p:extLst>
      <p:ext uri="{BB962C8B-B14F-4D97-AF65-F5344CB8AC3E}">
        <p14:creationId xmlns:p14="http://schemas.microsoft.com/office/powerpoint/2010/main" val="2989965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erbe, arche, forteresse&#10;&#10;Description générée automatiquement">
            <a:extLst>
              <a:ext uri="{FF2B5EF4-FFF2-40B4-BE49-F238E27FC236}">
                <a16:creationId xmlns:a16="http://schemas.microsoft.com/office/drawing/2014/main" id="{053A7421-013B-CD53-7F1D-446ADB7489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6172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95DA13-B335-841A-7A2C-A3B37814FC1C}"/>
              </a:ext>
            </a:extLst>
          </p:cNvPr>
          <p:cNvSpPr txBox="1"/>
          <p:nvPr/>
        </p:nvSpPr>
        <p:spPr>
          <a:xfrm>
            <a:off x="9496697" y="3990703"/>
            <a:ext cx="26953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Arc de la Salle des Ambassadeurs.</a:t>
            </a:r>
          </a:p>
        </p:txBody>
      </p:sp>
    </p:spTree>
    <p:extLst>
      <p:ext uri="{BB962C8B-B14F-4D97-AF65-F5344CB8AC3E}">
        <p14:creationId xmlns:p14="http://schemas.microsoft.com/office/powerpoint/2010/main" val="4161025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Symétrie, mosquée&#10;&#10;Description générée automatiquement">
            <a:extLst>
              <a:ext uri="{FF2B5EF4-FFF2-40B4-BE49-F238E27FC236}">
                <a16:creationId xmlns:a16="http://schemas.microsoft.com/office/drawing/2014/main" id="{51A0DF0D-B0BD-AF15-6922-9AF1869DC1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4846" y="445500"/>
            <a:ext cx="7956000" cy="5967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A7D42E-B802-6A66-973B-A3A9C8C62402}"/>
              </a:ext>
            </a:extLst>
          </p:cNvPr>
          <p:cNvSpPr txBox="1"/>
          <p:nvPr/>
        </p:nvSpPr>
        <p:spPr>
          <a:xfrm>
            <a:off x="352698" y="4140925"/>
            <a:ext cx="31350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coupole en stalactites de la Salle des </a:t>
            </a:r>
            <a:r>
              <a:rPr lang="fr-FR" sz="2400" b="1" dirty="0" err="1"/>
              <a:t>Abencérages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08089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château&#10;&#10;Description générée automatiquement">
            <a:extLst>
              <a:ext uri="{FF2B5EF4-FFF2-40B4-BE49-F238E27FC236}">
                <a16:creationId xmlns:a16="http://schemas.microsoft.com/office/drawing/2014/main" id="{F5E74A6F-4AA9-B6A9-F98C-9B996E40E1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103" y="279000"/>
            <a:ext cx="9453705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69351F-9C5A-1838-671C-6154B2E946D9}"/>
              </a:ext>
            </a:extLst>
          </p:cNvPr>
          <p:cNvSpPr txBox="1"/>
          <p:nvPr/>
        </p:nvSpPr>
        <p:spPr>
          <a:xfrm>
            <a:off x="10045338" y="3984171"/>
            <a:ext cx="19594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Alhambra vu du Généralife.</a:t>
            </a:r>
          </a:p>
        </p:txBody>
      </p:sp>
    </p:spTree>
    <p:extLst>
      <p:ext uri="{BB962C8B-B14F-4D97-AF65-F5344CB8AC3E}">
        <p14:creationId xmlns:p14="http://schemas.microsoft.com/office/powerpoint/2010/main" val="3943980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forteresse&#10;&#10;Description générée automatiquement">
            <a:extLst>
              <a:ext uri="{FF2B5EF4-FFF2-40B4-BE49-F238E27FC236}">
                <a16:creationId xmlns:a16="http://schemas.microsoft.com/office/drawing/2014/main" id="{2325B38A-4259-3E7E-F029-E3689A17DD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" y="1752300"/>
            <a:ext cx="11664000" cy="33534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C68153-0473-DF82-0C7F-A5616C04CFF4}"/>
              </a:ext>
            </a:extLst>
          </p:cNvPr>
          <p:cNvSpPr txBox="1"/>
          <p:nvPr/>
        </p:nvSpPr>
        <p:spPr>
          <a:xfrm>
            <a:off x="2656114" y="5164127"/>
            <a:ext cx="7929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nocturne de l'Alhambra depuis l'</a:t>
            </a:r>
            <a:r>
              <a:rPr lang="fr-FR" sz="2400" b="1" dirty="0" err="1"/>
              <a:t>Albaicín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27147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norama, arbre&#10;&#10;Description générée automatiquement">
            <a:extLst>
              <a:ext uri="{FF2B5EF4-FFF2-40B4-BE49-F238E27FC236}">
                <a16:creationId xmlns:a16="http://schemas.microsoft.com/office/drawing/2014/main" id="{17B2C087-EF35-5909-B5CB-000DABB12D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2201175"/>
            <a:ext cx="11556000" cy="24556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F4EDC6-C561-DED2-0AD0-2F59A4833A8E}"/>
              </a:ext>
            </a:extLst>
          </p:cNvPr>
          <p:cNvSpPr txBox="1"/>
          <p:nvPr/>
        </p:nvSpPr>
        <p:spPr>
          <a:xfrm>
            <a:off x="888274" y="4754880"/>
            <a:ext cx="11669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L'Alhambra, vue depuis le Mirador de San Nicolas, en haut du quartier de l'</a:t>
            </a:r>
            <a:r>
              <a:rPr lang="fr-FR" sz="2400" b="1" dirty="0" err="1"/>
              <a:t>Albaicín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2613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colonne, Architecture de la Rome antique&#10;&#10;Description générée automatiquement">
            <a:extLst>
              <a:ext uri="{FF2B5EF4-FFF2-40B4-BE49-F238E27FC236}">
                <a16:creationId xmlns:a16="http://schemas.microsoft.com/office/drawing/2014/main" id="{15C6308D-52D2-26FE-9142-7C03E2ED30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326" y="788216"/>
            <a:ext cx="11033994" cy="504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858D0A-0581-B3D5-BC87-F34DBE97460A}"/>
              </a:ext>
            </a:extLst>
          </p:cNvPr>
          <p:cNvSpPr txBox="1"/>
          <p:nvPr/>
        </p:nvSpPr>
        <p:spPr>
          <a:xfrm>
            <a:off x="2860767" y="5838951"/>
            <a:ext cx="1011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palais de Charles Quint, cour intérieure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1436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eau, arche&#10;&#10;Description générée automatiquement">
            <a:extLst>
              <a:ext uri="{FF2B5EF4-FFF2-40B4-BE49-F238E27FC236}">
                <a16:creationId xmlns:a16="http://schemas.microsoft.com/office/drawing/2014/main" id="{9A480A77-8F95-05A1-AAFC-012B17AAB6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8692" y="189000"/>
            <a:ext cx="4795560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5456D0-2B87-A2CC-FB0A-3D530CFB9E51}"/>
              </a:ext>
            </a:extLst>
          </p:cNvPr>
          <p:cNvSpPr txBox="1"/>
          <p:nvPr/>
        </p:nvSpPr>
        <p:spPr>
          <a:xfrm>
            <a:off x="418011" y="4088674"/>
            <a:ext cx="40364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Intérieur des palais nasrides, peinture orientaliste de Adolf </a:t>
            </a:r>
            <a:r>
              <a:rPr lang="fr-FR" sz="2400" b="1" dirty="0" err="1"/>
              <a:t>Seel</a:t>
            </a:r>
            <a:r>
              <a:rPr lang="fr-FR" sz="2400" b="1" dirty="0"/>
              <a:t>, 1886.</a:t>
            </a:r>
          </a:p>
        </p:txBody>
      </p:sp>
    </p:spTree>
    <p:extLst>
      <p:ext uri="{BB962C8B-B14F-4D97-AF65-F5344CB8AC3E}">
        <p14:creationId xmlns:p14="http://schemas.microsoft.com/office/powerpoint/2010/main" val="4205723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mier, plante&#10;&#10;Description générée automatiquement">
            <a:extLst>
              <a:ext uri="{FF2B5EF4-FFF2-40B4-BE49-F238E27FC236}">
                <a16:creationId xmlns:a16="http://schemas.microsoft.com/office/drawing/2014/main" id="{60001A0D-F000-DD3D-E5E9-842D908933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246" y="540000"/>
            <a:ext cx="7704000" cy="5778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1F1A9C-3A1C-83BA-E01E-11EFA3D6C98B}"/>
              </a:ext>
            </a:extLst>
          </p:cNvPr>
          <p:cNvSpPr txBox="1"/>
          <p:nvPr/>
        </p:nvSpPr>
        <p:spPr>
          <a:xfrm>
            <a:off x="8817428" y="3847013"/>
            <a:ext cx="31612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jardins du couvent Saint-François, dans l'enceinte de l'Alhambra.</a:t>
            </a:r>
          </a:p>
        </p:txBody>
      </p:sp>
    </p:spTree>
    <p:extLst>
      <p:ext uri="{BB962C8B-B14F-4D97-AF65-F5344CB8AC3E}">
        <p14:creationId xmlns:p14="http://schemas.microsoft.com/office/powerpoint/2010/main" val="3578304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Beige, Histoire, Symétrie&#10;&#10;Description générée automatiquement">
            <a:extLst>
              <a:ext uri="{FF2B5EF4-FFF2-40B4-BE49-F238E27FC236}">
                <a16:creationId xmlns:a16="http://schemas.microsoft.com/office/drawing/2014/main" id="{5EDF2B3E-80BA-C6B1-723F-B30341A547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0880" y="189000"/>
            <a:ext cx="4653501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9C043F-6CC6-39D3-8D29-30211E248437}"/>
              </a:ext>
            </a:extLst>
          </p:cNvPr>
          <p:cNvSpPr txBox="1"/>
          <p:nvPr/>
        </p:nvSpPr>
        <p:spPr>
          <a:xfrm>
            <a:off x="7839134" y="5464372"/>
            <a:ext cx="3586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Fenêtres et stucs avec la devise des rois nasrides, </a:t>
            </a:r>
            <a:r>
              <a:rPr lang="fr-FR" sz="2400" b="1" dirty="0" err="1">
                <a:solidFill>
                  <a:schemeClr val="bg1"/>
                </a:solidFill>
              </a:rPr>
              <a:t>Cuarto</a:t>
            </a:r>
            <a:r>
              <a:rPr lang="fr-FR" sz="2400" b="1" dirty="0">
                <a:solidFill>
                  <a:schemeClr val="bg1"/>
                </a:solidFill>
              </a:rPr>
              <a:t> Dorado.</a:t>
            </a:r>
          </a:p>
        </p:txBody>
      </p:sp>
      <p:pic>
        <p:nvPicPr>
          <p:cNvPr id="6" name="Image 5" descr="Une image contenant bâtiment, plante, mur, art&#10;&#10;Description générée automatiquement">
            <a:extLst>
              <a:ext uri="{FF2B5EF4-FFF2-40B4-BE49-F238E27FC236}">
                <a16:creationId xmlns:a16="http://schemas.microsoft.com/office/drawing/2014/main" id="{4C91AA67-4632-FD9A-E7FE-E0FCDB6CC44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35" y="189000"/>
            <a:ext cx="4858486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D1F35E6-6B2C-CDC9-C6B8-ED1870D80880}"/>
              </a:ext>
            </a:extLst>
          </p:cNvPr>
          <p:cNvSpPr txBox="1"/>
          <p:nvPr/>
        </p:nvSpPr>
        <p:spPr>
          <a:xfrm>
            <a:off x="765882" y="6203036"/>
            <a:ext cx="4193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Fenêtre avec arabesques.</a:t>
            </a:r>
          </a:p>
        </p:txBody>
      </p:sp>
    </p:spTree>
    <p:extLst>
      <p:ext uri="{BB962C8B-B14F-4D97-AF65-F5344CB8AC3E}">
        <p14:creationId xmlns:p14="http://schemas.microsoft.com/office/powerpoint/2010/main" val="2570373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he, sol, arcade&#10;&#10;Description générée automatiquement">
            <a:extLst>
              <a:ext uri="{FF2B5EF4-FFF2-40B4-BE49-F238E27FC236}">
                <a16:creationId xmlns:a16="http://schemas.microsoft.com/office/drawing/2014/main" id="{0F38217D-7A89-5C9C-9E5A-69C7AD496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81000"/>
            <a:ext cx="9144000" cy="609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55632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bâtiment, plein air, plante&#10;&#10;Description générée automatiquement">
            <a:extLst>
              <a:ext uri="{FF2B5EF4-FFF2-40B4-BE49-F238E27FC236}">
                <a16:creationId xmlns:a16="http://schemas.microsoft.com/office/drawing/2014/main" id="{B5526865-64EF-762F-9B85-102B8AC243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81000"/>
            <a:ext cx="9144000" cy="609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4207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bâtiment, plein air, fontaine&#10;&#10;Description générée automatiquement">
            <a:extLst>
              <a:ext uri="{FF2B5EF4-FFF2-40B4-BE49-F238E27FC236}">
                <a16:creationId xmlns:a16="http://schemas.microsoft.com/office/drawing/2014/main" id="{592E0021-7CC7-6E60-F147-95618376F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778" y="933000"/>
            <a:ext cx="7488000" cy="499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27160B-C173-88F8-00DE-9A2148066969}"/>
              </a:ext>
            </a:extLst>
          </p:cNvPr>
          <p:cNvSpPr txBox="1"/>
          <p:nvPr/>
        </p:nvSpPr>
        <p:spPr>
          <a:xfrm>
            <a:off x="347778" y="274320"/>
            <a:ext cx="85219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L ’Alhambra  (Grenade –Espagne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2B90BEE-C667-19AB-E656-2A593B6FC18C}"/>
              </a:ext>
            </a:extLst>
          </p:cNvPr>
          <p:cNvSpPr txBox="1"/>
          <p:nvPr/>
        </p:nvSpPr>
        <p:spPr>
          <a:xfrm>
            <a:off x="3422468" y="5925000"/>
            <a:ext cx="7328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L’Alhambra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13ACB0A-8002-39F4-E666-EB8D9DADCD3E}"/>
              </a:ext>
            </a:extLst>
          </p:cNvPr>
          <p:cNvSpPr txBox="1"/>
          <p:nvPr/>
        </p:nvSpPr>
        <p:spPr>
          <a:xfrm>
            <a:off x="8082119" y="2637995"/>
            <a:ext cx="3879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A560F09-CCB1-46F9-0E48-ECBAE0FCC756}"/>
              </a:ext>
            </a:extLst>
          </p:cNvPr>
          <p:cNvSpPr txBox="1"/>
          <p:nvPr/>
        </p:nvSpPr>
        <p:spPr>
          <a:xfrm>
            <a:off x="9392194" y="3738336"/>
            <a:ext cx="2952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014362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369</Words>
  <Application>Microsoft Office PowerPoint</Application>
  <PresentationFormat>Grand écran</PresentationFormat>
  <Paragraphs>34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2</cp:revision>
  <dcterms:created xsi:type="dcterms:W3CDTF">2024-01-29T08:22:24Z</dcterms:created>
  <dcterms:modified xsi:type="dcterms:W3CDTF">2024-01-29T09:46:08Z</dcterms:modified>
</cp:coreProperties>
</file>