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7" r:id="rId3"/>
    <p:sldId id="290" r:id="rId4"/>
    <p:sldId id="276" r:id="rId5"/>
    <p:sldId id="275" r:id="rId6"/>
    <p:sldId id="274" r:id="rId7"/>
    <p:sldId id="273" r:id="rId8"/>
    <p:sldId id="272" r:id="rId9"/>
    <p:sldId id="271" r:id="rId10"/>
    <p:sldId id="270" r:id="rId11"/>
    <p:sldId id="269" r:id="rId12"/>
    <p:sldId id="268" r:id="rId13"/>
    <p:sldId id="267" r:id="rId14"/>
    <p:sldId id="266" r:id="rId15"/>
    <p:sldId id="265" r:id="rId16"/>
    <p:sldId id="264" r:id="rId17"/>
    <p:sldId id="263" r:id="rId18"/>
    <p:sldId id="262" r:id="rId19"/>
    <p:sldId id="261" r:id="rId20"/>
    <p:sldId id="260" r:id="rId21"/>
    <p:sldId id="259" r:id="rId22"/>
    <p:sldId id="258" r:id="rId23"/>
    <p:sldId id="25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3" autoAdjust="0"/>
    <p:restoredTop sz="94660"/>
  </p:normalViewPr>
  <p:slideViewPr>
    <p:cSldViewPr snapToGrid="0">
      <p:cViewPr varScale="1">
        <p:scale>
          <a:sx n="78" d="100"/>
          <a:sy n="78" d="100"/>
        </p:scale>
        <p:origin x="53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4FB136B-F1E8-1FA1-5ADB-196EE1F00D0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5A14FBA-B4D4-2B67-319D-C7F0EA3D7B6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159CBFE5-A30E-343D-58A0-8CCCC7121D97}"/>
              </a:ext>
            </a:extLst>
          </p:cNvPr>
          <p:cNvSpPr>
            <a:spLocks noGrp="1"/>
          </p:cNvSpPr>
          <p:nvPr>
            <p:ph type="dt" sz="half" idx="10"/>
          </p:nvPr>
        </p:nvSpPr>
        <p:spPr/>
        <p:txBody>
          <a:bodyPr/>
          <a:lstStyle/>
          <a:p>
            <a:fld id="{47D7F21B-E20B-490D-B995-5D6415134392}" type="datetimeFigureOut">
              <a:rPr lang="fr-FR" smtClean="0"/>
              <a:t>24/01/2024</a:t>
            </a:fld>
            <a:endParaRPr lang="fr-FR"/>
          </a:p>
        </p:txBody>
      </p:sp>
      <p:sp>
        <p:nvSpPr>
          <p:cNvPr id="5" name="Espace réservé du pied de page 4">
            <a:extLst>
              <a:ext uri="{FF2B5EF4-FFF2-40B4-BE49-F238E27FC236}">
                <a16:creationId xmlns:a16="http://schemas.microsoft.com/office/drawing/2014/main" id="{929C794A-A124-D6F9-61B4-B76DC071A4A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703AE97-F0F9-4B21-A0D7-234E275F7FF0}"/>
              </a:ext>
            </a:extLst>
          </p:cNvPr>
          <p:cNvSpPr>
            <a:spLocks noGrp="1"/>
          </p:cNvSpPr>
          <p:nvPr>
            <p:ph type="sldNum" sz="quarter" idx="12"/>
          </p:nvPr>
        </p:nvSpPr>
        <p:spPr/>
        <p:txBody>
          <a:bodyPr/>
          <a:lstStyle/>
          <a:p>
            <a:fld id="{4FBAD3AE-F78E-4269-A442-776346FC03A7}" type="slidenum">
              <a:rPr lang="fr-FR" smtClean="0"/>
              <a:t>‹N°›</a:t>
            </a:fld>
            <a:endParaRPr lang="fr-FR"/>
          </a:p>
        </p:txBody>
      </p:sp>
    </p:spTree>
    <p:extLst>
      <p:ext uri="{BB962C8B-B14F-4D97-AF65-F5344CB8AC3E}">
        <p14:creationId xmlns:p14="http://schemas.microsoft.com/office/powerpoint/2010/main" val="178226142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905CBE2-A7AB-69B6-4D45-966C5B152C7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87EEEA5-027D-9A2A-BBDC-4E84EDF51FB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ECE3641-8F90-3C78-34FD-81B8A0121BAB}"/>
              </a:ext>
            </a:extLst>
          </p:cNvPr>
          <p:cNvSpPr>
            <a:spLocks noGrp="1"/>
          </p:cNvSpPr>
          <p:nvPr>
            <p:ph type="dt" sz="half" idx="10"/>
          </p:nvPr>
        </p:nvSpPr>
        <p:spPr/>
        <p:txBody>
          <a:bodyPr/>
          <a:lstStyle/>
          <a:p>
            <a:fld id="{47D7F21B-E20B-490D-B995-5D6415134392}" type="datetimeFigureOut">
              <a:rPr lang="fr-FR" smtClean="0"/>
              <a:t>24/01/2024</a:t>
            </a:fld>
            <a:endParaRPr lang="fr-FR"/>
          </a:p>
        </p:txBody>
      </p:sp>
      <p:sp>
        <p:nvSpPr>
          <p:cNvPr id="5" name="Espace réservé du pied de page 4">
            <a:extLst>
              <a:ext uri="{FF2B5EF4-FFF2-40B4-BE49-F238E27FC236}">
                <a16:creationId xmlns:a16="http://schemas.microsoft.com/office/drawing/2014/main" id="{39CB7038-E989-E210-6187-F9D53869844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550C7E8-0AB5-323F-DA5D-F37447E885E8}"/>
              </a:ext>
            </a:extLst>
          </p:cNvPr>
          <p:cNvSpPr>
            <a:spLocks noGrp="1"/>
          </p:cNvSpPr>
          <p:nvPr>
            <p:ph type="sldNum" sz="quarter" idx="12"/>
          </p:nvPr>
        </p:nvSpPr>
        <p:spPr/>
        <p:txBody>
          <a:bodyPr/>
          <a:lstStyle/>
          <a:p>
            <a:fld id="{4FBAD3AE-F78E-4269-A442-776346FC03A7}" type="slidenum">
              <a:rPr lang="fr-FR" smtClean="0"/>
              <a:t>‹N°›</a:t>
            </a:fld>
            <a:endParaRPr lang="fr-FR"/>
          </a:p>
        </p:txBody>
      </p:sp>
    </p:spTree>
    <p:extLst>
      <p:ext uri="{BB962C8B-B14F-4D97-AF65-F5344CB8AC3E}">
        <p14:creationId xmlns:p14="http://schemas.microsoft.com/office/powerpoint/2010/main" val="135420495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0C74626-441C-61CF-1F07-D8C33C525E5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D9FBF5F-F0F1-58A6-43E6-419334B5EDE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DC77A57-0808-54EA-C2CF-C983321C5201}"/>
              </a:ext>
            </a:extLst>
          </p:cNvPr>
          <p:cNvSpPr>
            <a:spLocks noGrp="1"/>
          </p:cNvSpPr>
          <p:nvPr>
            <p:ph type="dt" sz="half" idx="10"/>
          </p:nvPr>
        </p:nvSpPr>
        <p:spPr/>
        <p:txBody>
          <a:bodyPr/>
          <a:lstStyle/>
          <a:p>
            <a:fld id="{47D7F21B-E20B-490D-B995-5D6415134392}" type="datetimeFigureOut">
              <a:rPr lang="fr-FR" smtClean="0"/>
              <a:t>24/01/2024</a:t>
            </a:fld>
            <a:endParaRPr lang="fr-FR"/>
          </a:p>
        </p:txBody>
      </p:sp>
      <p:sp>
        <p:nvSpPr>
          <p:cNvPr id="5" name="Espace réservé du pied de page 4">
            <a:extLst>
              <a:ext uri="{FF2B5EF4-FFF2-40B4-BE49-F238E27FC236}">
                <a16:creationId xmlns:a16="http://schemas.microsoft.com/office/drawing/2014/main" id="{2A944C6F-6FFE-D049-9BF8-08487839DB8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8F43AF3-5153-D97C-9987-C2C1DC42B858}"/>
              </a:ext>
            </a:extLst>
          </p:cNvPr>
          <p:cNvSpPr>
            <a:spLocks noGrp="1"/>
          </p:cNvSpPr>
          <p:nvPr>
            <p:ph type="sldNum" sz="quarter" idx="12"/>
          </p:nvPr>
        </p:nvSpPr>
        <p:spPr/>
        <p:txBody>
          <a:bodyPr/>
          <a:lstStyle/>
          <a:p>
            <a:fld id="{4FBAD3AE-F78E-4269-A442-776346FC03A7}" type="slidenum">
              <a:rPr lang="fr-FR" smtClean="0"/>
              <a:t>‹N°›</a:t>
            </a:fld>
            <a:endParaRPr lang="fr-FR"/>
          </a:p>
        </p:txBody>
      </p:sp>
    </p:spTree>
    <p:extLst>
      <p:ext uri="{BB962C8B-B14F-4D97-AF65-F5344CB8AC3E}">
        <p14:creationId xmlns:p14="http://schemas.microsoft.com/office/powerpoint/2010/main" val="2865209154"/>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7CD3F5E-6E5B-1DB7-9888-CC243385E88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842E94B-96FA-68B0-062E-7BBB17FDCBD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B9ED01FE-1034-101A-564F-00BAE592FC73}"/>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4F7FC942-F944-5F30-E0C1-E62A0B392B39}"/>
              </a:ext>
            </a:extLst>
          </p:cNvPr>
          <p:cNvSpPr>
            <a:spLocks noGrp="1"/>
          </p:cNvSpPr>
          <p:nvPr>
            <p:ph type="dt" sz="half" idx="10"/>
          </p:nvPr>
        </p:nvSpPr>
        <p:spPr/>
        <p:txBody>
          <a:bodyPr/>
          <a:lstStyle/>
          <a:p>
            <a:fld id="{47D7F21B-E20B-490D-B995-5D6415134392}" type="datetimeFigureOut">
              <a:rPr lang="fr-FR" smtClean="0"/>
              <a:t>24/01/2024</a:t>
            </a:fld>
            <a:endParaRPr lang="fr-FR"/>
          </a:p>
        </p:txBody>
      </p:sp>
      <p:sp>
        <p:nvSpPr>
          <p:cNvPr id="6" name="Espace réservé du pied de page 5">
            <a:extLst>
              <a:ext uri="{FF2B5EF4-FFF2-40B4-BE49-F238E27FC236}">
                <a16:creationId xmlns:a16="http://schemas.microsoft.com/office/drawing/2014/main" id="{C14F5FA4-E136-515D-C2E5-4A7D810CCB1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5FE88B3-A111-C01F-1E8A-7CF979025A55}"/>
              </a:ext>
            </a:extLst>
          </p:cNvPr>
          <p:cNvSpPr>
            <a:spLocks noGrp="1"/>
          </p:cNvSpPr>
          <p:nvPr>
            <p:ph type="sldNum" sz="quarter" idx="12"/>
          </p:nvPr>
        </p:nvSpPr>
        <p:spPr/>
        <p:txBody>
          <a:bodyPr/>
          <a:lstStyle/>
          <a:p>
            <a:fld id="{4FBAD3AE-F78E-4269-A442-776346FC03A7}" type="slidenum">
              <a:rPr lang="fr-FR" smtClean="0"/>
              <a:t>‹N°›</a:t>
            </a:fld>
            <a:endParaRPr lang="fr-FR"/>
          </a:p>
        </p:txBody>
      </p:sp>
    </p:spTree>
    <p:extLst>
      <p:ext uri="{BB962C8B-B14F-4D97-AF65-F5344CB8AC3E}">
        <p14:creationId xmlns:p14="http://schemas.microsoft.com/office/powerpoint/2010/main" val="2536139886"/>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DD46598-178E-54DA-7C57-EA79AE68F828}"/>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3166D2D6-077B-77B2-7E24-F14D0FD85A2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9B38CCE4-AD2D-165A-31C8-43273D0B8F9C}"/>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05D3D612-1185-1E1E-FC34-556BE6C6C7E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5FDFBDE-68FE-BCD3-78C0-E505607305B1}"/>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885F9033-BE28-7D80-2033-413F13B34485}"/>
              </a:ext>
            </a:extLst>
          </p:cNvPr>
          <p:cNvSpPr>
            <a:spLocks noGrp="1"/>
          </p:cNvSpPr>
          <p:nvPr>
            <p:ph type="dt" sz="half" idx="10"/>
          </p:nvPr>
        </p:nvSpPr>
        <p:spPr/>
        <p:txBody>
          <a:bodyPr/>
          <a:lstStyle/>
          <a:p>
            <a:fld id="{47D7F21B-E20B-490D-B995-5D6415134392}" type="datetimeFigureOut">
              <a:rPr lang="fr-FR" smtClean="0"/>
              <a:t>24/01/2024</a:t>
            </a:fld>
            <a:endParaRPr lang="fr-FR"/>
          </a:p>
        </p:txBody>
      </p:sp>
      <p:sp>
        <p:nvSpPr>
          <p:cNvPr id="8" name="Espace réservé du pied de page 7">
            <a:extLst>
              <a:ext uri="{FF2B5EF4-FFF2-40B4-BE49-F238E27FC236}">
                <a16:creationId xmlns:a16="http://schemas.microsoft.com/office/drawing/2014/main" id="{A9BD51F8-0163-769C-1CA5-68024EDC4D42}"/>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7A3307C8-1676-078D-FCA3-E4BBCE8C2D50}"/>
              </a:ext>
            </a:extLst>
          </p:cNvPr>
          <p:cNvSpPr>
            <a:spLocks noGrp="1"/>
          </p:cNvSpPr>
          <p:nvPr>
            <p:ph type="sldNum" sz="quarter" idx="12"/>
          </p:nvPr>
        </p:nvSpPr>
        <p:spPr/>
        <p:txBody>
          <a:bodyPr/>
          <a:lstStyle/>
          <a:p>
            <a:fld id="{4FBAD3AE-F78E-4269-A442-776346FC03A7}" type="slidenum">
              <a:rPr lang="fr-FR" smtClean="0"/>
              <a:t>‹N°›</a:t>
            </a:fld>
            <a:endParaRPr lang="fr-FR"/>
          </a:p>
        </p:txBody>
      </p:sp>
    </p:spTree>
    <p:extLst>
      <p:ext uri="{BB962C8B-B14F-4D97-AF65-F5344CB8AC3E}">
        <p14:creationId xmlns:p14="http://schemas.microsoft.com/office/powerpoint/2010/main" val="2216729481"/>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29DCAE6-9115-C853-618F-26C0411044C5}"/>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B5BADE8-5EDD-201E-25AD-6EF3A2A8D232}"/>
              </a:ext>
            </a:extLst>
          </p:cNvPr>
          <p:cNvSpPr>
            <a:spLocks noGrp="1"/>
          </p:cNvSpPr>
          <p:nvPr>
            <p:ph type="dt" sz="half" idx="10"/>
          </p:nvPr>
        </p:nvSpPr>
        <p:spPr/>
        <p:txBody>
          <a:bodyPr/>
          <a:lstStyle/>
          <a:p>
            <a:fld id="{47D7F21B-E20B-490D-B995-5D6415134392}" type="datetimeFigureOut">
              <a:rPr lang="fr-FR" smtClean="0"/>
              <a:t>24/01/2024</a:t>
            </a:fld>
            <a:endParaRPr lang="fr-FR"/>
          </a:p>
        </p:txBody>
      </p:sp>
      <p:sp>
        <p:nvSpPr>
          <p:cNvPr id="4" name="Espace réservé du pied de page 3">
            <a:extLst>
              <a:ext uri="{FF2B5EF4-FFF2-40B4-BE49-F238E27FC236}">
                <a16:creationId xmlns:a16="http://schemas.microsoft.com/office/drawing/2014/main" id="{5EB7CA28-E5DD-7CD5-54A9-C961611BA21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31BCEAFB-0F73-4360-BE85-C61C5D213D9D}"/>
              </a:ext>
            </a:extLst>
          </p:cNvPr>
          <p:cNvSpPr>
            <a:spLocks noGrp="1"/>
          </p:cNvSpPr>
          <p:nvPr>
            <p:ph type="sldNum" sz="quarter" idx="12"/>
          </p:nvPr>
        </p:nvSpPr>
        <p:spPr/>
        <p:txBody>
          <a:bodyPr/>
          <a:lstStyle/>
          <a:p>
            <a:fld id="{4FBAD3AE-F78E-4269-A442-776346FC03A7}" type="slidenum">
              <a:rPr lang="fr-FR" smtClean="0"/>
              <a:t>‹N°›</a:t>
            </a:fld>
            <a:endParaRPr lang="fr-FR"/>
          </a:p>
        </p:txBody>
      </p:sp>
    </p:spTree>
    <p:extLst>
      <p:ext uri="{BB962C8B-B14F-4D97-AF65-F5344CB8AC3E}">
        <p14:creationId xmlns:p14="http://schemas.microsoft.com/office/powerpoint/2010/main" val="4172112706"/>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256FA818-B6B1-9B39-0B63-118308DB2A23}"/>
              </a:ext>
            </a:extLst>
          </p:cNvPr>
          <p:cNvSpPr>
            <a:spLocks noGrp="1"/>
          </p:cNvSpPr>
          <p:nvPr>
            <p:ph type="dt" sz="half" idx="10"/>
          </p:nvPr>
        </p:nvSpPr>
        <p:spPr/>
        <p:txBody>
          <a:bodyPr/>
          <a:lstStyle/>
          <a:p>
            <a:fld id="{47D7F21B-E20B-490D-B995-5D6415134392}" type="datetimeFigureOut">
              <a:rPr lang="fr-FR" smtClean="0"/>
              <a:t>24/01/2024</a:t>
            </a:fld>
            <a:endParaRPr lang="fr-FR"/>
          </a:p>
        </p:txBody>
      </p:sp>
      <p:sp>
        <p:nvSpPr>
          <p:cNvPr id="3" name="Espace réservé du pied de page 2">
            <a:extLst>
              <a:ext uri="{FF2B5EF4-FFF2-40B4-BE49-F238E27FC236}">
                <a16:creationId xmlns:a16="http://schemas.microsoft.com/office/drawing/2014/main" id="{42955509-CA5E-FC88-C488-1266B8D38AE6}"/>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90DB3094-3EC4-C8E8-B299-D02212AC9380}"/>
              </a:ext>
            </a:extLst>
          </p:cNvPr>
          <p:cNvSpPr>
            <a:spLocks noGrp="1"/>
          </p:cNvSpPr>
          <p:nvPr>
            <p:ph type="sldNum" sz="quarter" idx="12"/>
          </p:nvPr>
        </p:nvSpPr>
        <p:spPr/>
        <p:txBody>
          <a:bodyPr/>
          <a:lstStyle/>
          <a:p>
            <a:fld id="{4FBAD3AE-F78E-4269-A442-776346FC03A7}" type="slidenum">
              <a:rPr lang="fr-FR" smtClean="0"/>
              <a:t>‹N°›</a:t>
            </a:fld>
            <a:endParaRPr lang="fr-FR"/>
          </a:p>
        </p:txBody>
      </p:sp>
    </p:spTree>
    <p:extLst>
      <p:ext uri="{BB962C8B-B14F-4D97-AF65-F5344CB8AC3E}">
        <p14:creationId xmlns:p14="http://schemas.microsoft.com/office/powerpoint/2010/main" val="2444029575"/>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A1FAAA1-772B-6C31-2617-60F92E563D9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1C0B452-7F9F-8058-9941-932BD0B0AEB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336C687A-3640-0F37-BB2C-2C18A3FBE3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F312AE0-46AB-6C35-891E-8F20912A7255}"/>
              </a:ext>
            </a:extLst>
          </p:cNvPr>
          <p:cNvSpPr>
            <a:spLocks noGrp="1"/>
          </p:cNvSpPr>
          <p:nvPr>
            <p:ph type="dt" sz="half" idx="10"/>
          </p:nvPr>
        </p:nvSpPr>
        <p:spPr/>
        <p:txBody>
          <a:bodyPr/>
          <a:lstStyle/>
          <a:p>
            <a:fld id="{47D7F21B-E20B-490D-B995-5D6415134392}" type="datetimeFigureOut">
              <a:rPr lang="fr-FR" smtClean="0"/>
              <a:t>24/01/2024</a:t>
            </a:fld>
            <a:endParaRPr lang="fr-FR"/>
          </a:p>
        </p:txBody>
      </p:sp>
      <p:sp>
        <p:nvSpPr>
          <p:cNvPr id="6" name="Espace réservé du pied de page 5">
            <a:extLst>
              <a:ext uri="{FF2B5EF4-FFF2-40B4-BE49-F238E27FC236}">
                <a16:creationId xmlns:a16="http://schemas.microsoft.com/office/drawing/2014/main" id="{A6541290-6818-448D-1D20-2E8868336D3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2C9D139-0E65-46FC-7807-96AD8A729182}"/>
              </a:ext>
            </a:extLst>
          </p:cNvPr>
          <p:cNvSpPr>
            <a:spLocks noGrp="1"/>
          </p:cNvSpPr>
          <p:nvPr>
            <p:ph type="sldNum" sz="quarter" idx="12"/>
          </p:nvPr>
        </p:nvSpPr>
        <p:spPr/>
        <p:txBody>
          <a:bodyPr/>
          <a:lstStyle/>
          <a:p>
            <a:fld id="{4FBAD3AE-F78E-4269-A442-776346FC03A7}" type="slidenum">
              <a:rPr lang="fr-FR" smtClean="0"/>
              <a:t>‹N°›</a:t>
            </a:fld>
            <a:endParaRPr lang="fr-FR"/>
          </a:p>
        </p:txBody>
      </p:sp>
    </p:spTree>
    <p:extLst>
      <p:ext uri="{BB962C8B-B14F-4D97-AF65-F5344CB8AC3E}">
        <p14:creationId xmlns:p14="http://schemas.microsoft.com/office/powerpoint/2010/main" val="172844423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66690B-4D3A-890F-DF0D-97E48E22D19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4FBEB51E-83EA-37AC-DC81-01EB2351857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4855D0A-C772-432A-3E32-3018554094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415B9E9-6F3C-0BA0-5A0C-E18B68D69A80}"/>
              </a:ext>
            </a:extLst>
          </p:cNvPr>
          <p:cNvSpPr>
            <a:spLocks noGrp="1"/>
          </p:cNvSpPr>
          <p:nvPr>
            <p:ph type="dt" sz="half" idx="10"/>
          </p:nvPr>
        </p:nvSpPr>
        <p:spPr/>
        <p:txBody>
          <a:bodyPr/>
          <a:lstStyle/>
          <a:p>
            <a:fld id="{47D7F21B-E20B-490D-B995-5D6415134392}" type="datetimeFigureOut">
              <a:rPr lang="fr-FR" smtClean="0"/>
              <a:t>24/01/2024</a:t>
            </a:fld>
            <a:endParaRPr lang="fr-FR"/>
          </a:p>
        </p:txBody>
      </p:sp>
      <p:sp>
        <p:nvSpPr>
          <p:cNvPr id="6" name="Espace réservé du pied de page 5">
            <a:extLst>
              <a:ext uri="{FF2B5EF4-FFF2-40B4-BE49-F238E27FC236}">
                <a16:creationId xmlns:a16="http://schemas.microsoft.com/office/drawing/2014/main" id="{8881CBD0-4922-B857-323D-5CBB0F937D5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7825D62-F4C7-EB7D-A367-7BF16428773A}"/>
              </a:ext>
            </a:extLst>
          </p:cNvPr>
          <p:cNvSpPr>
            <a:spLocks noGrp="1"/>
          </p:cNvSpPr>
          <p:nvPr>
            <p:ph type="sldNum" sz="quarter" idx="12"/>
          </p:nvPr>
        </p:nvSpPr>
        <p:spPr/>
        <p:txBody>
          <a:bodyPr/>
          <a:lstStyle/>
          <a:p>
            <a:fld id="{4FBAD3AE-F78E-4269-A442-776346FC03A7}" type="slidenum">
              <a:rPr lang="fr-FR" smtClean="0"/>
              <a:t>‹N°›</a:t>
            </a:fld>
            <a:endParaRPr lang="fr-FR"/>
          </a:p>
        </p:txBody>
      </p:sp>
    </p:spTree>
    <p:extLst>
      <p:ext uri="{BB962C8B-B14F-4D97-AF65-F5344CB8AC3E}">
        <p14:creationId xmlns:p14="http://schemas.microsoft.com/office/powerpoint/2010/main" val="233538977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8147A-3D30-67F5-EDE0-709B298A87FD}"/>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AC8F732-C7EE-7B13-3DC0-29A14139F35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45A50BD-9D80-D2B6-57AD-1F2F98DC710F}"/>
              </a:ext>
            </a:extLst>
          </p:cNvPr>
          <p:cNvSpPr>
            <a:spLocks noGrp="1"/>
          </p:cNvSpPr>
          <p:nvPr>
            <p:ph type="dt" sz="half" idx="10"/>
          </p:nvPr>
        </p:nvSpPr>
        <p:spPr/>
        <p:txBody>
          <a:bodyPr/>
          <a:lstStyle/>
          <a:p>
            <a:fld id="{47D7F21B-E20B-490D-B995-5D6415134392}" type="datetimeFigureOut">
              <a:rPr lang="fr-FR" smtClean="0"/>
              <a:t>24/01/2024</a:t>
            </a:fld>
            <a:endParaRPr lang="fr-FR"/>
          </a:p>
        </p:txBody>
      </p:sp>
      <p:sp>
        <p:nvSpPr>
          <p:cNvPr id="5" name="Espace réservé du pied de page 4">
            <a:extLst>
              <a:ext uri="{FF2B5EF4-FFF2-40B4-BE49-F238E27FC236}">
                <a16:creationId xmlns:a16="http://schemas.microsoft.com/office/drawing/2014/main" id="{C885F75C-C5BC-0646-1A91-51D91E95A58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39B936E-CE40-8EBF-417E-191C5953FD06}"/>
              </a:ext>
            </a:extLst>
          </p:cNvPr>
          <p:cNvSpPr>
            <a:spLocks noGrp="1"/>
          </p:cNvSpPr>
          <p:nvPr>
            <p:ph type="sldNum" sz="quarter" idx="12"/>
          </p:nvPr>
        </p:nvSpPr>
        <p:spPr/>
        <p:txBody>
          <a:bodyPr/>
          <a:lstStyle/>
          <a:p>
            <a:fld id="{4FBAD3AE-F78E-4269-A442-776346FC03A7}" type="slidenum">
              <a:rPr lang="fr-FR" smtClean="0"/>
              <a:t>‹N°›</a:t>
            </a:fld>
            <a:endParaRPr lang="fr-FR"/>
          </a:p>
        </p:txBody>
      </p:sp>
    </p:spTree>
    <p:extLst>
      <p:ext uri="{BB962C8B-B14F-4D97-AF65-F5344CB8AC3E}">
        <p14:creationId xmlns:p14="http://schemas.microsoft.com/office/powerpoint/2010/main" val="35792681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4E1D3E6E-1763-09B2-EBB9-99754F4C69F7}"/>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B3740C2-2EFC-85F8-AEF2-55196E302BF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C1DAE9D-7F46-E90B-64C7-0F7FE5074F57}"/>
              </a:ext>
            </a:extLst>
          </p:cNvPr>
          <p:cNvSpPr>
            <a:spLocks noGrp="1"/>
          </p:cNvSpPr>
          <p:nvPr>
            <p:ph type="dt" sz="half" idx="10"/>
          </p:nvPr>
        </p:nvSpPr>
        <p:spPr/>
        <p:txBody>
          <a:bodyPr/>
          <a:lstStyle/>
          <a:p>
            <a:fld id="{47D7F21B-E20B-490D-B995-5D6415134392}" type="datetimeFigureOut">
              <a:rPr lang="fr-FR" smtClean="0"/>
              <a:t>24/01/2024</a:t>
            </a:fld>
            <a:endParaRPr lang="fr-FR"/>
          </a:p>
        </p:txBody>
      </p:sp>
      <p:sp>
        <p:nvSpPr>
          <p:cNvPr id="5" name="Espace réservé du pied de page 4">
            <a:extLst>
              <a:ext uri="{FF2B5EF4-FFF2-40B4-BE49-F238E27FC236}">
                <a16:creationId xmlns:a16="http://schemas.microsoft.com/office/drawing/2014/main" id="{4A07D9C4-5966-4F7F-2FE8-5E17CD2BB37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05804E8-2F6C-AB65-4B0F-B45CF3C0500C}"/>
              </a:ext>
            </a:extLst>
          </p:cNvPr>
          <p:cNvSpPr>
            <a:spLocks noGrp="1"/>
          </p:cNvSpPr>
          <p:nvPr>
            <p:ph type="sldNum" sz="quarter" idx="12"/>
          </p:nvPr>
        </p:nvSpPr>
        <p:spPr/>
        <p:txBody>
          <a:bodyPr/>
          <a:lstStyle/>
          <a:p>
            <a:fld id="{4FBAD3AE-F78E-4269-A442-776346FC03A7}" type="slidenum">
              <a:rPr lang="fr-FR" smtClean="0"/>
              <a:t>‹N°›</a:t>
            </a:fld>
            <a:endParaRPr lang="fr-FR"/>
          </a:p>
        </p:txBody>
      </p:sp>
    </p:spTree>
    <p:extLst>
      <p:ext uri="{BB962C8B-B14F-4D97-AF65-F5344CB8AC3E}">
        <p14:creationId xmlns:p14="http://schemas.microsoft.com/office/powerpoint/2010/main" val="189956104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3744146-7C8E-0202-6584-3A0AC1DA069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D34A91BF-FDB6-D4B8-1A49-08E06A6DFC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440BB5B-0CF1-10D5-4FDB-FCE6708A851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D7F21B-E20B-490D-B995-5D6415134392}" type="datetimeFigureOut">
              <a:rPr lang="fr-FR" smtClean="0"/>
              <a:t>24/01/2024</a:t>
            </a:fld>
            <a:endParaRPr lang="fr-FR"/>
          </a:p>
        </p:txBody>
      </p:sp>
      <p:sp>
        <p:nvSpPr>
          <p:cNvPr id="5" name="Espace réservé du pied de page 4">
            <a:extLst>
              <a:ext uri="{FF2B5EF4-FFF2-40B4-BE49-F238E27FC236}">
                <a16:creationId xmlns:a16="http://schemas.microsoft.com/office/drawing/2014/main" id="{C6BEE57C-E3F2-7158-23D2-CEF5385ED1D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F2A0266F-CA62-AC16-3EE4-AA5734823BC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BAD3AE-F78E-4269-A442-776346FC03A7}" type="slidenum">
              <a:rPr lang="fr-FR" smtClean="0"/>
              <a:t>‹N°›</a:t>
            </a:fld>
            <a:endParaRPr lang="fr-FR"/>
          </a:p>
        </p:txBody>
      </p:sp>
    </p:spTree>
    <p:extLst>
      <p:ext uri="{BB962C8B-B14F-4D97-AF65-F5344CB8AC3E}">
        <p14:creationId xmlns:p14="http://schemas.microsoft.com/office/powerpoint/2010/main" val="11745326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bâtiment, ciel, collage&#10;&#10;Description générée automatiquement">
            <a:extLst>
              <a:ext uri="{FF2B5EF4-FFF2-40B4-BE49-F238E27FC236}">
                <a16:creationId xmlns:a16="http://schemas.microsoft.com/office/drawing/2014/main" id="{2683FF94-67F5-2EBC-303D-0DD821D3075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09165" y="278999"/>
            <a:ext cx="4500000" cy="6300001"/>
          </a:xfrm>
          <a:prstGeom prst="rect">
            <a:avLst/>
          </a:prstGeom>
          <a:ln w="88900" cap="sq" cmpd="thickThin">
            <a:solidFill>
              <a:srgbClr val="7030A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95C741C0-F27E-1226-E2AB-22C41DAE6F3C}"/>
              </a:ext>
            </a:extLst>
          </p:cNvPr>
          <p:cNvSpPr txBox="1"/>
          <p:nvPr/>
        </p:nvSpPr>
        <p:spPr>
          <a:xfrm>
            <a:off x="6980117" y="400050"/>
            <a:ext cx="3486150" cy="830997"/>
          </a:xfrm>
          <a:prstGeom prst="rect">
            <a:avLst/>
          </a:prstGeom>
          <a:noFill/>
        </p:spPr>
        <p:txBody>
          <a:bodyPr wrap="square" rtlCol="0">
            <a:spAutoFit/>
          </a:bodyPr>
          <a:lstStyle/>
          <a:p>
            <a:r>
              <a:rPr lang="fr-FR" sz="2400" b="1" dirty="0"/>
              <a:t>Lorient Vous Présente La Ville De Varna (Bulgarie)</a:t>
            </a:r>
          </a:p>
        </p:txBody>
      </p:sp>
      <p:sp>
        <p:nvSpPr>
          <p:cNvPr id="8" name="ZoneTexte 7">
            <a:extLst>
              <a:ext uri="{FF2B5EF4-FFF2-40B4-BE49-F238E27FC236}">
                <a16:creationId xmlns:a16="http://schemas.microsoft.com/office/drawing/2014/main" id="{E0930FDF-67B6-892E-778B-527EA14FC6B3}"/>
              </a:ext>
            </a:extLst>
          </p:cNvPr>
          <p:cNvSpPr txBox="1"/>
          <p:nvPr/>
        </p:nvSpPr>
        <p:spPr>
          <a:xfrm>
            <a:off x="6549390" y="4080510"/>
            <a:ext cx="2903220" cy="461665"/>
          </a:xfrm>
          <a:prstGeom prst="rect">
            <a:avLst/>
          </a:prstGeom>
          <a:noFill/>
        </p:spPr>
        <p:txBody>
          <a:bodyPr wrap="square" rtlCol="0">
            <a:spAutoFit/>
          </a:bodyPr>
          <a:lstStyle/>
          <a:p>
            <a:r>
              <a:rPr lang="fr-FR" sz="2400" b="1" dirty="0"/>
              <a:t>La Ville De Varna</a:t>
            </a:r>
          </a:p>
        </p:txBody>
      </p:sp>
    </p:spTree>
    <p:extLst>
      <p:ext uri="{BB962C8B-B14F-4D97-AF65-F5344CB8AC3E}">
        <p14:creationId xmlns:p14="http://schemas.microsoft.com/office/powerpoint/2010/main" val="162279409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sndAc>
          <p:stSnd loop="1">
            <p:snd r:embed="rId2" name="Pachelbel - Canon in D + Leonard Cohen - Hallelujah (Muzyczna oprawa ślubów).wav"/>
          </p:stSnd>
        </p:sndAc>
      </p:transition>
    </mc:Choice>
    <mc:Fallback>
      <p:transition spd="slow" advClick="0" advTm="8000">
        <p:fade/>
        <p:sndAc>
          <p:stSnd loop="1">
            <p:snd r:embed="rId2" name="Pachelbel - Canon in D + Leonard Cohen - Hallelujah (Muzyczna oprawa ślubów).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B7966D8F-9CF1-A956-23F8-E02B06385B38}"/>
              </a:ext>
            </a:extLst>
          </p:cNvPr>
          <p:cNvSpPr txBox="1"/>
          <p:nvPr/>
        </p:nvSpPr>
        <p:spPr>
          <a:xfrm>
            <a:off x="455294" y="58846"/>
            <a:ext cx="11454765" cy="6740307"/>
          </a:xfrm>
          <a:prstGeom prst="rect">
            <a:avLst/>
          </a:prstGeom>
          <a:noFill/>
        </p:spPr>
        <p:txBody>
          <a:bodyPr wrap="square">
            <a:spAutoFit/>
          </a:bodyPr>
          <a:lstStyle/>
          <a:p>
            <a:r>
              <a:rPr lang="fr-FR" sz="2400" b="1" dirty="0">
                <a:solidFill>
                  <a:schemeClr val="bg1"/>
                </a:solidFill>
              </a:rPr>
              <a:t>Collage de Todor </a:t>
            </a:r>
            <a:r>
              <a:rPr lang="fr-FR" sz="2400" b="1" dirty="0" err="1">
                <a:solidFill>
                  <a:schemeClr val="bg1"/>
                </a:solidFill>
              </a:rPr>
              <a:t>Bozhinov</a:t>
            </a:r>
            <a:r>
              <a:rPr lang="fr-FR" sz="2400" b="1" dirty="0">
                <a:solidFill>
                  <a:schemeClr val="bg1"/>
                </a:solidFill>
              </a:rPr>
              <a:t>. Auteurs des photographies et liens (de haut en bas, de gauche à droite) :</a:t>
            </a:r>
          </a:p>
          <a:p>
            <a:endParaRPr lang="fr-FR" sz="2400" b="1" dirty="0">
              <a:solidFill>
                <a:schemeClr val="bg1"/>
              </a:solidFill>
            </a:endParaRPr>
          </a:p>
          <a:p>
            <a:r>
              <a:rPr lang="fr-FR" sz="2400" b="1" dirty="0" err="1">
                <a:solidFill>
                  <a:schemeClr val="bg1"/>
                </a:solidFill>
              </a:rPr>
              <a:t>Asparuhov</a:t>
            </a:r>
            <a:r>
              <a:rPr lang="fr-FR" sz="2400" b="1" dirty="0">
                <a:solidFill>
                  <a:schemeClr val="bg1"/>
                </a:solidFill>
              </a:rPr>
              <a:t> </a:t>
            </a:r>
            <a:r>
              <a:rPr lang="fr-FR" sz="2400" b="1" dirty="0" err="1">
                <a:solidFill>
                  <a:schemeClr val="bg1"/>
                </a:solidFill>
              </a:rPr>
              <a:t>most</a:t>
            </a:r>
            <a:r>
              <a:rPr lang="fr-FR" sz="2400" b="1" dirty="0">
                <a:solidFill>
                  <a:schemeClr val="bg1"/>
                </a:solidFill>
              </a:rPr>
              <a:t> la nuit : Fichier : </a:t>
            </a:r>
            <a:r>
              <a:rPr lang="fr-FR" sz="2400" b="1" dirty="0" err="1">
                <a:solidFill>
                  <a:schemeClr val="bg1"/>
                </a:solidFill>
              </a:rPr>
              <a:t>Asparuhov</a:t>
            </a:r>
            <a:r>
              <a:rPr lang="fr-FR" sz="2400" b="1" dirty="0">
                <a:solidFill>
                  <a:schemeClr val="bg1"/>
                </a:solidFill>
              </a:rPr>
              <a:t> most.jpg , </a:t>
            </a:r>
            <a:r>
              <a:rPr lang="fr-FR" sz="2400" b="1" dirty="0" err="1">
                <a:solidFill>
                  <a:schemeClr val="bg1"/>
                </a:solidFill>
              </a:rPr>
              <a:t>Abator</a:t>
            </a:r>
            <a:r>
              <a:rPr lang="fr-FR" sz="2400" b="1" dirty="0">
                <a:solidFill>
                  <a:schemeClr val="bg1"/>
                </a:solidFill>
              </a:rPr>
              <a:t>, cc-by-2.5</a:t>
            </a:r>
          </a:p>
          <a:p>
            <a:r>
              <a:rPr lang="fr-FR" sz="2400" b="1" dirty="0">
                <a:solidFill>
                  <a:schemeClr val="bg1"/>
                </a:solidFill>
              </a:rPr>
              <a:t>Vue de Varna depuis la plage : </a:t>
            </a:r>
            <a:r>
              <a:rPr lang="fr-FR" sz="2400" b="1" dirty="0" err="1">
                <a:solidFill>
                  <a:schemeClr val="bg1"/>
                </a:solidFill>
              </a:rPr>
              <a:t>Fichier:Varna</a:t>
            </a:r>
            <a:r>
              <a:rPr lang="fr-FR" sz="2400" b="1" dirty="0">
                <a:solidFill>
                  <a:schemeClr val="bg1"/>
                </a:solidFill>
              </a:rPr>
              <a:t> Plage.JPG , Harrieta171, </a:t>
            </a:r>
            <a:r>
              <a:rPr lang="fr-FR" sz="2400" b="1" dirty="0" err="1">
                <a:solidFill>
                  <a:schemeClr val="bg1"/>
                </a:solidFill>
              </a:rPr>
              <a:t>miltilicense</a:t>
            </a:r>
            <a:endParaRPr lang="fr-FR" sz="2400" b="1" dirty="0">
              <a:solidFill>
                <a:schemeClr val="bg1"/>
              </a:solidFill>
            </a:endParaRPr>
          </a:p>
          <a:p>
            <a:r>
              <a:rPr lang="fr-FR" sz="2400" b="1" dirty="0">
                <a:solidFill>
                  <a:schemeClr val="bg1"/>
                </a:solidFill>
              </a:rPr>
              <a:t>Palais d'</a:t>
            </a:r>
            <a:r>
              <a:rPr lang="fr-FR" sz="2400" b="1" dirty="0" err="1">
                <a:solidFill>
                  <a:schemeClr val="bg1"/>
                </a:solidFill>
              </a:rPr>
              <a:t>Euxinograd</a:t>
            </a:r>
            <a:r>
              <a:rPr lang="fr-FR" sz="2400" b="1" dirty="0">
                <a:solidFill>
                  <a:schemeClr val="bg1"/>
                </a:solidFill>
              </a:rPr>
              <a:t> : Fichier : Palais d'</a:t>
            </a:r>
            <a:r>
              <a:rPr lang="fr-FR" sz="2400" b="1" dirty="0" err="1">
                <a:solidFill>
                  <a:schemeClr val="bg1"/>
                </a:solidFill>
              </a:rPr>
              <a:t>Euxinograd</a:t>
            </a:r>
            <a:r>
              <a:rPr lang="fr-FR" sz="2400" b="1" dirty="0">
                <a:solidFill>
                  <a:schemeClr val="bg1"/>
                </a:solidFill>
              </a:rPr>
              <a:t> - vue 1.jpg , </a:t>
            </a:r>
            <a:r>
              <a:rPr lang="fr-FR" sz="2400" b="1" dirty="0" err="1">
                <a:solidFill>
                  <a:schemeClr val="bg1"/>
                </a:solidFill>
              </a:rPr>
              <a:t>Dimcho</a:t>
            </a:r>
            <a:r>
              <a:rPr lang="fr-FR" sz="2400" b="1" dirty="0">
                <a:solidFill>
                  <a:schemeClr val="bg1"/>
                </a:solidFill>
              </a:rPr>
              <a:t> </a:t>
            </a:r>
            <a:r>
              <a:rPr lang="fr-FR" sz="2400" b="1" dirty="0" err="1">
                <a:solidFill>
                  <a:schemeClr val="bg1"/>
                </a:solidFill>
              </a:rPr>
              <a:t>Panayotov</a:t>
            </a:r>
            <a:r>
              <a:rPr lang="fr-FR" sz="2400" b="1" dirty="0">
                <a:solidFill>
                  <a:schemeClr val="bg1"/>
                </a:solidFill>
              </a:rPr>
              <a:t> (</a:t>
            </a:r>
            <a:r>
              <a:rPr lang="fr-FR" sz="2400" b="1" dirty="0" err="1">
                <a:solidFill>
                  <a:schemeClr val="bg1"/>
                </a:solidFill>
              </a:rPr>
              <a:t>Benkovski</a:t>
            </a:r>
            <a:r>
              <a:rPr lang="fr-FR" sz="2400" b="1" dirty="0">
                <a:solidFill>
                  <a:schemeClr val="bg1"/>
                </a:solidFill>
              </a:rPr>
              <a:t>), utilisation libre de droits d'auteur</a:t>
            </a:r>
          </a:p>
          <a:p>
            <a:r>
              <a:rPr lang="fr-FR" sz="2400" b="1" dirty="0">
                <a:solidFill>
                  <a:schemeClr val="bg1"/>
                </a:solidFill>
              </a:rPr>
              <a:t>Musée archéologique de Varna : Fichier : Palais d'</a:t>
            </a:r>
            <a:r>
              <a:rPr lang="fr-FR" sz="2400" b="1" dirty="0" err="1">
                <a:solidFill>
                  <a:schemeClr val="bg1"/>
                </a:solidFill>
              </a:rPr>
              <a:t>Euxinograd</a:t>
            </a:r>
            <a:r>
              <a:rPr lang="fr-FR" sz="2400" b="1" dirty="0">
                <a:solidFill>
                  <a:schemeClr val="bg1"/>
                </a:solidFill>
              </a:rPr>
              <a:t> - vue 1.jpg , </a:t>
            </a:r>
            <a:r>
              <a:rPr lang="fr-FR" sz="2400" b="1" dirty="0" err="1">
                <a:solidFill>
                  <a:schemeClr val="bg1"/>
                </a:solidFill>
              </a:rPr>
              <a:t>Extrawurst</a:t>
            </a:r>
            <a:r>
              <a:rPr lang="fr-FR" sz="2400" b="1" dirty="0">
                <a:solidFill>
                  <a:schemeClr val="bg1"/>
                </a:solidFill>
              </a:rPr>
              <a:t>, </a:t>
            </a:r>
            <a:r>
              <a:rPr lang="fr-FR" sz="2400" b="1" dirty="0" err="1">
                <a:solidFill>
                  <a:schemeClr val="bg1"/>
                </a:solidFill>
              </a:rPr>
              <a:t>multilicense</a:t>
            </a:r>
            <a:endParaRPr lang="fr-FR" sz="2400" b="1" dirty="0">
              <a:solidFill>
                <a:schemeClr val="bg1"/>
              </a:solidFill>
            </a:endParaRPr>
          </a:p>
          <a:p>
            <a:r>
              <a:rPr lang="fr-FR" sz="2400" b="1" dirty="0">
                <a:solidFill>
                  <a:schemeClr val="bg1"/>
                </a:solidFill>
              </a:rPr>
              <a:t>Détail du Théâtre dramatique de Varna : Fichier :Théâtre Varna.jpg , Nikola </a:t>
            </a:r>
            <a:r>
              <a:rPr lang="fr-FR" sz="2400" b="1" dirty="0" err="1">
                <a:solidFill>
                  <a:schemeClr val="bg1"/>
                </a:solidFill>
              </a:rPr>
              <a:t>Gruev</a:t>
            </a:r>
            <a:r>
              <a:rPr lang="fr-FR" sz="2400" b="1" dirty="0">
                <a:solidFill>
                  <a:schemeClr val="bg1"/>
                </a:solidFill>
              </a:rPr>
              <a:t>, GFDL</a:t>
            </a:r>
          </a:p>
          <a:p>
            <a:r>
              <a:rPr lang="fr-FR" sz="2400" b="1" dirty="0">
                <a:solidFill>
                  <a:schemeClr val="bg1"/>
                </a:solidFill>
              </a:rPr>
              <a:t>Cathédrale de Varna : </a:t>
            </a:r>
            <a:r>
              <a:rPr lang="fr-FR" sz="2400" b="1" dirty="0" err="1">
                <a:solidFill>
                  <a:schemeClr val="bg1"/>
                </a:solidFill>
              </a:rPr>
              <a:t>Fichier:Varno</a:t>
            </a:r>
            <a:r>
              <a:rPr lang="fr-FR" sz="2400" b="1" dirty="0">
                <a:solidFill>
                  <a:schemeClr val="bg1"/>
                </a:solidFill>
              </a:rPr>
              <a:t> katedralo.jpg , Umberto, </a:t>
            </a:r>
            <a:r>
              <a:rPr lang="fr-FR" sz="2400" b="1" dirty="0" err="1">
                <a:solidFill>
                  <a:schemeClr val="bg1"/>
                </a:solidFill>
              </a:rPr>
              <a:t>multilicense</a:t>
            </a:r>
            <a:endParaRPr lang="fr-FR" sz="2400" b="1" dirty="0">
              <a:solidFill>
                <a:schemeClr val="bg1"/>
              </a:solidFill>
            </a:endParaRPr>
          </a:p>
          <a:p>
            <a:r>
              <a:rPr lang="fr-FR" sz="2400" b="1" dirty="0">
                <a:solidFill>
                  <a:schemeClr val="bg1"/>
                </a:solidFill>
              </a:rPr>
              <a:t>Le torpilleur </a:t>
            </a:r>
            <a:r>
              <a:rPr lang="fr-FR" sz="2400" b="1" dirty="0" err="1">
                <a:solidFill>
                  <a:schemeClr val="bg1"/>
                </a:solidFill>
              </a:rPr>
              <a:t>Drazki</a:t>
            </a:r>
            <a:r>
              <a:rPr lang="fr-FR" sz="2400" b="1" dirty="0">
                <a:solidFill>
                  <a:schemeClr val="bg1"/>
                </a:solidFill>
              </a:rPr>
              <a:t> exposé au Musée naval national : </a:t>
            </a:r>
            <a:r>
              <a:rPr lang="fr-FR" sz="2400" b="1" dirty="0" err="1">
                <a:solidFill>
                  <a:schemeClr val="bg1"/>
                </a:solidFill>
              </a:rPr>
              <a:t>Fichier:Drazki-VNmuseum.jpg</a:t>
            </a:r>
            <a:r>
              <a:rPr lang="fr-FR" sz="2400" b="1" dirty="0">
                <a:solidFill>
                  <a:schemeClr val="bg1"/>
                </a:solidFill>
              </a:rPr>
              <a:t> , Kosi </a:t>
            </a:r>
            <a:r>
              <a:rPr lang="fr-FR" sz="2400" b="1" dirty="0" err="1">
                <a:solidFill>
                  <a:schemeClr val="bg1"/>
                </a:solidFill>
              </a:rPr>
              <a:t>Gramatikoff</a:t>
            </a:r>
            <a:r>
              <a:rPr lang="fr-FR" sz="2400" b="1" dirty="0">
                <a:solidFill>
                  <a:schemeClr val="bg1"/>
                </a:solidFill>
              </a:rPr>
              <a:t>, PD-self</a:t>
            </a:r>
          </a:p>
          <a:p>
            <a:r>
              <a:rPr lang="fr-FR" sz="2400" b="1" dirty="0">
                <a:solidFill>
                  <a:schemeClr val="bg1"/>
                </a:solidFill>
              </a:rPr>
              <a:t>Club naval : Fichier : Club naval de Varna.jpg , </a:t>
            </a:r>
            <a:r>
              <a:rPr lang="fr-FR" sz="2400" b="1" dirty="0" err="1">
                <a:solidFill>
                  <a:schemeClr val="bg1"/>
                </a:solidFill>
              </a:rPr>
              <a:t>Dian</a:t>
            </a:r>
            <a:r>
              <a:rPr lang="fr-FR" sz="2400" b="1" dirty="0">
                <a:solidFill>
                  <a:schemeClr val="bg1"/>
                </a:solidFill>
              </a:rPr>
              <a:t> Dimitrov, GFDL</a:t>
            </a:r>
          </a:p>
          <a:p>
            <a:r>
              <a:rPr lang="fr-FR" sz="2400" b="1" dirty="0">
                <a:solidFill>
                  <a:schemeClr val="bg1"/>
                </a:solidFill>
              </a:rPr>
              <a:t>Palais des Sports et de la Culture : Fichier : Palais des Sports Varna.JPG , </a:t>
            </a:r>
            <a:r>
              <a:rPr lang="fr-FR" sz="2400" b="1" dirty="0" err="1">
                <a:solidFill>
                  <a:schemeClr val="bg1"/>
                </a:solidFill>
              </a:rPr>
              <a:t>Svilen</a:t>
            </a:r>
            <a:r>
              <a:rPr lang="fr-FR" sz="2400" b="1" dirty="0">
                <a:solidFill>
                  <a:schemeClr val="bg1"/>
                </a:solidFill>
              </a:rPr>
              <a:t> </a:t>
            </a:r>
            <a:r>
              <a:rPr lang="fr-FR" sz="2400" b="1" dirty="0" err="1">
                <a:solidFill>
                  <a:schemeClr val="bg1"/>
                </a:solidFill>
              </a:rPr>
              <a:t>Enev</a:t>
            </a:r>
            <a:r>
              <a:rPr lang="fr-FR" sz="2400" b="1" dirty="0">
                <a:solidFill>
                  <a:schemeClr val="bg1"/>
                </a:solidFill>
              </a:rPr>
              <a:t>, GFDL &amp; cc-by-sa-3.0</a:t>
            </a:r>
          </a:p>
          <a:p>
            <a:r>
              <a:rPr lang="fr-FR" sz="2400" b="1" dirty="0">
                <a:solidFill>
                  <a:schemeClr val="bg1"/>
                </a:solidFill>
              </a:rPr>
              <a:t>Bains publics romains : </a:t>
            </a:r>
            <a:r>
              <a:rPr lang="fr-FR" sz="2400" b="1" dirty="0" err="1">
                <a:solidFill>
                  <a:schemeClr val="bg1"/>
                </a:solidFill>
              </a:rPr>
              <a:t>Fichier:VarnaRoman.JPG</a:t>
            </a:r>
            <a:r>
              <a:rPr lang="fr-FR" sz="2400" b="1" dirty="0">
                <a:solidFill>
                  <a:schemeClr val="bg1"/>
                </a:solidFill>
              </a:rPr>
              <a:t> , </a:t>
            </a:r>
            <a:r>
              <a:rPr lang="fr-FR" sz="2400" b="1" dirty="0" err="1">
                <a:solidFill>
                  <a:schemeClr val="bg1"/>
                </a:solidFill>
              </a:rPr>
              <a:t>Extrawurst</a:t>
            </a:r>
            <a:r>
              <a:rPr lang="fr-FR" sz="2400" b="1" dirty="0">
                <a:solidFill>
                  <a:schemeClr val="bg1"/>
                </a:solidFill>
              </a:rPr>
              <a:t>, </a:t>
            </a:r>
            <a:r>
              <a:rPr lang="fr-FR" sz="2400" b="1" dirty="0" err="1">
                <a:solidFill>
                  <a:schemeClr val="bg1"/>
                </a:solidFill>
              </a:rPr>
              <a:t>multilicense</a:t>
            </a:r>
            <a:endParaRPr lang="fr-FR" sz="2400" b="1" dirty="0">
              <a:solidFill>
                <a:schemeClr val="bg1"/>
              </a:solidFill>
            </a:endParaRPr>
          </a:p>
          <a:p>
            <a:r>
              <a:rPr lang="fr-FR" sz="2400" b="1" dirty="0">
                <a:solidFill>
                  <a:schemeClr val="bg1"/>
                </a:solidFill>
              </a:rPr>
              <a:t>Musée ethnographique : Fichier : </a:t>
            </a:r>
            <a:r>
              <a:rPr lang="fr-FR" sz="2400" b="1" dirty="0" err="1">
                <a:solidFill>
                  <a:schemeClr val="bg1"/>
                </a:solidFill>
              </a:rPr>
              <a:t>Etnografisch</a:t>
            </a:r>
            <a:r>
              <a:rPr lang="fr-FR" sz="2400" b="1" dirty="0">
                <a:solidFill>
                  <a:schemeClr val="bg1"/>
                </a:solidFill>
              </a:rPr>
              <a:t> Museum.jpg , </a:t>
            </a:r>
            <a:r>
              <a:rPr lang="fr-FR" sz="2400" b="1" dirty="0" err="1">
                <a:solidFill>
                  <a:schemeClr val="bg1"/>
                </a:solidFill>
              </a:rPr>
              <a:t>Ilonamay</a:t>
            </a:r>
            <a:r>
              <a:rPr lang="fr-FR" sz="2400" b="1" dirty="0">
                <a:solidFill>
                  <a:schemeClr val="bg1"/>
                </a:solidFill>
              </a:rPr>
              <a:t>, </a:t>
            </a:r>
            <a:r>
              <a:rPr lang="fr-FR" sz="2400" b="1" dirty="0" err="1">
                <a:solidFill>
                  <a:schemeClr val="bg1"/>
                </a:solidFill>
              </a:rPr>
              <a:t>multilicense</a:t>
            </a:r>
            <a:endParaRPr lang="fr-FR" sz="2400" b="1" dirty="0">
              <a:solidFill>
                <a:schemeClr val="bg1"/>
              </a:solidFill>
            </a:endParaRPr>
          </a:p>
        </p:txBody>
      </p:sp>
    </p:spTree>
    <p:extLst>
      <p:ext uri="{BB962C8B-B14F-4D97-AF65-F5344CB8AC3E}">
        <p14:creationId xmlns:p14="http://schemas.microsoft.com/office/powerpoint/2010/main" val="283439418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2" end="2"/>
                                            </p:txEl>
                                          </p:spTgt>
                                        </p:tgtEl>
                                        <p:attrNameLst>
                                          <p:attrName>style.visibility</p:attrName>
                                        </p:attrNameLst>
                                      </p:cBhvr>
                                      <p:to>
                                        <p:strVal val="visible"/>
                                      </p:to>
                                    </p:set>
                                    <p:set>
                                      <p:cBhvr>
                                        <p:cTn id="16" dur="455" fill="hold">
                                          <p:stCondLst>
                                            <p:cond delay="0"/>
                                          </p:stCondLst>
                                        </p:cTn>
                                        <p:tgtEl>
                                          <p:spTgt spid="3">
                                            <p:txEl>
                                              <p:pRg st="2" end="2"/>
                                            </p:txEl>
                                          </p:spTgt>
                                        </p:tgtEl>
                                        <p:attrNameLst>
                                          <p:attrName>style.rotation</p:attrName>
                                        </p:attrNameLst>
                                      </p:cBhvr>
                                      <p:to>
                                        <p:strVal val="-45.0"/>
                                      </p:to>
                                    </p:set>
                                    <p:anim calcmode="lin" valueType="num">
                                      <p:cBhvr>
                                        <p:cTn id="17"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3">
                                            <p:txEl>
                                              <p:pRg st="3" end="3"/>
                                            </p:txEl>
                                          </p:spTgt>
                                        </p:tgtEl>
                                        <p:attrNameLst>
                                          <p:attrName>style.visibility</p:attrName>
                                        </p:attrNameLst>
                                      </p:cBhvr>
                                      <p:to>
                                        <p:strVal val="visible"/>
                                      </p:to>
                                    </p:set>
                                    <p:set>
                                      <p:cBhvr>
                                        <p:cTn id="25" dur="455" fill="hold">
                                          <p:stCondLst>
                                            <p:cond delay="0"/>
                                          </p:stCondLst>
                                        </p:cTn>
                                        <p:tgtEl>
                                          <p:spTgt spid="3">
                                            <p:txEl>
                                              <p:pRg st="3" end="3"/>
                                            </p:txEl>
                                          </p:spTgt>
                                        </p:tgtEl>
                                        <p:attrNameLst>
                                          <p:attrName>style.rotation</p:attrName>
                                        </p:attrNameLst>
                                      </p:cBhvr>
                                      <p:to>
                                        <p:strVal val="-45.0"/>
                                      </p:to>
                                    </p:set>
                                    <p:anim calcmode="lin" valueType="num">
                                      <p:cBhvr>
                                        <p:cTn id="26" dur="455" fill="hold">
                                          <p:stCondLst>
                                            <p:cond delay="455"/>
                                          </p:stCondLst>
                                        </p:cTn>
                                        <p:tgtEl>
                                          <p:spTgt spid="3">
                                            <p:txEl>
                                              <p:pRg st="3" end="3"/>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3">
                                            <p:txEl>
                                              <p:pRg st="3" end="3"/>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3">
                                            <p:txEl>
                                              <p:pRg st="3" end="3"/>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3">
                                            <p:txEl>
                                              <p:pRg st="3" end="3"/>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3">
                                            <p:txEl>
                                              <p:pRg st="4" end="4"/>
                                            </p:txEl>
                                          </p:spTgt>
                                        </p:tgtEl>
                                        <p:attrNameLst>
                                          <p:attrName>style.visibility</p:attrName>
                                        </p:attrNameLst>
                                      </p:cBhvr>
                                      <p:to>
                                        <p:strVal val="visible"/>
                                      </p:to>
                                    </p:set>
                                    <p:set>
                                      <p:cBhvr>
                                        <p:cTn id="34" dur="455" fill="hold">
                                          <p:stCondLst>
                                            <p:cond delay="0"/>
                                          </p:stCondLst>
                                        </p:cTn>
                                        <p:tgtEl>
                                          <p:spTgt spid="3">
                                            <p:txEl>
                                              <p:pRg st="4" end="4"/>
                                            </p:txEl>
                                          </p:spTgt>
                                        </p:tgtEl>
                                        <p:attrNameLst>
                                          <p:attrName>style.rotation</p:attrName>
                                        </p:attrNameLst>
                                      </p:cBhvr>
                                      <p:to>
                                        <p:strVal val="-45.0"/>
                                      </p:to>
                                    </p:set>
                                    <p:anim calcmode="lin" valueType="num">
                                      <p:cBhvr>
                                        <p:cTn id="35" dur="455" fill="hold">
                                          <p:stCondLst>
                                            <p:cond delay="455"/>
                                          </p:stCondLst>
                                        </p:cTn>
                                        <p:tgtEl>
                                          <p:spTgt spid="3">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3">
                                            <p:txEl>
                                              <p:pRg st="4" end="4"/>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3">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3">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8" presetClass="entr" presetSubtype="0" accel="50000" fill="hold" nodeType="clickEffect">
                                  <p:stCondLst>
                                    <p:cond delay="0"/>
                                  </p:stCondLst>
                                  <p:iterate type="lt">
                                    <p:tmPct val="50000"/>
                                  </p:iterate>
                                  <p:childTnLst>
                                    <p:set>
                                      <p:cBhvr>
                                        <p:cTn id="42" dur="1" fill="hold">
                                          <p:stCondLst>
                                            <p:cond delay="0"/>
                                          </p:stCondLst>
                                        </p:cTn>
                                        <p:tgtEl>
                                          <p:spTgt spid="3">
                                            <p:txEl>
                                              <p:pRg st="5" end="5"/>
                                            </p:txEl>
                                          </p:spTgt>
                                        </p:tgtEl>
                                        <p:attrNameLst>
                                          <p:attrName>style.visibility</p:attrName>
                                        </p:attrNameLst>
                                      </p:cBhvr>
                                      <p:to>
                                        <p:strVal val="visible"/>
                                      </p:to>
                                    </p:set>
                                    <p:set>
                                      <p:cBhvr>
                                        <p:cTn id="43" dur="455" fill="hold">
                                          <p:stCondLst>
                                            <p:cond delay="0"/>
                                          </p:stCondLst>
                                        </p:cTn>
                                        <p:tgtEl>
                                          <p:spTgt spid="3">
                                            <p:txEl>
                                              <p:pRg st="5" end="5"/>
                                            </p:txEl>
                                          </p:spTgt>
                                        </p:tgtEl>
                                        <p:attrNameLst>
                                          <p:attrName>style.rotation</p:attrName>
                                        </p:attrNameLst>
                                      </p:cBhvr>
                                      <p:to>
                                        <p:strVal val="-45.0"/>
                                      </p:to>
                                    </p:set>
                                    <p:anim calcmode="lin" valueType="num">
                                      <p:cBhvr>
                                        <p:cTn id="44" dur="455" fill="hold">
                                          <p:stCondLst>
                                            <p:cond delay="455"/>
                                          </p:stCondLst>
                                        </p:cTn>
                                        <p:tgtEl>
                                          <p:spTgt spid="3">
                                            <p:txEl>
                                              <p:pRg st="5" end="5"/>
                                            </p:txEl>
                                          </p:spTgt>
                                        </p:tgtEl>
                                        <p:attrNameLst>
                                          <p:attrName>style.rotation</p:attrName>
                                        </p:attrNameLst>
                                      </p:cBhvr>
                                      <p:tavLst>
                                        <p:tav tm="0">
                                          <p:val>
                                            <p:fltVal val="-45"/>
                                          </p:val>
                                        </p:tav>
                                        <p:tav tm="69900">
                                          <p:val>
                                            <p:fltVal val="45"/>
                                          </p:val>
                                        </p:tav>
                                        <p:tav tm="100000">
                                          <p:val>
                                            <p:fltVal val="0"/>
                                          </p:val>
                                        </p:tav>
                                      </p:tavLst>
                                    </p:anim>
                                    <p:anim calcmode="lin" valueType="num">
                                      <p:cBhvr>
                                        <p:cTn id="45" dur="455" fill="hold">
                                          <p:stCondLst>
                                            <p:cond delay="0"/>
                                          </p:stCondLst>
                                        </p:cTn>
                                        <p:tgtEl>
                                          <p:spTgt spid="3">
                                            <p:txEl>
                                              <p:pRg st="5" end="5"/>
                                            </p:txEl>
                                          </p:spTgt>
                                        </p:tgtEl>
                                        <p:attrNameLst>
                                          <p:attrName>ppt_y</p:attrName>
                                        </p:attrNameLst>
                                      </p:cBhvr>
                                      <p:tavLst>
                                        <p:tav tm="0">
                                          <p:val>
                                            <p:strVal val="#ppt_y-1"/>
                                          </p:val>
                                        </p:tav>
                                        <p:tav tm="100000">
                                          <p:val>
                                            <p:strVal val="#ppt_y-(0.354*#ppt_w-0.172*#ppt_h)"/>
                                          </p:val>
                                        </p:tav>
                                      </p:tavLst>
                                    </p:anim>
                                    <p:anim calcmode="lin" valueType="num">
                                      <p:cBhvr>
                                        <p:cTn id="46" dur="156" decel="50000" autoRev="1" fill="hold">
                                          <p:stCondLst>
                                            <p:cond delay="455"/>
                                          </p:stCondLst>
                                        </p:cTn>
                                        <p:tgtEl>
                                          <p:spTgt spid="3">
                                            <p:txEl>
                                              <p:pRg st="5" end="5"/>
                                            </p:txEl>
                                          </p:spTgt>
                                        </p:tgtEl>
                                        <p:attrNameLst>
                                          <p:attrName>ppt_y</p:attrName>
                                        </p:attrNameLst>
                                      </p:cBhvr>
                                      <p:tavLst>
                                        <p:tav tm="0">
                                          <p:val>
                                            <p:strVal val="#ppt_y-(0.354*#ppt_w-0.172*#ppt_h)"/>
                                          </p:val>
                                        </p:tav>
                                        <p:tav tm="100000">
                                          <p:val>
                                            <p:strVal val="#ppt_y-(0.354*#ppt_w-0.172*#ppt_h)-#ppt_h/2"/>
                                          </p:val>
                                        </p:tav>
                                      </p:tavLst>
                                    </p:anim>
                                    <p:anim calcmode="lin" valueType="num">
                                      <p:cBhvr>
                                        <p:cTn id="47" dur="136" fill="hold">
                                          <p:stCondLst>
                                            <p:cond delay="864"/>
                                          </p:stCondLst>
                                        </p:cTn>
                                        <p:tgtEl>
                                          <p:spTgt spid="3">
                                            <p:txEl>
                                              <p:pRg st="5" end="5"/>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38" presetClass="entr" presetSubtype="0" accel="50000" fill="hold" nodeType="clickEffect">
                                  <p:stCondLst>
                                    <p:cond delay="0"/>
                                  </p:stCondLst>
                                  <p:iterate type="lt">
                                    <p:tmPct val="50000"/>
                                  </p:iterate>
                                  <p:childTnLst>
                                    <p:set>
                                      <p:cBhvr>
                                        <p:cTn id="51" dur="1" fill="hold">
                                          <p:stCondLst>
                                            <p:cond delay="0"/>
                                          </p:stCondLst>
                                        </p:cTn>
                                        <p:tgtEl>
                                          <p:spTgt spid="3">
                                            <p:txEl>
                                              <p:pRg st="6" end="6"/>
                                            </p:txEl>
                                          </p:spTgt>
                                        </p:tgtEl>
                                        <p:attrNameLst>
                                          <p:attrName>style.visibility</p:attrName>
                                        </p:attrNameLst>
                                      </p:cBhvr>
                                      <p:to>
                                        <p:strVal val="visible"/>
                                      </p:to>
                                    </p:set>
                                    <p:set>
                                      <p:cBhvr>
                                        <p:cTn id="52" dur="455" fill="hold">
                                          <p:stCondLst>
                                            <p:cond delay="0"/>
                                          </p:stCondLst>
                                        </p:cTn>
                                        <p:tgtEl>
                                          <p:spTgt spid="3">
                                            <p:txEl>
                                              <p:pRg st="6" end="6"/>
                                            </p:txEl>
                                          </p:spTgt>
                                        </p:tgtEl>
                                        <p:attrNameLst>
                                          <p:attrName>style.rotation</p:attrName>
                                        </p:attrNameLst>
                                      </p:cBhvr>
                                      <p:to>
                                        <p:strVal val="-45.0"/>
                                      </p:to>
                                    </p:set>
                                    <p:anim calcmode="lin" valueType="num">
                                      <p:cBhvr>
                                        <p:cTn id="53" dur="455" fill="hold">
                                          <p:stCondLst>
                                            <p:cond delay="455"/>
                                          </p:stCondLst>
                                        </p:cTn>
                                        <p:tgtEl>
                                          <p:spTgt spid="3">
                                            <p:txEl>
                                              <p:pRg st="6" end="6"/>
                                            </p:txEl>
                                          </p:spTgt>
                                        </p:tgtEl>
                                        <p:attrNameLst>
                                          <p:attrName>style.rotation</p:attrName>
                                        </p:attrNameLst>
                                      </p:cBhvr>
                                      <p:tavLst>
                                        <p:tav tm="0">
                                          <p:val>
                                            <p:fltVal val="-45"/>
                                          </p:val>
                                        </p:tav>
                                        <p:tav tm="69900">
                                          <p:val>
                                            <p:fltVal val="45"/>
                                          </p:val>
                                        </p:tav>
                                        <p:tav tm="100000">
                                          <p:val>
                                            <p:fltVal val="0"/>
                                          </p:val>
                                        </p:tav>
                                      </p:tavLst>
                                    </p:anim>
                                    <p:anim calcmode="lin" valueType="num">
                                      <p:cBhvr>
                                        <p:cTn id="54" dur="455" fill="hold">
                                          <p:stCondLst>
                                            <p:cond delay="0"/>
                                          </p:stCondLst>
                                        </p:cTn>
                                        <p:tgtEl>
                                          <p:spTgt spid="3">
                                            <p:txEl>
                                              <p:pRg st="6" end="6"/>
                                            </p:txEl>
                                          </p:spTgt>
                                        </p:tgtEl>
                                        <p:attrNameLst>
                                          <p:attrName>ppt_y</p:attrName>
                                        </p:attrNameLst>
                                      </p:cBhvr>
                                      <p:tavLst>
                                        <p:tav tm="0">
                                          <p:val>
                                            <p:strVal val="#ppt_y-1"/>
                                          </p:val>
                                        </p:tav>
                                        <p:tav tm="100000">
                                          <p:val>
                                            <p:strVal val="#ppt_y-(0.354*#ppt_w-0.172*#ppt_h)"/>
                                          </p:val>
                                        </p:tav>
                                      </p:tavLst>
                                    </p:anim>
                                    <p:anim calcmode="lin" valueType="num">
                                      <p:cBhvr>
                                        <p:cTn id="55" dur="156" decel="50000" autoRev="1" fill="hold">
                                          <p:stCondLst>
                                            <p:cond delay="455"/>
                                          </p:stCondLst>
                                        </p:cTn>
                                        <p:tgtEl>
                                          <p:spTgt spid="3">
                                            <p:txEl>
                                              <p:pRg st="6" end="6"/>
                                            </p:txEl>
                                          </p:spTgt>
                                        </p:tgtEl>
                                        <p:attrNameLst>
                                          <p:attrName>ppt_y</p:attrName>
                                        </p:attrNameLst>
                                      </p:cBhvr>
                                      <p:tavLst>
                                        <p:tav tm="0">
                                          <p:val>
                                            <p:strVal val="#ppt_y-(0.354*#ppt_w-0.172*#ppt_h)"/>
                                          </p:val>
                                        </p:tav>
                                        <p:tav tm="100000">
                                          <p:val>
                                            <p:strVal val="#ppt_y-(0.354*#ppt_w-0.172*#ppt_h)-#ppt_h/2"/>
                                          </p:val>
                                        </p:tav>
                                      </p:tavLst>
                                    </p:anim>
                                    <p:anim calcmode="lin" valueType="num">
                                      <p:cBhvr>
                                        <p:cTn id="56" dur="136" fill="hold">
                                          <p:stCondLst>
                                            <p:cond delay="864"/>
                                          </p:stCondLst>
                                        </p:cTn>
                                        <p:tgtEl>
                                          <p:spTgt spid="3">
                                            <p:txEl>
                                              <p:pRg st="6" end="6"/>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38" presetClass="entr" presetSubtype="0" accel="50000" fill="hold" nodeType="clickEffect">
                                  <p:stCondLst>
                                    <p:cond delay="0"/>
                                  </p:stCondLst>
                                  <p:iterate type="lt">
                                    <p:tmPct val="50000"/>
                                  </p:iterate>
                                  <p:childTnLst>
                                    <p:set>
                                      <p:cBhvr>
                                        <p:cTn id="60" dur="1" fill="hold">
                                          <p:stCondLst>
                                            <p:cond delay="0"/>
                                          </p:stCondLst>
                                        </p:cTn>
                                        <p:tgtEl>
                                          <p:spTgt spid="3">
                                            <p:txEl>
                                              <p:pRg st="7" end="7"/>
                                            </p:txEl>
                                          </p:spTgt>
                                        </p:tgtEl>
                                        <p:attrNameLst>
                                          <p:attrName>style.visibility</p:attrName>
                                        </p:attrNameLst>
                                      </p:cBhvr>
                                      <p:to>
                                        <p:strVal val="visible"/>
                                      </p:to>
                                    </p:set>
                                    <p:set>
                                      <p:cBhvr>
                                        <p:cTn id="61" dur="455" fill="hold">
                                          <p:stCondLst>
                                            <p:cond delay="0"/>
                                          </p:stCondLst>
                                        </p:cTn>
                                        <p:tgtEl>
                                          <p:spTgt spid="3">
                                            <p:txEl>
                                              <p:pRg st="7" end="7"/>
                                            </p:txEl>
                                          </p:spTgt>
                                        </p:tgtEl>
                                        <p:attrNameLst>
                                          <p:attrName>style.rotation</p:attrName>
                                        </p:attrNameLst>
                                      </p:cBhvr>
                                      <p:to>
                                        <p:strVal val="-45.0"/>
                                      </p:to>
                                    </p:set>
                                    <p:anim calcmode="lin" valueType="num">
                                      <p:cBhvr>
                                        <p:cTn id="62" dur="455" fill="hold">
                                          <p:stCondLst>
                                            <p:cond delay="455"/>
                                          </p:stCondLst>
                                        </p:cTn>
                                        <p:tgtEl>
                                          <p:spTgt spid="3">
                                            <p:txEl>
                                              <p:pRg st="7" end="7"/>
                                            </p:txEl>
                                          </p:spTgt>
                                        </p:tgtEl>
                                        <p:attrNameLst>
                                          <p:attrName>style.rotation</p:attrName>
                                        </p:attrNameLst>
                                      </p:cBhvr>
                                      <p:tavLst>
                                        <p:tav tm="0">
                                          <p:val>
                                            <p:fltVal val="-45"/>
                                          </p:val>
                                        </p:tav>
                                        <p:tav tm="69900">
                                          <p:val>
                                            <p:fltVal val="45"/>
                                          </p:val>
                                        </p:tav>
                                        <p:tav tm="100000">
                                          <p:val>
                                            <p:fltVal val="0"/>
                                          </p:val>
                                        </p:tav>
                                      </p:tavLst>
                                    </p:anim>
                                    <p:anim calcmode="lin" valueType="num">
                                      <p:cBhvr>
                                        <p:cTn id="63" dur="455" fill="hold">
                                          <p:stCondLst>
                                            <p:cond delay="0"/>
                                          </p:stCondLst>
                                        </p:cTn>
                                        <p:tgtEl>
                                          <p:spTgt spid="3">
                                            <p:txEl>
                                              <p:pRg st="7" end="7"/>
                                            </p:txEl>
                                          </p:spTgt>
                                        </p:tgtEl>
                                        <p:attrNameLst>
                                          <p:attrName>ppt_y</p:attrName>
                                        </p:attrNameLst>
                                      </p:cBhvr>
                                      <p:tavLst>
                                        <p:tav tm="0">
                                          <p:val>
                                            <p:strVal val="#ppt_y-1"/>
                                          </p:val>
                                        </p:tav>
                                        <p:tav tm="100000">
                                          <p:val>
                                            <p:strVal val="#ppt_y-(0.354*#ppt_w-0.172*#ppt_h)"/>
                                          </p:val>
                                        </p:tav>
                                      </p:tavLst>
                                    </p:anim>
                                    <p:anim calcmode="lin" valueType="num">
                                      <p:cBhvr>
                                        <p:cTn id="64" dur="156" decel="50000" autoRev="1" fill="hold">
                                          <p:stCondLst>
                                            <p:cond delay="455"/>
                                          </p:stCondLst>
                                        </p:cTn>
                                        <p:tgtEl>
                                          <p:spTgt spid="3">
                                            <p:txEl>
                                              <p:pRg st="7" end="7"/>
                                            </p:txEl>
                                          </p:spTgt>
                                        </p:tgtEl>
                                        <p:attrNameLst>
                                          <p:attrName>ppt_y</p:attrName>
                                        </p:attrNameLst>
                                      </p:cBhvr>
                                      <p:tavLst>
                                        <p:tav tm="0">
                                          <p:val>
                                            <p:strVal val="#ppt_y-(0.354*#ppt_w-0.172*#ppt_h)"/>
                                          </p:val>
                                        </p:tav>
                                        <p:tav tm="100000">
                                          <p:val>
                                            <p:strVal val="#ppt_y-(0.354*#ppt_w-0.172*#ppt_h)-#ppt_h/2"/>
                                          </p:val>
                                        </p:tav>
                                      </p:tavLst>
                                    </p:anim>
                                    <p:anim calcmode="lin" valueType="num">
                                      <p:cBhvr>
                                        <p:cTn id="65" dur="136" fill="hold">
                                          <p:stCondLst>
                                            <p:cond delay="864"/>
                                          </p:stCondLst>
                                        </p:cTn>
                                        <p:tgtEl>
                                          <p:spTgt spid="3">
                                            <p:txEl>
                                              <p:pRg st="7" end="7"/>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38" presetClass="entr" presetSubtype="0" accel="50000" fill="hold" nodeType="clickEffect">
                                  <p:stCondLst>
                                    <p:cond delay="0"/>
                                  </p:stCondLst>
                                  <p:iterate type="lt">
                                    <p:tmPct val="50000"/>
                                  </p:iterate>
                                  <p:childTnLst>
                                    <p:set>
                                      <p:cBhvr>
                                        <p:cTn id="69" dur="1" fill="hold">
                                          <p:stCondLst>
                                            <p:cond delay="0"/>
                                          </p:stCondLst>
                                        </p:cTn>
                                        <p:tgtEl>
                                          <p:spTgt spid="3">
                                            <p:txEl>
                                              <p:pRg st="8" end="8"/>
                                            </p:txEl>
                                          </p:spTgt>
                                        </p:tgtEl>
                                        <p:attrNameLst>
                                          <p:attrName>style.visibility</p:attrName>
                                        </p:attrNameLst>
                                      </p:cBhvr>
                                      <p:to>
                                        <p:strVal val="visible"/>
                                      </p:to>
                                    </p:set>
                                    <p:set>
                                      <p:cBhvr>
                                        <p:cTn id="70" dur="455" fill="hold">
                                          <p:stCondLst>
                                            <p:cond delay="0"/>
                                          </p:stCondLst>
                                        </p:cTn>
                                        <p:tgtEl>
                                          <p:spTgt spid="3">
                                            <p:txEl>
                                              <p:pRg st="8" end="8"/>
                                            </p:txEl>
                                          </p:spTgt>
                                        </p:tgtEl>
                                        <p:attrNameLst>
                                          <p:attrName>style.rotation</p:attrName>
                                        </p:attrNameLst>
                                      </p:cBhvr>
                                      <p:to>
                                        <p:strVal val="-45.0"/>
                                      </p:to>
                                    </p:set>
                                    <p:anim calcmode="lin" valueType="num">
                                      <p:cBhvr>
                                        <p:cTn id="71" dur="455" fill="hold">
                                          <p:stCondLst>
                                            <p:cond delay="455"/>
                                          </p:stCondLst>
                                        </p:cTn>
                                        <p:tgtEl>
                                          <p:spTgt spid="3">
                                            <p:txEl>
                                              <p:pRg st="8" end="8"/>
                                            </p:txEl>
                                          </p:spTgt>
                                        </p:tgtEl>
                                        <p:attrNameLst>
                                          <p:attrName>style.rotation</p:attrName>
                                        </p:attrNameLst>
                                      </p:cBhvr>
                                      <p:tavLst>
                                        <p:tav tm="0">
                                          <p:val>
                                            <p:fltVal val="-45"/>
                                          </p:val>
                                        </p:tav>
                                        <p:tav tm="69900">
                                          <p:val>
                                            <p:fltVal val="45"/>
                                          </p:val>
                                        </p:tav>
                                        <p:tav tm="100000">
                                          <p:val>
                                            <p:fltVal val="0"/>
                                          </p:val>
                                        </p:tav>
                                      </p:tavLst>
                                    </p:anim>
                                    <p:anim calcmode="lin" valueType="num">
                                      <p:cBhvr>
                                        <p:cTn id="72" dur="455" fill="hold">
                                          <p:stCondLst>
                                            <p:cond delay="0"/>
                                          </p:stCondLst>
                                        </p:cTn>
                                        <p:tgtEl>
                                          <p:spTgt spid="3">
                                            <p:txEl>
                                              <p:pRg st="8" end="8"/>
                                            </p:txEl>
                                          </p:spTgt>
                                        </p:tgtEl>
                                        <p:attrNameLst>
                                          <p:attrName>ppt_y</p:attrName>
                                        </p:attrNameLst>
                                      </p:cBhvr>
                                      <p:tavLst>
                                        <p:tav tm="0">
                                          <p:val>
                                            <p:strVal val="#ppt_y-1"/>
                                          </p:val>
                                        </p:tav>
                                        <p:tav tm="100000">
                                          <p:val>
                                            <p:strVal val="#ppt_y-(0.354*#ppt_w-0.172*#ppt_h)"/>
                                          </p:val>
                                        </p:tav>
                                      </p:tavLst>
                                    </p:anim>
                                    <p:anim calcmode="lin" valueType="num">
                                      <p:cBhvr>
                                        <p:cTn id="73" dur="156" decel="50000" autoRev="1" fill="hold">
                                          <p:stCondLst>
                                            <p:cond delay="455"/>
                                          </p:stCondLst>
                                        </p:cTn>
                                        <p:tgtEl>
                                          <p:spTgt spid="3">
                                            <p:txEl>
                                              <p:pRg st="8" end="8"/>
                                            </p:txEl>
                                          </p:spTgt>
                                        </p:tgtEl>
                                        <p:attrNameLst>
                                          <p:attrName>ppt_y</p:attrName>
                                        </p:attrNameLst>
                                      </p:cBhvr>
                                      <p:tavLst>
                                        <p:tav tm="0">
                                          <p:val>
                                            <p:strVal val="#ppt_y-(0.354*#ppt_w-0.172*#ppt_h)"/>
                                          </p:val>
                                        </p:tav>
                                        <p:tav tm="100000">
                                          <p:val>
                                            <p:strVal val="#ppt_y-(0.354*#ppt_w-0.172*#ppt_h)-#ppt_h/2"/>
                                          </p:val>
                                        </p:tav>
                                      </p:tavLst>
                                    </p:anim>
                                    <p:anim calcmode="lin" valueType="num">
                                      <p:cBhvr>
                                        <p:cTn id="74" dur="136" fill="hold">
                                          <p:stCondLst>
                                            <p:cond delay="864"/>
                                          </p:stCondLst>
                                        </p:cTn>
                                        <p:tgtEl>
                                          <p:spTgt spid="3">
                                            <p:txEl>
                                              <p:pRg st="8" end="8"/>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38" presetClass="entr" presetSubtype="0" accel="50000" fill="hold" nodeType="clickEffect">
                                  <p:stCondLst>
                                    <p:cond delay="0"/>
                                  </p:stCondLst>
                                  <p:iterate type="lt">
                                    <p:tmPct val="50000"/>
                                  </p:iterate>
                                  <p:childTnLst>
                                    <p:set>
                                      <p:cBhvr>
                                        <p:cTn id="78" dur="1" fill="hold">
                                          <p:stCondLst>
                                            <p:cond delay="0"/>
                                          </p:stCondLst>
                                        </p:cTn>
                                        <p:tgtEl>
                                          <p:spTgt spid="3">
                                            <p:txEl>
                                              <p:pRg st="9" end="9"/>
                                            </p:txEl>
                                          </p:spTgt>
                                        </p:tgtEl>
                                        <p:attrNameLst>
                                          <p:attrName>style.visibility</p:attrName>
                                        </p:attrNameLst>
                                      </p:cBhvr>
                                      <p:to>
                                        <p:strVal val="visible"/>
                                      </p:to>
                                    </p:set>
                                    <p:set>
                                      <p:cBhvr>
                                        <p:cTn id="79" dur="455" fill="hold">
                                          <p:stCondLst>
                                            <p:cond delay="0"/>
                                          </p:stCondLst>
                                        </p:cTn>
                                        <p:tgtEl>
                                          <p:spTgt spid="3">
                                            <p:txEl>
                                              <p:pRg st="9" end="9"/>
                                            </p:txEl>
                                          </p:spTgt>
                                        </p:tgtEl>
                                        <p:attrNameLst>
                                          <p:attrName>style.rotation</p:attrName>
                                        </p:attrNameLst>
                                      </p:cBhvr>
                                      <p:to>
                                        <p:strVal val="-45.0"/>
                                      </p:to>
                                    </p:set>
                                    <p:anim calcmode="lin" valueType="num">
                                      <p:cBhvr>
                                        <p:cTn id="80" dur="455" fill="hold">
                                          <p:stCondLst>
                                            <p:cond delay="455"/>
                                          </p:stCondLst>
                                        </p:cTn>
                                        <p:tgtEl>
                                          <p:spTgt spid="3">
                                            <p:txEl>
                                              <p:pRg st="9" end="9"/>
                                            </p:txEl>
                                          </p:spTgt>
                                        </p:tgtEl>
                                        <p:attrNameLst>
                                          <p:attrName>style.rotation</p:attrName>
                                        </p:attrNameLst>
                                      </p:cBhvr>
                                      <p:tavLst>
                                        <p:tav tm="0">
                                          <p:val>
                                            <p:fltVal val="-45"/>
                                          </p:val>
                                        </p:tav>
                                        <p:tav tm="69900">
                                          <p:val>
                                            <p:fltVal val="45"/>
                                          </p:val>
                                        </p:tav>
                                        <p:tav tm="100000">
                                          <p:val>
                                            <p:fltVal val="0"/>
                                          </p:val>
                                        </p:tav>
                                      </p:tavLst>
                                    </p:anim>
                                    <p:anim calcmode="lin" valueType="num">
                                      <p:cBhvr>
                                        <p:cTn id="81" dur="455" fill="hold">
                                          <p:stCondLst>
                                            <p:cond delay="0"/>
                                          </p:stCondLst>
                                        </p:cTn>
                                        <p:tgtEl>
                                          <p:spTgt spid="3">
                                            <p:txEl>
                                              <p:pRg st="9" end="9"/>
                                            </p:txEl>
                                          </p:spTgt>
                                        </p:tgtEl>
                                        <p:attrNameLst>
                                          <p:attrName>ppt_y</p:attrName>
                                        </p:attrNameLst>
                                      </p:cBhvr>
                                      <p:tavLst>
                                        <p:tav tm="0">
                                          <p:val>
                                            <p:strVal val="#ppt_y-1"/>
                                          </p:val>
                                        </p:tav>
                                        <p:tav tm="100000">
                                          <p:val>
                                            <p:strVal val="#ppt_y-(0.354*#ppt_w-0.172*#ppt_h)"/>
                                          </p:val>
                                        </p:tav>
                                      </p:tavLst>
                                    </p:anim>
                                    <p:anim calcmode="lin" valueType="num">
                                      <p:cBhvr>
                                        <p:cTn id="82" dur="156" decel="50000" autoRev="1" fill="hold">
                                          <p:stCondLst>
                                            <p:cond delay="455"/>
                                          </p:stCondLst>
                                        </p:cTn>
                                        <p:tgtEl>
                                          <p:spTgt spid="3">
                                            <p:txEl>
                                              <p:pRg st="9" end="9"/>
                                            </p:txEl>
                                          </p:spTgt>
                                        </p:tgtEl>
                                        <p:attrNameLst>
                                          <p:attrName>ppt_y</p:attrName>
                                        </p:attrNameLst>
                                      </p:cBhvr>
                                      <p:tavLst>
                                        <p:tav tm="0">
                                          <p:val>
                                            <p:strVal val="#ppt_y-(0.354*#ppt_w-0.172*#ppt_h)"/>
                                          </p:val>
                                        </p:tav>
                                        <p:tav tm="100000">
                                          <p:val>
                                            <p:strVal val="#ppt_y-(0.354*#ppt_w-0.172*#ppt_h)-#ppt_h/2"/>
                                          </p:val>
                                        </p:tav>
                                      </p:tavLst>
                                    </p:anim>
                                    <p:anim calcmode="lin" valueType="num">
                                      <p:cBhvr>
                                        <p:cTn id="83" dur="136" fill="hold">
                                          <p:stCondLst>
                                            <p:cond delay="864"/>
                                          </p:stCondLst>
                                        </p:cTn>
                                        <p:tgtEl>
                                          <p:spTgt spid="3">
                                            <p:txEl>
                                              <p:pRg st="9" end="9"/>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38" presetClass="entr" presetSubtype="0" accel="50000" fill="hold" nodeType="clickEffect">
                                  <p:stCondLst>
                                    <p:cond delay="0"/>
                                  </p:stCondLst>
                                  <p:iterate type="lt">
                                    <p:tmPct val="50000"/>
                                  </p:iterate>
                                  <p:childTnLst>
                                    <p:set>
                                      <p:cBhvr>
                                        <p:cTn id="87" dur="1" fill="hold">
                                          <p:stCondLst>
                                            <p:cond delay="0"/>
                                          </p:stCondLst>
                                        </p:cTn>
                                        <p:tgtEl>
                                          <p:spTgt spid="3">
                                            <p:txEl>
                                              <p:pRg st="10" end="10"/>
                                            </p:txEl>
                                          </p:spTgt>
                                        </p:tgtEl>
                                        <p:attrNameLst>
                                          <p:attrName>style.visibility</p:attrName>
                                        </p:attrNameLst>
                                      </p:cBhvr>
                                      <p:to>
                                        <p:strVal val="visible"/>
                                      </p:to>
                                    </p:set>
                                    <p:set>
                                      <p:cBhvr>
                                        <p:cTn id="88" dur="455" fill="hold">
                                          <p:stCondLst>
                                            <p:cond delay="0"/>
                                          </p:stCondLst>
                                        </p:cTn>
                                        <p:tgtEl>
                                          <p:spTgt spid="3">
                                            <p:txEl>
                                              <p:pRg st="10" end="10"/>
                                            </p:txEl>
                                          </p:spTgt>
                                        </p:tgtEl>
                                        <p:attrNameLst>
                                          <p:attrName>style.rotation</p:attrName>
                                        </p:attrNameLst>
                                      </p:cBhvr>
                                      <p:to>
                                        <p:strVal val="-45.0"/>
                                      </p:to>
                                    </p:set>
                                    <p:anim calcmode="lin" valueType="num">
                                      <p:cBhvr>
                                        <p:cTn id="89" dur="455" fill="hold">
                                          <p:stCondLst>
                                            <p:cond delay="455"/>
                                          </p:stCondLst>
                                        </p:cTn>
                                        <p:tgtEl>
                                          <p:spTgt spid="3">
                                            <p:txEl>
                                              <p:pRg st="10" end="10"/>
                                            </p:txEl>
                                          </p:spTgt>
                                        </p:tgtEl>
                                        <p:attrNameLst>
                                          <p:attrName>style.rotation</p:attrName>
                                        </p:attrNameLst>
                                      </p:cBhvr>
                                      <p:tavLst>
                                        <p:tav tm="0">
                                          <p:val>
                                            <p:fltVal val="-45"/>
                                          </p:val>
                                        </p:tav>
                                        <p:tav tm="69900">
                                          <p:val>
                                            <p:fltVal val="45"/>
                                          </p:val>
                                        </p:tav>
                                        <p:tav tm="100000">
                                          <p:val>
                                            <p:fltVal val="0"/>
                                          </p:val>
                                        </p:tav>
                                      </p:tavLst>
                                    </p:anim>
                                    <p:anim calcmode="lin" valueType="num">
                                      <p:cBhvr>
                                        <p:cTn id="90" dur="455" fill="hold">
                                          <p:stCondLst>
                                            <p:cond delay="0"/>
                                          </p:stCondLst>
                                        </p:cTn>
                                        <p:tgtEl>
                                          <p:spTgt spid="3">
                                            <p:txEl>
                                              <p:pRg st="10" end="10"/>
                                            </p:txEl>
                                          </p:spTgt>
                                        </p:tgtEl>
                                        <p:attrNameLst>
                                          <p:attrName>ppt_y</p:attrName>
                                        </p:attrNameLst>
                                      </p:cBhvr>
                                      <p:tavLst>
                                        <p:tav tm="0">
                                          <p:val>
                                            <p:strVal val="#ppt_y-1"/>
                                          </p:val>
                                        </p:tav>
                                        <p:tav tm="100000">
                                          <p:val>
                                            <p:strVal val="#ppt_y-(0.354*#ppt_w-0.172*#ppt_h)"/>
                                          </p:val>
                                        </p:tav>
                                      </p:tavLst>
                                    </p:anim>
                                    <p:anim calcmode="lin" valueType="num">
                                      <p:cBhvr>
                                        <p:cTn id="91" dur="156" decel="50000" autoRev="1" fill="hold">
                                          <p:stCondLst>
                                            <p:cond delay="455"/>
                                          </p:stCondLst>
                                        </p:cTn>
                                        <p:tgtEl>
                                          <p:spTgt spid="3">
                                            <p:txEl>
                                              <p:pRg st="10" end="10"/>
                                            </p:txEl>
                                          </p:spTgt>
                                        </p:tgtEl>
                                        <p:attrNameLst>
                                          <p:attrName>ppt_y</p:attrName>
                                        </p:attrNameLst>
                                      </p:cBhvr>
                                      <p:tavLst>
                                        <p:tav tm="0">
                                          <p:val>
                                            <p:strVal val="#ppt_y-(0.354*#ppt_w-0.172*#ppt_h)"/>
                                          </p:val>
                                        </p:tav>
                                        <p:tav tm="100000">
                                          <p:val>
                                            <p:strVal val="#ppt_y-(0.354*#ppt_w-0.172*#ppt_h)-#ppt_h/2"/>
                                          </p:val>
                                        </p:tav>
                                      </p:tavLst>
                                    </p:anim>
                                    <p:anim calcmode="lin" valueType="num">
                                      <p:cBhvr>
                                        <p:cTn id="92" dur="136" fill="hold">
                                          <p:stCondLst>
                                            <p:cond delay="864"/>
                                          </p:stCondLst>
                                        </p:cTn>
                                        <p:tgtEl>
                                          <p:spTgt spid="3">
                                            <p:txEl>
                                              <p:pRg st="10" end="1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38" presetClass="entr" presetSubtype="0" accel="50000" fill="hold" nodeType="clickEffect">
                                  <p:stCondLst>
                                    <p:cond delay="0"/>
                                  </p:stCondLst>
                                  <p:iterate type="lt">
                                    <p:tmPct val="50000"/>
                                  </p:iterate>
                                  <p:childTnLst>
                                    <p:set>
                                      <p:cBhvr>
                                        <p:cTn id="96" dur="1" fill="hold">
                                          <p:stCondLst>
                                            <p:cond delay="0"/>
                                          </p:stCondLst>
                                        </p:cTn>
                                        <p:tgtEl>
                                          <p:spTgt spid="3">
                                            <p:txEl>
                                              <p:pRg st="11" end="11"/>
                                            </p:txEl>
                                          </p:spTgt>
                                        </p:tgtEl>
                                        <p:attrNameLst>
                                          <p:attrName>style.visibility</p:attrName>
                                        </p:attrNameLst>
                                      </p:cBhvr>
                                      <p:to>
                                        <p:strVal val="visible"/>
                                      </p:to>
                                    </p:set>
                                    <p:set>
                                      <p:cBhvr>
                                        <p:cTn id="97" dur="455" fill="hold">
                                          <p:stCondLst>
                                            <p:cond delay="0"/>
                                          </p:stCondLst>
                                        </p:cTn>
                                        <p:tgtEl>
                                          <p:spTgt spid="3">
                                            <p:txEl>
                                              <p:pRg st="11" end="11"/>
                                            </p:txEl>
                                          </p:spTgt>
                                        </p:tgtEl>
                                        <p:attrNameLst>
                                          <p:attrName>style.rotation</p:attrName>
                                        </p:attrNameLst>
                                      </p:cBhvr>
                                      <p:to>
                                        <p:strVal val="-45.0"/>
                                      </p:to>
                                    </p:set>
                                    <p:anim calcmode="lin" valueType="num">
                                      <p:cBhvr>
                                        <p:cTn id="98" dur="455" fill="hold">
                                          <p:stCondLst>
                                            <p:cond delay="455"/>
                                          </p:stCondLst>
                                        </p:cTn>
                                        <p:tgtEl>
                                          <p:spTgt spid="3">
                                            <p:txEl>
                                              <p:pRg st="11" end="11"/>
                                            </p:txEl>
                                          </p:spTgt>
                                        </p:tgtEl>
                                        <p:attrNameLst>
                                          <p:attrName>style.rotation</p:attrName>
                                        </p:attrNameLst>
                                      </p:cBhvr>
                                      <p:tavLst>
                                        <p:tav tm="0">
                                          <p:val>
                                            <p:fltVal val="-45"/>
                                          </p:val>
                                        </p:tav>
                                        <p:tav tm="69900">
                                          <p:val>
                                            <p:fltVal val="45"/>
                                          </p:val>
                                        </p:tav>
                                        <p:tav tm="100000">
                                          <p:val>
                                            <p:fltVal val="0"/>
                                          </p:val>
                                        </p:tav>
                                      </p:tavLst>
                                    </p:anim>
                                    <p:anim calcmode="lin" valueType="num">
                                      <p:cBhvr>
                                        <p:cTn id="99" dur="455" fill="hold">
                                          <p:stCondLst>
                                            <p:cond delay="0"/>
                                          </p:stCondLst>
                                        </p:cTn>
                                        <p:tgtEl>
                                          <p:spTgt spid="3">
                                            <p:txEl>
                                              <p:pRg st="11" end="11"/>
                                            </p:txEl>
                                          </p:spTgt>
                                        </p:tgtEl>
                                        <p:attrNameLst>
                                          <p:attrName>ppt_y</p:attrName>
                                        </p:attrNameLst>
                                      </p:cBhvr>
                                      <p:tavLst>
                                        <p:tav tm="0">
                                          <p:val>
                                            <p:strVal val="#ppt_y-1"/>
                                          </p:val>
                                        </p:tav>
                                        <p:tav tm="100000">
                                          <p:val>
                                            <p:strVal val="#ppt_y-(0.354*#ppt_w-0.172*#ppt_h)"/>
                                          </p:val>
                                        </p:tav>
                                      </p:tavLst>
                                    </p:anim>
                                    <p:anim calcmode="lin" valueType="num">
                                      <p:cBhvr>
                                        <p:cTn id="100" dur="156" decel="50000" autoRev="1" fill="hold">
                                          <p:stCondLst>
                                            <p:cond delay="455"/>
                                          </p:stCondLst>
                                        </p:cTn>
                                        <p:tgtEl>
                                          <p:spTgt spid="3">
                                            <p:txEl>
                                              <p:pRg st="11" end="11"/>
                                            </p:txEl>
                                          </p:spTgt>
                                        </p:tgtEl>
                                        <p:attrNameLst>
                                          <p:attrName>ppt_y</p:attrName>
                                        </p:attrNameLst>
                                      </p:cBhvr>
                                      <p:tavLst>
                                        <p:tav tm="0">
                                          <p:val>
                                            <p:strVal val="#ppt_y-(0.354*#ppt_w-0.172*#ppt_h)"/>
                                          </p:val>
                                        </p:tav>
                                        <p:tav tm="100000">
                                          <p:val>
                                            <p:strVal val="#ppt_y-(0.354*#ppt_w-0.172*#ppt_h)-#ppt_h/2"/>
                                          </p:val>
                                        </p:tav>
                                      </p:tavLst>
                                    </p:anim>
                                    <p:anim calcmode="lin" valueType="num">
                                      <p:cBhvr>
                                        <p:cTn id="101" dur="136" fill="hold">
                                          <p:stCondLst>
                                            <p:cond delay="864"/>
                                          </p:stCondLst>
                                        </p:cTn>
                                        <p:tgtEl>
                                          <p:spTgt spid="3">
                                            <p:txEl>
                                              <p:pRg st="11" end="1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02" fill="hold">
                      <p:stCondLst>
                        <p:cond delay="indefinite"/>
                      </p:stCondLst>
                      <p:childTnLst>
                        <p:par>
                          <p:cTn id="103" fill="hold">
                            <p:stCondLst>
                              <p:cond delay="0"/>
                            </p:stCondLst>
                            <p:childTnLst>
                              <p:par>
                                <p:cTn id="104" presetID="38" presetClass="entr" presetSubtype="0" accel="50000" fill="hold" nodeType="clickEffect">
                                  <p:stCondLst>
                                    <p:cond delay="0"/>
                                  </p:stCondLst>
                                  <p:iterate type="lt">
                                    <p:tmPct val="50000"/>
                                  </p:iterate>
                                  <p:childTnLst>
                                    <p:set>
                                      <p:cBhvr>
                                        <p:cTn id="105" dur="1" fill="hold">
                                          <p:stCondLst>
                                            <p:cond delay="0"/>
                                          </p:stCondLst>
                                        </p:cTn>
                                        <p:tgtEl>
                                          <p:spTgt spid="3">
                                            <p:txEl>
                                              <p:pRg st="12" end="12"/>
                                            </p:txEl>
                                          </p:spTgt>
                                        </p:tgtEl>
                                        <p:attrNameLst>
                                          <p:attrName>style.visibility</p:attrName>
                                        </p:attrNameLst>
                                      </p:cBhvr>
                                      <p:to>
                                        <p:strVal val="visible"/>
                                      </p:to>
                                    </p:set>
                                    <p:set>
                                      <p:cBhvr>
                                        <p:cTn id="106" dur="455" fill="hold">
                                          <p:stCondLst>
                                            <p:cond delay="0"/>
                                          </p:stCondLst>
                                        </p:cTn>
                                        <p:tgtEl>
                                          <p:spTgt spid="3">
                                            <p:txEl>
                                              <p:pRg st="12" end="12"/>
                                            </p:txEl>
                                          </p:spTgt>
                                        </p:tgtEl>
                                        <p:attrNameLst>
                                          <p:attrName>style.rotation</p:attrName>
                                        </p:attrNameLst>
                                      </p:cBhvr>
                                      <p:to>
                                        <p:strVal val="-45.0"/>
                                      </p:to>
                                    </p:set>
                                    <p:anim calcmode="lin" valueType="num">
                                      <p:cBhvr>
                                        <p:cTn id="107" dur="455" fill="hold">
                                          <p:stCondLst>
                                            <p:cond delay="455"/>
                                          </p:stCondLst>
                                        </p:cTn>
                                        <p:tgtEl>
                                          <p:spTgt spid="3">
                                            <p:txEl>
                                              <p:pRg st="12" end="12"/>
                                            </p:txEl>
                                          </p:spTgt>
                                        </p:tgtEl>
                                        <p:attrNameLst>
                                          <p:attrName>style.rotation</p:attrName>
                                        </p:attrNameLst>
                                      </p:cBhvr>
                                      <p:tavLst>
                                        <p:tav tm="0">
                                          <p:val>
                                            <p:fltVal val="-45"/>
                                          </p:val>
                                        </p:tav>
                                        <p:tav tm="69900">
                                          <p:val>
                                            <p:fltVal val="45"/>
                                          </p:val>
                                        </p:tav>
                                        <p:tav tm="100000">
                                          <p:val>
                                            <p:fltVal val="0"/>
                                          </p:val>
                                        </p:tav>
                                      </p:tavLst>
                                    </p:anim>
                                    <p:anim calcmode="lin" valueType="num">
                                      <p:cBhvr>
                                        <p:cTn id="108" dur="455" fill="hold">
                                          <p:stCondLst>
                                            <p:cond delay="0"/>
                                          </p:stCondLst>
                                        </p:cTn>
                                        <p:tgtEl>
                                          <p:spTgt spid="3">
                                            <p:txEl>
                                              <p:pRg st="12" end="12"/>
                                            </p:txEl>
                                          </p:spTgt>
                                        </p:tgtEl>
                                        <p:attrNameLst>
                                          <p:attrName>ppt_y</p:attrName>
                                        </p:attrNameLst>
                                      </p:cBhvr>
                                      <p:tavLst>
                                        <p:tav tm="0">
                                          <p:val>
                                            <p:strVal val="#ppt_y-1"/>
                                          </p:val>
                                        </p:tav>
                                        <p:tav tm="100000">
                                          <p:val>
                                            <p:strVal val="#ppt_y-(0.354*#ppt_w-0.172*#ppt_h)"/>
                                          </p:val>
                                        </p:tav>
                                      </p:tavLst>
                                    </p:anim>
                                    <p:anim calcmode="lin" valueType="num">
                                      <p:cBhvr>
                                        <p:cTn id="109" dur="156" decel="50000" autoRev="1" fill="hold">
                                          <p:stCondLst>
                                            <p:cond delay="455"/>
                                          </p:stCondLst>
                                        </p:cTn>
                                        <p:tgtEl>
                                          <p:spTgt spid="3">
                                            <p:txEl>
                                              <p:pRg st="12" end="12"/>
                                            </p:txEl>
                                          </p:spTgt>
                                        </p:tgtEl>
                                        <p:attrNameLst>
                                          <p:attrName>ppt_y</p:attrName>
                                        </p:attrNameLst>
                                      </p:cBhvr>
                                      <p:tavLst>
                                        <p:tav tm="0">
                                          <p:val>
                                            <p:strVal val="#ppt_y-(0.354*#ppt_w-0.172*#ppt_h)"/>
                                          </p:val>
                                        </p:tav>
                                        <p:tav tm="100000">
                                          <p:val>
                                            <p:strVal val="#ppt_y-(0.354*#ppt_w-0.172*#ppt_h)-#ppt_h/2"/>
                                          </p:val>
                                        </p:tav>
                                      </p:tavLst>
                                    </p:anim>
                                    <p:anim calcmode="lin" valueType="num">
                                      <p:cBhvr>
                                        <p:cTn id="110" dur="136" fill="hold">
                                          <p:stCondLst>
                                            <p:cond delay="864"/>
                                          </p:stCondLst>
                                        </p:cTn>
                                        <p:tgtEl>
                                          <p:spTgt spid="3">
                                            <p:txEl>
                                              <p:pRg st="12" end="1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CA8804E-07B3-5D41-98FB-5D66F648458B}"/>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dirty="0">
                <a:ln>
                  <a:solidFill>
                    <a:srgbClr val="FF0000"/>
                  </a:solidFill>
                </a:ln>
                <a:solidFill>
                  <a:srgbClr val="FFFF00"/>
                </a:solidFill>
                <a:effectLst>
                  <a:glow rad="228600">
                    <a:schemeClr val="accent1">
                      <a:satMod val="175000"/>
                      <a:alpha val="40000"/>
                    </a:schemeClr>
                  </a:glow>
                </a:effectLst>
                <a:latin typeface="Algerian" panose="04020705040A02060702" pitchFamily="82" charset="0"/>
              </a:rPr>
              <a:t>Varna est une ville portuaire et une station balnéaire bulgare située sur la mer Noire, près des complexes côtiers de Sables d'or, Saint Constantin et </a:t>
            </a:r>
            <a:r>
              <a:rPr lang="fr-FR" sz="4000" dirty="0" err="1">
                <a:ln>
                  <a:solidFill>
                    <a:srgbClr val="FF0000"/>
                  </a:solidFill>
                </a:ln>
                <a:solidFill>
                  <a:srgbClr val="FFFF00"/>
                </a:solidFill>
                <a:effectLst>
                  <a:glow rad="228600">
                    <a:schemeClr val="accent1">
                      <a:satMod val="175000"/>
                      <a:alpha val="40000"/>
                    </a:schemeClr>
                  </a:glow>
                </a:effectLst>
                <a:latin typeface="Algerian" panose="04020705040A02060702" pitchFamily="82" charset="0"/>
              </a:rPr>
              <a:t>Albena</a:t>
            </a:r>
            <a:r>
              <a:rPr lang="fr-FR" sz="4000" dirty="0">
                <a:ln>
                  <a:solidFill>
                    <a:srgbClr val="FF0000"/>
                  </a:solidFill>
                </a:ln>
                <a:solidFill>
                  <a:srgbClr val="FFFF00"/>
                </a:solidFill>
                <a:effectLst>
                  <a:glow rad="228600">
                    <a:schemeClr val="accent1">
                      <a:satMod val="175000"/>
                      <a:alpha val="40000"/>
                    </a:schemeClr>
                  </a:glow>
                </a:effectLst>
                <a:latin typeface="Algerian" panose="04020705040A02060702" pitchFamily="82" charset="0"/>
              </a:rPr>
              <a:t>. Elle est célèbre pour "l'or de Varna", des bijoux thraces de 6 000 ans découverts dans une nécropole et exposés au musée archéologique, aux côtés d'objets antiques grecs, romains et ottomans. Une promenade en front de mer bordée de bars fait face au parc </a:t>
            </a:r>
            <a:r>
              <a:rPr lang="fr-FR" sz="4000" dirty="0" err="1">
                <a:ln>
                  <a:solidFill>
                    <a:srgbClr val="FF0000"/>
                  </a:solidFill>
                </a:ln>
                <a:solidFill>
                  <a:srgbClr val="FFFF00"/>
                </a:solidFill>
                <a:effectLst>
                  <a:glow rad="228600">
                    <a:schemeClr val="accent1">
                      <a:satMod val="175000"/>
                      <a:alpha val="40000"/>
                    </a:schemeClr>
                  </a:glow>
                </a:effectLst>
                <a:latin typeface="Algerian" panose="04020705040A02060702" pitchFamily="82" charset="0"/>
              </a:rPr>
              <a:t>Primorski</a:t>
            </a:r>
            <a:r>
              <a:rPr lang="fr-FR" sz="4000" dirty="0">
                <a:ln>
                  <a:solidFill>
                    <a:srgbClr val="FF0000"/>
                  </a:solidFill>
                </a:ln>
                <a:solidFill>
                  <a:srgbClr val="FFFF00"/>
                </a:solidFill>
                <a:effectLst>
                  <a:glow rad="228600">
                    <a:schemeClr val="accent1">
                      <a:satMod val="175000"/>
                      <a:alpha val="40000"/>
                    </a:schemeClr>
                  </a:glow>
                </a:effectLst>
                <a:latin typeface="Algerian" panose="04020705040A02060702" pitchFamily="82" charset="0"/>
              </a:rPr>
              <a:t> du XIXe siècle.</a:t>
            </a:r>
          </a:p>
        </p:txBody>
      </p:sp>
    </p:spTree>
    <p:extLst>
      <p:ext uri="{BB962C8B-B14F-4D97-AF65-F5344CB8AC3E}">
        <p14:creationId xmlns:p14="http://schemas.microsoft.com/office/powerpoint/2010/main" val="876550837"/>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Arts visuels, intérieur&#10;&#10;Description générée automatiquement">
            <a:extLst>
              <a:ext uri="{FF2B5EF4-FFF2-40B4-BE49-F238E27FC236}">
                <a16:creationId xmlns:a16="http://schemas.microsoft.com/office/drawing/2014/main" id="{B4C1CE0C-B628-6462-EC8E-D973F615B29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1269" y="189000"/>
            <a:ext cx="4363634" cy="6480000"/>
          </a:xfrm>
          <a:prstGeom prst="ellipse">
            <a:avLst/>
          </a:prstGeom>
          <a:ln w="63500" cap="rnd">
            <a:solidFill>
              <a:srgbClr val="7030A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7E2F6D1D-4337-FF47-109F-4EBB405B50F9}"/>
              </a:ext>
            </a:extLst>
          </p:cNvPr>
          <p:cNvSpPr txBox="1"/>
          <p:nvPr/>
        </p:nvSpPr>
        <p:spPr>
          <a:xfrm>
            <a:off x="491490" y="3737609"/>
            <a:ext cx="3600450" cy="1569660"/>
          </a:xfrm>
          <a:prstGeom prst="rect">
            <a:avLst/>
          </a:prstGeom>
          <a:noFill/>
        </p:spPr>
        <p:txBody>
          <a:bodyPr wrap="square" rtlCol="0">
            <a:spAutoFit/>
          </a:bodyPr>
          <a:lstStyle/>
          <a:p>
            <a:r>
              <a:rPr lang="fr-FR" sz="2400" b="1" dirty="0"/>
              <a:t>Tombe 43 provenant de la nécropole et exposée au musée archéologique de Varna</a:t>
            </a:r>
          </a:p>
        </p:txBody>
      </p:sp>
    </p:spTree>
    <p:extLst>
      <p:ext uri="{BB962C8B-B14F-4D97-AF65-F5344CB8AC3E}">
        <p14:creationId xmlns:p14="http://schemas.microsoft.com/office/powerpoint/2010/main" val="441407226"/>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seaux, outil, intérieur, table&#10;&#10;Description générée automatiquement">
            <a:extLst>
              <a:ext uri="{FF2B5EF4-FFF2-40B4-BE49-F238E27FC236}">
                <a16:creationId xmlns:a16="http://schemas.microsoft.com/office/drawing/2014/main" id="{F2173E5C-587D-D594-7EE9-D1B73ED101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9600" y="297000"/>
            <a:ext cx="8352000" cy="6264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D490618-2009-C025-5E58-D64990269997}"/>
              </a:ext>
            </a:extLst>
          </p:cNvPr>
          <p:cNvSpPr txBox="1"/>
          <p:nvPr/>
        </p:nvSpPr>
        <p:spPr>
          <a:xfrm>
            <a:off x="9189720" y="3851910"/>
            <a:ext cx="2868930" cy="830997"/>
          </a:xfrm>
          <a:prstGeom prst="rect">
            <a:avLst/>
          </a:prstGeom>
          <a:noFill/>
        </p:spPr>
        <p:txBody>
          <a:bodyPr wrap="square" rtlCol="0">
            <a:spAutoFit/>
          </a:bodyPr>
          <a:lstStyle/>
          <a:p>
            <a:r>
              <a:rPr lang="fr-FR" sz="2400" b="1" dirty="0"/>
              <a:t>Or de Varna Musée archéologique</a:t>
            </a:r>
          </a:p>
        </p:txBody>
      </p:sp>
    </p:spTree>
    <p:extLst>
      <p:ext uri="{BB962C8B-B14F-4D97-AF65-F5344CB8AC3E}">
        <p14:creationId xmlns:p14="http://schemas.microsoft.com/office/powerpoint/2010/main" val="2677836194"/>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or&#10;&#10;Description générée automatiquement">
            <a:extLst>
              <a:ext uri="{FF2B5EF4-FFF2-40B4-BE49-F238E27FC236}">
                <a16:creationId xmlns:a16="http://schemas.microsoft.com/office/drawing/2014/main" id="{C2A91902-EAEC-F294-DC35-3EE3EE86C5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50933" y="189000"/>
            <a:ext cx="4858484" cy="6480000"/>
          </a:xfrm>
          <a:prstGeom prst="rect">
            <a:avLst/>
          </a:prstGeom>
          <a:ln w="88900" cap="sq" cmpd="thickThin">
            <a:solidFill>
              <a:srgbClr val="C0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3B1A4E8-AE8A-D778-D51B-FD0385795794}"/>
              </a:ext>
            </a:extLst>
          </p:cNvPr>
          <p:cNvSpPr txBox="1"/>
          <p:nvPr/>
        </p:nvSpPr>
        <p:spPr>
          <a:xfrm>
            <a:off x="1554480" y="3886200"/>
            <a:ext cx="3920490" cy="830997"/>
          </a:xfrm>
          <a:prstGeom prst="rect">
            <a:avLst/>
          </a:prstGeom>
          <a:noFill/>
        </p:spPr>
        <p:txBody>
          <a:bodyPr wrap="square" rtlCol="0">
            <a:spAutoFit/>
          </a:bodyPr>
          <a:lstStyle/>
          <a:p>
            <a:r>
              <a:rPr lang="fr-FR" sz="2400" b="1" dirty="0"/>
              <a:t>Or de Varna Musée archéologique</a:t>
            </a:r>
          </a:p>
        </p:txBody>
      </p:sp>
    </p:spTree>
    <p:extLst>
      <p:ext uri="{BB962C8B-B14F-4D97-AF65-F5344CB8AC3E}">
        <p14:creationId xmlns:p14="http://schemas.microsoft.com/office/powerpoint/2010/main" val="293327476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ccessoire de mode, cercle, intérieur, or&#10;&#10;Description générée automatiquement">
            <a:extLst>
              <a:ext uri="{FF2B5EF4-FFF2-40B4-BE49-F238E27FC236}">
                <a16:creationId xmlns:a16="http://schemas.microsoft.com/office/drawing/2014/main" id="{857DF6A2-CEB0-8AF6-C278-69A7B08EA06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34120" y="189000"/>
            <a:ext cx="5526651" cy="6480000"/>
          </a:xfrm>
          <a:prstGeom prst="rect">
            <a:avLst/>
          </a:prstGeom>
          <a:ln w="88900" cap="sq" cmpd="thickThin">
            <a:solidFill>
              <a:srgbClr val="C0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8F8393E-C308-EA1D-C08C-4A045F0172AB}"/>
              </a:ext>
            </a:extLst>
          </p:cNvPr>
          <p:cNvSpPr txBox="1"/>
          <p:nvPr/>
        </p:nvSpPr>
        <p:spPr>
          <a:xfrm>
            <a:off x="7155180" y="3017520"/>
            <a:ext cx="4343400" cy="1569660"/>
          </a:xfrm>
          <a:prstGeom prst="rect">
            <a:avLst/>
          </a:prstGeom>
          <a:noFill/>
        </p:spPr>
        <p:txBody>
          <a:bodyPr wrap="square" rtlCol="0">
            <a:spAutoFit/>
          </a:bodyPr>
          <a:lstStyle/>
          <a:p>
            <a:r>
              <a:rPr lang="fr-FR" sz="2400" b="1" dirty="0"/>
              <a:t>Bijou byzantin provenant du trésor de </a:t>
            </a:r>
            <a:r>
              <a:rPr lang="fr-FR" sz="2400" b="1" dirty="0" err="1"/>
              <a:t>Véliki</a:t>
            </a:r>
            <a:r>
              <a:rPr lang="fr-FR" sz="2400" b="1" dirty="0"/>
              <a:t> </a:t>
            </a:r>
            <a:r>
              <a:rPr lang="fr-FR" sz="2400" b="1" dirty="0" err="1"/>
              <a:t>Preslav</a:t>
            </a:r>
            <a:r>
              <a:rPr lang="fr-FR" sz="2400" b="1" dirty="0"/>
              <a:t> (exposé au musée archéologique de Varna)</a:t>
            </a:r>
          </a:p>
        </p:txBody>
      </p:sp>
    </p:spTree>
    <p:extLst>
      <p:ext uri="{BB962C8B-B14F-4D97-AF65-F5344CB8AC3E}">
        <p14:creationId xmlns:p14="http://schemas.microsoft.com/office/powerpoint/2010/main" val="157650603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bâtiment, arbre&#10;&#10;Description générée automatiquement">
            <a:extLst>
              <a:ext uri="{FF2B5EF4-FFF2-40B4-BE49-F238E27FC236}">
                <a16:creationId xmlns:a16="http://schemas.microsoft.com/office/drawing/2014/main" id="{B589CAEB-F344-93B3-1874-6F77993047E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80869" y="189000"/>
            <a:ext cx="6238267" cy="6480000"/>
          </a:xfrm>
          <a:prstGeom prst="rect">
            <a:avLst/>
          </a:prstGeom>
          <a:ln w="88900" cap="sq" cmpd="thickThin">
            <a:solidFill>
              <a:srgbClr val="C0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DB76813-2F53-2212-6861-C8A264522CEB}"/>
              </a:ext>
            </a:extLst>
          </p:cNvPr>
          <p:cNvSpPr txBox="1"/>
          <p:nvPr/>
        </p:nvSpPr>
        <p:spPr>
          <a:xfrm>
            <a:off x="783239" y="4027379"/>
            <a:ext cx="3897630" cy="830997"/>
          </a:xfrm>
          <a:prstGeom prst="rect">
            <a:avLst/>
          </a:prstGeom>
          <a:noFill/>
        </p:spPr>
        <p:txBody>
          <a:bodyPr wrap="square" rtlCol="0">
            <a:spAutoFit/>
          </a:bodyPr>
          <a:lstStyle/>
          <a:p>
            <a:r>
              <a:rPr lang="fr-FR" sz="2400" b="1" dirty="0"/>
              <a:t>Monument commémoratif de la bataille de Varna</a:t>
            </a:r>
          </a:p>
        </p:txBody>
      </p:sp>
    </p:spTree>
    <p:extLst>
      <p:ext uri="{BB962C8B-B14F-4D97-AF65-F5344CB8AC3E}">
        <p14:creationId xmlns:p14="http://schemas.microsoft.com/office/powerpoint/2010/main" val="10530435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voiture, ciel&#10;&#10;Description générée automatiquement">
            <a:extLst>
              <a:ext uri="{FF2B5EF4-FFF2-40B4-BE49-F238E27FC236}">
                <a16:creationId xmlns:a16="http://schemas.microsoft.com/office/drawing/2014/main" id="{F24F27AE-6951-FE21-B6FE-0D2AD16380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38200" y="189000"/>
            <a:ext cx="8640000" cy="6480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67190C3-DE9B-A0C6-AB82-73473A52A14E}"/>
              </a:ext>
            </a:extLst>
          </p:cNvPr>
          <p:cNvSpPr txBox="1"/>
          <p:nvPr/>
        </p:nvSpPr>
        <p:spPr>
          <a:xfrm>
            <a:off x="9669780" y="3920490"/>
            <a:ext cx="2640330" cy="830997"/>
          </a:xfrm>
          <a:prstGeom prst="rect">
            <a:avLst/>
          </a:prstGeom>
          <a:noFill/>
        </p:spPr>
        <p:txBody>
          <a:bodyPr wrap="square" rtlCol="0">
            <a:spAutoFit/>
          </a:bodyPr>
          <a:lstStyle/>
          <a:p>
            <a:r>
              <a:rPr lang="fr-FR" dirty="0"/>
              <a:t> </a:t>
            </a:r>
            <a:r>
              <a:rPr lang="fr-FR" sz="2400" b="1" dirty="0"/>
              <a:t>Région d'</a:t>
            </a:r>
            <a:r>
              <a:rPr lang="fr-FR" sz="2400" b="1" dirty="0" err="1"/>
              <a:t>Odessos</a:t>
            </a:r>
            <a:r>
              <a:rPr lang="fr-FR" sz="2400" b="1" dirty="0"/>
              <a:t>, Varna</a:t>
            </a:r>
          </a:p>
        </p:txBody>
      </p:sp>
    </p:spTree>
    <p:extLst>
      <p:ext uri="{BB962C8B-B14F-4D97-AF65-F5344CB8AC3E}">
        <p14:creationId xmlns:p14="http://schemas.microsoft.com/office/powerpoint/2010/main" val="1039716763"/>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fenêtre, plante&#10;&#10;Description générée automatiquement">
            <a:extLst>
              <a:ext uri="{FF2B5EF4-FFF2-40B4-BE49-F238E27FC236}">
                <a16:creationId xmlns:a16="http://schemas.microsoft.com/office/drawing/2014/main" id="{B113C272-5C9F-0F1B-9938-2AC43CAAA77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30944" y="189000"/>
            <a:ext cx="4858481" cy="6480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DC08E6D-D1F3-8A2D-1F78-BE2904C5A25F}"/>
              </a:ext>
            </a:extLst>
          </p:cNvPr>
          <p:cNvSpPr txBox="1"/>
          <p:nvPr/>
        </p:nvSpPr>
        <p:spPr>
          <a:xfrm>
            <a:off x="1931670" y="3429000"/>
            <a:ext cx="2468880" cy="1569660"/>
          </a:xfrm>
          <a:prstGeom prst="rect">
            <a:avLst/>
          </a:prstGeom>
          <a:noFill/>
        </p:spPr>
        <p:txBody>
          <a:bodyPr wrap="square" rtlCol="0">
            <a:spAutoFit/>
          </a:bodyPr>
          <a:lstStyle/>
          <a:p>
            <a:r>
              <a:rPr lang="fr-FR" sz="2400" b="1" dirty="0"/>
              <a:t>Façade d'une maison de l'époque ottomane.</a:t>
            </a:r>
          </a:p>
        </p:txBody>
      </p:sp>
    </p:spTree>
    <p:extLst>
      <p:ext uri="{BB962C8B-B14F-4D97-AF65-F5344CB8AC3E}">
        <p14:creationId xmlns:p14="http://schemas.microsoft.com/office/powerpoint/2010/main" val="229043165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voiture, Véhicule terrestre, ciel&#10;&#10;Description générée automatiquement">
            <a:extLst>
              <a:ext uri="{FF2B5EF4-FFF2-40B4-BE49-F238E27FC236}">
                <a16:creationId xmlns:a16="http://schemas.microsoft.com/office/drawing/2014/main" id="{EFF66C73-7A7D-9AF2-5766-E7E56C76AD9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83920" y="189000"/>
            <a:ext cx="8640000" cy="6480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F738388-EB97-D824-1B23-85523000FBB3}"/>
              </a:ext>
            </a:extLst>
          </p:cNvPr>
          <p:cNvSpPr txBox="1"/>
          <p:nvPr/>
        </p:nvSpPr>
        <p:spPr>
          <a:xfrm>
            <a:off x="9726930" y="3982105"/>
            <a:ext cx="2343150" cy="461665"/>
          </a:xfrm>
          <a:prstGeom prst="rect">
            <a:avLst/>
          </a:prstGeom>
          <a:noFill/>
        </p:spPr>
        <p:txBody>
          <a:bodyPr wrap="square" rtlCol="0">
            <a:spAutoFit/>
          </a:bodyPr>
          <a:lstStyle/>
          <a:p>
            <a:r>
              <a:rPr lang="fr-FR" dirty="0"/>
              <a:t> </a:t>
            </a:r>
            <a:r>
              <a:rPr lang="fr-FR" sz="2400" b="1" dirty="0"/>
              <a:t>Amirauté Varna</a:t>
            </a:r>
          </a:p>
        </p:txBody>
      </p:sp>
    </p:spTree>
    <p:extLst>
      <p:ext uri="{BB962C8B-B14F-4D97-AF65-F5344CB8AC3E}">
        <p14:creationId xmlns:p14="http://schemas.microsoft.com/office/powerpoint/2010/main" val="138418814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D2374A94-D8C6-2421-2568-61E37F63E6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2378" y="279000"/>
            <a:ext cx="8542372" cy="6300000"/>
          </a:xfrm>
          <a:prstGeom prst="rect">
            <a:avLst/>
          </a:prstGeom>
          <a:ln w="88900" cap="sq" cmpd="thickThin">
            <a:solidFill>
              <a:schemeClr val="accent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FE3BE57-D05E-BFC2-DB8B-85A67AC1CDF8}"/>
              </a:ext>
            </a:extLst>
          </p:cNvPr>
          <p:cNvSpPr txBox="1"/>
          <p:nvPr/>
        </p:nvSpPr>
        <p:spPr>
          <a:xfrm>
            <a:off x="231764" y="3851910"/>
            <a:ext cx="2331720" cy="830997"/>
          </a:xfrm>
          <a:prstGeom prst="rect">
            <a:avLst/>
          </a:prstGeom>
          <a:noFill/>
        </p:spPr>
        <p:txBody>
          <a:bodyPr wrap="square" rtlCol="0">
            <a:spAutoFit/>
          </a:bodyPr>
          <a:lstStyle/>
          <a:p>
            <a:r>
              <a:rPr lang="fr-FR" sz="2400" b="1" dirty="0"/>
              <a:t>Le Club Naval - Varna.</a:t>
            </a:r>
          </a:p>
        </p:txBody>
      </p:sp>
    </p:spTree>
    <p:extLst>
      <p:ext uri="{BB962C8B-B14F-4D97-AF65-F5344CB8AC3E}">
        <p14:creationId xmlns:p14="http://schemas.microsoft.com/office/powerpoint/2010/main" val="2250108165"/>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bâtiment&#10;&#10;Description générée automatiquement">
            <a:extLst>
              <a:ext uri="{FF2B5EF4-FFF2-40B4-BE49-F238E27FC236}">
                <a16:creationId xmlns:a16="http://schemas.microsoft.com/office/drawing/2014/main" id="{7D77F364-88C4-33BF-DC9F-B06FE9F1256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61060" y="189000"/>
            <a:ext cx="8640000" cy="6480000"/>
          </a:xfrm>
          <a:prstGeom prst="rect">
            <a:avLst/>
          </a:prstGeom>
          <a:ln w="88900" cap="sq" cmpd="thickThin">
            <a:solidFill>
              <a:schemeClr val="accent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E2E2337-A1FF-46ED-EA88-118ADB2DFF86}"/>
              </a:ext>
            </a:extLst>
          </p:cNvPr>
          <p:cNvSpPr txBox="1"/>
          <p:nvPr/>
        </p:nvSpPr>
        <p:spPr>
          <a:xfrm>
            <a:off x="9726930" y="3966210"/>
            <a:ext cx="2354580" cy="1569660"/>
          </a:xfrm>
          <a:prstGeom prst="rect">
            <a:avLst/>
          </a:prstGeom>
          <a:noFill/>
        </p:spPr>
        <p:txBody>
          <a:bodyPr wrap="square" rtlCol="0">
            <a:spAutoFit/>
          </a:bodyPr>
          <a:lstStyle/>
          <a:p>
            <a:r>
              <a:rPr lang="fr-FR" sz="2400" b="1" dirty="0"/>
              <a:t>Façade du musée archéologique de Varna</a:t>
            </a:r>
          </a:p>
        </p:txBody>
      </p:sp>
    </p:spTree>
    <p:extLst>
      <p:ext uri="{BB962C8B-B14F-4D97-AF65-F5344CB8AC3E}">
        <p14:creationId xmlns:p14="http://schemas.microsoft.com/office/powerpoint/2010/main" val="47356828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ccessoire de mode, art, or, cercle&#10;&#10;Description générée automatiquement">
            <a:extLst>
              <a:ext uri="{FF2B5EF4-FFF2-40B4-BE49-F238E27FC236}">
                <a16:creationId xmlns:a16="http://schemas.microsoft.com/office/drawing/2014/main" id="{91138485-597E-141B-026B-6393447C0FC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00600" y="189000"/>
            <a:ext cx="6471910" cy="6480000"/>
          </a:xfrm>
          <a:prstGeom prst="rect">
            <a:avLst/>
          </a:prstGeom>
          <a:ln w="88900" cap="sq" cmpd="thickThin">
            <a:solidFill>
              <a:schemeClr val="accent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C87CD41-0C78-E64B-53A1-CFF2EE304DF2}"/>
              </a:ext>
            </a:extLst>
          </p:cNvPr>
          <p:cNvSpPr txBox="1"/>
          <p:nvPr/>
        </p:nvSpPr>
        <p:spPr>
          <a:xfrm>
            <a:off x="320040" y="2617470"/>
            <a:ext cx="4194810" cy="3046988"/>
          </a:xfrm>
          <a:prstGeom prst="rect">
            <a:avLst/>
          </a:prstGeom>
          <a:noFill/>
        </p:spPr>
        <p:txBody>
          <a:bodyPr wrap="square" rtlCol="0">
            <a:spAutoFit/>
          </a:bodyPr>
          <a:lstStyle/>
          <a:p>
            <a:r>
              <a:rPr lang="fr-FR" sz="2400" b="1" dirty="0"/>
              <a:t>Collier à pendeloques d'époque byzantine - Fin du IX e-début du X e siècle - Découvert à </a:t>
            </a:r>
            <a:r>
              <a:rPr lang="fr-FR" sz="2400" b="1" dirty="0" err="1"/>
              <a:t>Véliki</a:t>
            </a:r>
            <a:r>
              <a:rPr lang="fr-FR" sz="2400" b="1" dirty="0"/>
              <a:t> </a:t>
            </a:r>
            <a:r>
              <a:rPr lang="fr-FR" sz="2400" b="1" dirty="0" err="1"/>
              <a:t>Preslav</a:t>
            </a:r>
            <a:r>
              <a:rPr lang="fr-FR" sz="2400" b="1" dirty="0"/>
              <a:t> au lieu-dit </a:t>
            </a:r>
            <a:r>
              <a:rPr lang="fr-FR" sz="2400" b="1" dirty="0" err="1"/>
              <a:t>Kastana</a:t>
            </a:r>
            <a:r>
              <a:rPr lang="fr-FR" sz="2400" b="1" dirty="0"/>
              <a:t>, en 1978 - Or, émaux, améthystes, cristaux et perles - Musée archéologique de </a:t>
            </a:r>
            <a:r>
              <a:rPr lang="fr-FR" sz="2400" b="1" dirty="0" err="1"/>
              <a:t>Preslav</a:t>
            </a:r>
            <a:r>
              <a:rPr lang="fr-FR" sz="2400" b="1" dirty="0"/>
              <a:t> -Inv. 3381/1</a:t>
            </a:r>
          </a:p>
        </p:txBody>
      </p:sp>
    </p:spTree>
    <p:extLst>
      <p:ext uri="{BB962C8B-B14F-4D97-AF65-F5344CB8AC3E}">
        <p14:creationId xmlns:p14="http://schemas.microsoft.com/office/powerpoint/2010/main" val="405826447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ccessoire de mode, accessoire, Bijoux, Bling-bling&#10;&#10;Description générée automatiquement">
            <a:extLst>
              <a:ext uri="{FF2B5EF4-FFF2-40B4-BE49-F238E27FC236}">
                <a16:creationId xmlns:a16="http://schemas.microsoft.com/office/drawing/2014/main" id="{D91DD291-132B-D3D5-8148-CB3C4238D8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3147" y="279000"/>
            <a:ext cx="9858182" cy="6300000"/>
          </a:xfrm>
          <a:prstGeom prst="rect">
            <a:avLst/>
          </a:prstGeom>
          <a:ln w="88900" cap="sq" cmpd="thickThin">
            <a:solidFill>
              <a:srgbClr val="00206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C7DD214-5374-033B-1774-07BBBF5A0454}"/>
              </a:ext>
            </a:extLst>
          </p:cNvPr>
          <p:cNvSpPr txBox="1"/>
          <p:nvPr/>
        </p:nvSpPr>
        <p:spPr>
          <a:xfrm>
            <a:off x="10469880" y="3657601"/>
            <a:ext cx="1508760" cy="830997"/>
          </a:xfrm>
          <a:prstGeom prst="rect">
            <a:avLst/>
          </a:prstGeom>
          <a:noFill/>
        </p:spPr>
        <p:txBody>
          <a:bodyPr wrap="square" rtlCol="0">
            <a:spAutoFit/>
          </a:bodyPr>
          <a:lstStyle/>
          <a:p>
            <a:r>
              <a:rPr lang="fr-FR" sz="2400" b="1" dirty="0"/>
              <a:t>Bijoux byzantins</a:t>
            </a:r>
          </a:p>
        </p:txBody>
      </p:sp>
    </p:spTree>
    <p:extLst>
      <p:ext uri="{BB962C8B-B14F-4D97-AF65-F5344CB8AC3E}">
        <p14:creationId xmlns:p14="http://schemas.microsoft.com/office/powerpoint/2010/main" val="45712593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ccessoire de mode, Bijoux, bijoux, pendentif&#10;&#10;Description générée automatiquement">
            <a:extLst>
              <a:ext uri="{FF2B5EF4-FFF2-40B4-BE49-F238E27FC236}">
                <a16:creationId xmlns:a16="http://schemas.microsoft.com/office/drawing/2014/main" id="{83D5CB57-A6FB-7386-1409-71F2C03C2F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17076" y="189000"/>
            <a:ext cx="4555361" cy="6480000"/>
          </a:xfrm>
          <a:prstGeom prst="rect">
            <a:avLst/>
          </a:prstGeom>
          <a:ln w="88900" cap="sq" cmpd="thickThin">
            <a:solidFill>
              <a:srgbClr val="00206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86436BD-FE10-984C-CFD0-72A42C34AAC6}"/>
              </a:ext>
            </a:extLst>
          </p:cNvPr>
          <p:cNvSpPr txBox="1"/>
          <p:nvPr/>
        </p:nvSpPr>
        <p:spPr>
          <a:xfrm>
            <a:off x="1813773" y="3509010"/>
            <a:ext cx="3074670" cy="1938992"/>
          </a:xfrm>
          <a:prstGeom prst="rect">
            <a:avLst/>
          </a:prstGeom>
          <a:noFill/>
        </p:spPr>
        <p:txBody>
          <a:bodyPr wrap="square" rtlCol="0">
            <a:spAutoFit/>
          </a:bodyPr>
          <a:lstStyle/>
          <a:p>
            <a:r>
              <a:rPr lang="fr-FR" sz="2400" b="1" dirty="0"/>
              <a:t>Bijou provenant du trésor de </a:t>
            </a:r>
            <a:r>
              <a:rPr lang="fr-FR" sz="2400" b="1" dirty="0" err="1"/>
              <a:t>Vékili</a:t>
            </a:r>
            <a:r>
              <a:rPr lang="fr-FR" sz="2400" b="1" dirty="0"/>
              <a:t> </a:t>
            </a:r>
            <a:r>
              <a:rPr lang="fr-FR" sz="2400" b="1" dirty="0" err="1"/>
              <a:t>Preslav</a:t>
            </a:r>
            <a:r>
              <a:rPr lang="fr-FR" sz="2400" b="1" dirty="0"/>
              <a:t> et exposé au musée archéologique de </a:t>
            </a:r>
            <a:r>
              <a:rPr lang="fr-FR" sz="2400" b="1" dirty="0" err="1"/>
              <a:t>Preslav</a:t>
            </a:r>
            <a:r>
              <a:rPr lang="fr-FR" sz="2400" b="1" dirty="0"/>
              <a:t> - Bulgarie</a:t>
            </a:r>
          </a:p>
        </p:txBody>
      </p:sp>
    </p:spTree>
    <p:extLst>
      <p:ext uri="{BB962C8B-B14F-4D97-AF65-F5344CB8AC3E}">
        <p14:creationId xmlns:p14="http://schemas.microsoft.com/office/powerpoint/2010/main" val="2181178776"/>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ccessoire de mode, accessoire, Bijoux, bijoux de corps&#10;&#10;Description générée automatiquement">
            <a:extLst>
              <a:ext uri="{FF2B5EF4-FFF2-40B4-BE49-F238E27FC236}">
                <a16:creationId xmlns:a16="http://schemas.microsoft.com/office/drawing/2014/main" id="{75726C59-8544-DBAB-BBCC-8294EE5D4F9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83920" y="189000"/>
            <a:ext cx="6912000" cy="6480000"/>
          </a:xfrm>
          <a:prstGeom prst="rect">
            <a:avLst/>
          </a:prstGeom>
          <a:ln w="88900" cap="sq" cmpd="thickThin">
            <a:solidFill>
              <a:srgbClr val="00206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52614ED-F8BB-9668-5B41-E5214ADC08FD}"/>
              </a:ext>
            </a:extLst>
          </p:cNvPr>
          <p:cNvSpPr txBox="1"/>
          <p:nvPr/>
        </p:nvSpPr>
        <p:spPr>
          <a:xfrm>
            <a:off x="8126730" y="3794760"/>
            <a:ext cx="3314700" cy="461665"/>
          </a:xfrm>
          <a:prstGeom prst="rect">
            <a:avLst/>
          </a:prstGeom>
          <a:noFill/>
        </p:spPr>
        <p:txBody>
          <a:bodyPr wrap="square" rtlCol="0">
            <a:spAutoFit/>
          </a:bodyPr>
          <a:lstStyle/>
          <a:p>
            <a:r>
              <a:rPr lang="fr-FR" sz="2400" b="1" dirty="0"/>
              <a:t>Collier pierres - Varna</a:t>
            </a:r>
          </a:p>
        </p:txBody>
      </p:sp>
    </p:spTree>
    <p:extLst>
      <p:ext uri="{BB962C8B-B14F-4D97-AF65-F5344CB8AC3E}">
        <p14:creationId xmlns:p14="http://schemas.microsoft.com/office/powerpoint/2010/main" val="1564469526"/>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ièce, cercle, capture d’écran, nuit&#10;&#10;Description générée automatiquement">
            <a:extLst>
              <a:ext uri="{FF2B5EF4-FFF2-40B4-BE49-F238E27FC236}">
                <a16:creationId xmlns:a16="http://schemas.microsoft.com/office/drawing/2014/main" id="{0E44265C-086B-374F-E3A7-81130D6A2F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20883" y="279000"/>
            <a:ext cx="873672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5B39054-E425-C1F2-B28C-0D462EBD71BD}"/>
              </a:ext>
            </a:extLst>
          </p:cNvPr>
          <p:cNvSpPr txBox="1"/>
          <p:nvPr/>
        </p:nvSpPr>
        <p:spPr>
          <a:xfrm>
            <a:off x="400050" y="3429000"/>
            <a:ext cx="1920240" cy="1200329"/>
          </a:xfrm>
          <a:prstGeom prst="rect">
            <a:avLst/>
          </a:prstGeom>
          <a:noFill/>
        </p:spPr>
        <p:txBody>
          <a:bodyPr wrap="square" rtlCol="0">
            <a:spAutoFit/>
          </a:bodyPr>
          <a:lstStyle/>
          <a:p>
            <a:r>
              <a:rPr lang="fr-FR" sz="2400" b="1" dirty="0"/>
              <a:t>Mesures commerciales byzantines</a:t>
            </a:r>
          </a:p>
        </p:txBody>
      </p:sp>
    </p:spTree>
    <p:extLst>
      <p:ext uri="{BB962C8B-B14F-4D97-AF65-F5344CB8AC3E}">
        <p14:creationId xmlns:p14="http://schemas.microsoft.com/office/powerpoint/2010/main" val="418702385"/>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t, miniature, Arts visuels&#10;&#10;Description générée automatiquement">
            <a:extLst>
              <a:ext uri="{FF2B5EF4-FFF2-40B4-BE49-F238E27FC236}">
                <a16:creationId xmlns:a16="http://schemas.microsoft.com/office/drawing/2014/main" id="{30BE4294-F315-AADE-3B73-DDFFD66ACB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0037" y="189000"/>
            <a:ext cx="4755963"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F9EB21B-31B4-9C45-44AE-AE1C98E891FD}"/>
              </a:ext>
            </a:extLst>
          </p:cNvPr>
          <p:cNvSpPr txBox="1"/>
          <p:nvPr/>
        </p:nvSpPr>
        <p:spPr>
          <a:xfrm>
            <a:off x="6343650" y="3566160"/>
            <a:ext cx="3440430" cy="1569660"/>
          </a:xfrm>
          <a:prstGeom prst="rect">
            <a:avLst/>
          </a:prstGeom>
          <a:noFill/>
        </p:spPr>
        <p:txBody>
          <a:bodyPr wrap="square" rtlCol="0">
            <a:spAutoFit/>
          </a:bodyPr>
          <a:lstStyle/>
          <a:p>
            <a:r>
              <a:rPr lang="fr-FR" sz="2400" b="1"/>
              <a:t> Icône byzantine présentée au musée archéologique de Varna (Bulgarie)</a:t>
            </a:r>
            <a:endParaRPr lang="fr-FR" sz="2400" b="1" dirty="0"/>
          </a:p>
        </p:txBody>
      </p:sp>
    </p:spTree>
    <p:extLst>
      <p:ext uri="{BB962C8B-B14F-4D97-AF65-F5344CB8AC3E}">
        <p14:creationId xmlns:p14="http://schemas.microsoft.com/office/powerpoint/2010/main" val="1251015483"/>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Arts visuels, cadre photo&#10;&#10;Description générée automatiquement">
            <a:extLst>
              <a:ext uri="{FF2B5EF4-FFF2-40B4-BE49-F238E27FC236}">
                <a16:creationId xmlns:a16="http://schemas.microsoft.com/office/drawing/2014/main" id="{C1CDA135-2BAD-27E7-05EE-A405657A240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61556" y="189000"/>
            <a:ext cx="4352645"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995B899-443F-F3B1-8D6F-5A9080A1C1E5}"/>
              </a:ext>
            </a:extLst>
          </p:cNvPr>
          <p:cNvSpPr txBox="1"/>
          <p:nvPr/>
        </p:nvSpPr>
        <p:spPr>
          <a:xfrm>
            <a:off x="2308860" y="3429000"/>
            <a:ext cx="3166110" cy="1200329"/>
          </a:xfrm>
          <a:prstGeom prst="rect">
            <a:avLst/>
          </a:prstGeom>
          <a:noFill/>
        </p:spPr>
        <p:txBody>
          <a:bodyPr wrap="square" rtlCol="0">
            <a:spAutoFit/>
          </a:bodyPr>
          <a:lstStyle/>
          <a:p>
            <a:r>
              <a:rPr lang="fr-FR" sz="2400" b="1" dirty="0"/>
              <a:t>: Icône présentée au musée archéologique de Varna - Bulgarie</a:t>
            </a:r>
          </a:p>
        </p:txBody>
      </p:sp>
    </p:spTree>
    <p:extLst>
      <p:ext uri="{BB962C8B-B14F-4D97-AF65-F5344CB8AC3E}">
        <p14:creationId xmlns:p14="http://schemas.microsoft.com/office/powerpoint/2010/main" val="1778147437"/>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route, ciel, personnes&#10;&#10;Description générée automatiquement">
            <a:extLst>
              <a:ext uri="{FF2B5EF4-FFF2-40B4-BE49-F238E27FC236}">
                <a16:creationId xmlns:a16="http://schemas.microsoft.com/office/drawing/2014/main" id="{EFA9A0FF-6D80-4E62-BBDD-9ACBF9402A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2470" y="189000"/>
            <a:ext cx="8640000" cy="648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C1F18DC-54B4-FFB9-C9EA-5C0711E7D49F}"/>
              </a:ext>
            </a:extLst>
          </p:cNvPr>
          <p:cNvSpPr txBox="1"/>
          <p:nvPr/>
        </p:nvSpPr>
        <p:spPr>
          <a:xfrm>
            <a:off x="9498330" y="3691890"/>
            <a:ext cx="2693670" cy="830997"/>
          </a:xfrm>
          <a:prstGeom prst="rect">
            <a:avLst/>
          </a:prstGeom>
          <a:noFill/>
        </p:spPr>
        <p:txBody>
          <a:bodyPr wrap="square" rtlCol="0">
            <a:spAutoFit/>
          </a:bodyPr>
          <a:lstStyle/>
          <a:p>
            <a:r>
              <a:rPr lang="fr-FR" sz="2400" b="1" dirty="0"/>
              <a:t>Une allée dans le Jardin maritime</a:t>
            </a:r>
          </a:p>
        </p:txBody>
      </p:sp>
    </p:spTree>
    <p:extLst>
      <p:ext uri="{BB962C8B-B14F-4D97-AF65-F5344CB8AC3E}">
        <p14:creationId xmlns:p14="http://schemas.microsoft.com/office/powerpoint/2010/main" val="42473671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7" name="Image 6" descr="Une image contenant monument, plein air, sculpture, ciel&#10;&#10;Description générée automatiquement">
            <a:extLst>
              <a:ext uri="{FF2B5EF4-FFF2-40B4-BE49-F238E27FC236}">
                <a16:creationId xmlns:a16="http://schemas.microsoft.com/office/drawing/2014/main" id="{A509F83C-1302-E5B8-793F-8A4BCDEC74E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50983" y="189000"/>
            <a:ext cx="4858484" cy="6480000"/>
          </a:xfrm>
          <a:prstGeom prst="rect">
            <a:avLst/>
          </a:prstGeom>
          <a:ln w="88900" cap="sq" cmpd="thickThin">
            <a:solidFill>
              <a:srgbClr val="00B05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48370A47-06BC-D0FF-5938-54B869C68D0D}"/>
              </a:ext>
            </a:extLst>
          </p:cNvPr>
          <p:cNvSpPr txBox="1"/>
          <p:nvPr/>
        </p:nvSpPr>
        <p:spPr>
          <a:xfrm>
            <a:off x="1897380" y="4137659"/>
            <a:ext cx="3177540" cy="830997"/>
          </a:xfrm>
          <a:prstGeom prst="rect">
            <a:avLst/>
          </a:prstGeom>
          <a:noFill/>
        </p:spPr>
        <p:txBody>
          <a:bodyPr wrap="square" rtlCol="0">
            <a:spAutoFit/>
          </a:bodyPr>
          <a:lstStyle/>
          <a:p>
            <a:r>
              <a:rPr lang="fr-FR" sz="2400" b="1" dirty="0"/>
              <a:t>Le Panthéon du jardin maritime</a:t>
            </a:r>
          </a:p>
        </p:txBody>
      </p:sp>
    </p:spTree>
    <p:extLst>
      <p:ext uri="{BB962C8B-B14F-4D97-AF65-F5344CB8AC3E}">
        <p14:creationId xmlns:p14="http://schemas.microsoft.com/office/powerpoint/2010/main" val="3007126801"/>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ateau, arbre, embarcation&#10;&#10;Description générée automatiquement">
            <a:extLst>
              <a:ext uri="{FF2B5EF4-FFF2-40B4-BE49-F238E27FC236}">
                <a16:creationId xmlns:a16="http://schemas.microsoft.com/office/drawing/2014/main" id="{A99997AA-FFEC-FFF3-5D9C-959AB785266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1040" y="189000"/>
            <a:ext cx="4860000" cy="648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91608C4-67B3-F43B-C284-B5053B2CE567}"/>
              </a:ext>
            </a:extLst>
          </p:cNvPr>
          <p:cNvSpPr txBox="1"/>
          <p:nvPr/>
        </p:nvSpPr>
        <p:spPr>
          <a:xfrm>
            <a:off x="5989320" y="4057651"/>
            <a:ext cx="4229100" cy="1200329"/>
          </a:xfrm>
          <a:prstGeom prst="rect">
            <a:avLst/>
          </a:prstGeom>
          <a:noFill/>
        </p:spPr>
        <p:txBody>
          <a:bodyPr wrap="square" rtlCol="0">
            <a:spAutoFit/>
          </a:bodyPr>
          <a:lstStyle/>
          <a:p>
            <a:r>
              <a:rPr lang="fr-FR" sz="2400" b="1" dirty="0"/>
              <a:t>Torpilleur </a:t>
            </a:r>
            <a:r>
              <a:rPr lang="fr-FR" sz="2400" b="1" dirty="0" err="1"/>
              <a:t>Drazki</a:t>
            </a:r>
            <a:r>
              <a:rPr lang="fr-FR" sz="2400" b="1" dirty="0"/>
              <a:t> exposé au Musée naval national, Varna, Bulgarie</a:t>
            </a:r>
          </a:p>
        </p:txBody>
      </p:sp>
    </p:spTree>
    <p:extLst>
      <p:ext uri="{BB962C8B-B14F-4D97-AF65-F5344CB8AC3E}">
        <p14:creationId xmlns:p14="http://schemas.microsoft.com/office/powerpoint/2010/main" val="1138598621"/>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rive, nature, ciel&#10;&#10;Description générée automatiquement">
            <a:extLst>
              <a:ext uri="{FF2B5EF4-FFF2-40B4-BE49-F238E27FC236}">
                <a16:creationId xmlns:a16="http://schemas.microsoft.com/office/drawing/2014/main" id="{4A5A24A1-0B40-626E-1E8C-F6888348773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86050" y="279000"/>
            <a:ext cx="8400000"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8EADC2B-A920-1BCC-8EC3-127B89D86455}"/>
              </a:ext>
            </a:extLst>
          </p:cNvPr>
          <p:cNvSpPr txBox="1"/>
          <p:nvPr/>
        </p:nvSpPr>
        <p:spPr>
          <a:xfrm>
            <a:off x="234315" y="4057650"/>
            <a:ext cx="2308860" cy="461665"/>
          </a:xfrm>
          <a:prstGeom prst="rect">
            <a:avLst/>
          </a:prstGeom>
          <a:noFill/>
        </p:spPr>
        <p:txBody>
          <a:bodyPr wrap="square" rtlCol="0">
            <a:spAutoFit/>
          </a:bodyPr>
          <a:lstStyle/>
          <a:p>
            <a:r>
              <a:rPr lang="fr-FR" sz="2400" b="1" dirty="0"/>
              <a:t>Varna, la plage. </a:t>
            </a:r>
          </a:p>
        </p:txBody>
      </p:sp>
    </p:spTree>
    <p:extLst>
      <p:ext uri="{BB962C8B-B14F-4D97-AF65-F5344CB8AC3E}">
        <p14:creationId xmlns:p14="http://schemas.microsoft.com/office/powerpoint/2010/main" val="194246659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arbre&#10;&#10;Description générée automatiquement">
            <a:extLst>
              <a:ext uri="{FF2B5EF4-FFF2-40B4-BE49-F238E27FC236}">
                <a16:creationId xmlns:a16="http://schemas.microsoft.com/office/drawing/2014/main" id="{BB1E6E39-C24F-52FC-CCB3-2D50F6F62E7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1376" y="189000"/>
            <a:ext cx="6098824" cy="648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86E26CC-AE48-D6BA-0BFA-7A7837AE12AB}"/>
              </a:ext>
            </a:extLst>
          </p:cNvPr>
          <p:cNvSpPr txBox="1"/>
          <p:nvPr/>
        </p:nvSpPr>
        <p:spPr>
          <a:xfrm>
            <a:off x="7630220" y="3646170"/>
            <a:ext cx="3350424" cy="1938992"/>
          </a:xfrm>
          <a:prstGeom prst="rect">
            <a:avLst/>
          </a:prstGeom>
          <a:noFill/>
        </p:spPr>
        <p:txBody>
          <a:bodyPr wrap="square" rtlCol="0">
            <a:spAutoFit/>
          </a:bodyPr>
          <a:lstStyle/>
          <a:p>
            <a:r>
              <a:rPr lang="fr-FR" sz="2400" b="1" dirty="0"/>
              <a:t> La Dormition de la cathédrale de la </a:t>
            </a:r>
            <a:r>
              <a:rPr lang="fr-FR" sz="2400" b="1" dirty="0" err="1"/>
              <a:t>Théotokos</a:t>
            </a:r>
            <a:r>
              <a:rPr lang="fr-FR" sz="2400" b="1" dirty="0"/>
              <a:t> (ou église de l'Assomption de Marie) à Varna, Bulgarie.</a:t>
            </a:r>
          </a:p>
        </p:txBody>
      </p:sp>
    </p:spTree>
    <p:extLst>
      <p:ext uri="{BB962C8B-B14F-4D97-AF65-F5344CB8AC3E}">
        <p14:creationId xmlns:p14="http://schemas.microsoft.com/office/powerpoint/2010/main" val="342648600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t, bâtiment, plafond&#10;&#10;Description générée automatiquement">
            <a:extLst>
              <a:ext uri="{FF2B5EF4-FFF2-40B4-BE49-F238E27FC236}">
                <a16:creationId xmlns:a16="http://schemas.microsoft.com/office/drawing/2014/main" id="{E4017580-74E8-B523-DF1D-796A59EBB5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48030" y="279000"/>
            <a:ext cx="9101588" cy="6300000"/>
          </a:xfrm>
          <a:prstGeom prst="rect">
            <a:avLst/>
          </a:prstGeom>
          <a:ln w="88900" cap="sq" cmpd="thickThin">
            <a:solidFill>
              <a:srgbClr val="FFC0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14AF3A26-C2D7-79ED-DE87-E46EE86FAE75}"/>
              </a:ext>
            </a:extLst>
          </p:cNvPr>
          <p:cNvSpPr txBox="1"/>
          <p:nvPr/>
        </p:nvSpPr>
        <p:spPr>
          <a:xfrm>
            <a:off x="542382" y="3646169"/>
            <a:ext cx="2308860" cy="1200329"/>
          </a:xfrm>
          <a:prstGeom prst="rect">
            <a:avLst/>
          </a:prstGeom>
          <a:noFill/>
        </p:spPr>
        <p:txBody>
          <a:bodyPr wrap="square" rtlCol="0">
            <a:spAutoFit/>
          </a:bodyPr>
          <a:lstStyle/>
          <a:p>
            <a:r>
              <a:rPr lang="fr-FR" sz="2400" b="1" dirty="0"/>
              <a:t>Voûte de la cathédrale Dormition.</a:t>
            </a:r>
          </a:p>
        </p:txBody>
      </p:sp>
    </p:spTree>
    <p:extLst>
      <p:ext uri="{BB962C8B-B14F-4D97-AF65-F5344CB8AC3E}">
        <p14:creationId xmlns:p14="http://schemas.microsoft.com/office/powerpoint/2010/main" val="3414324383"/>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plein air, arbre&#10;&#10;Description générée automatiquement">
            <a:extLst>
              <a:ext uri="{FF2B5EF4-FFF2-40B4-BE49-F238E27FC236}">
                <a16:creationId xmlns:a16="http://schemas.microsoft.com/office/drawing/2014/main" id="{2E40B551-D77B-69B6-85DF-09EAB47B992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2477" y="279000"/>
            <a:ext cx="4723523" cy="630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5430FA8-0FC0-849B-19EE-DF093DA5DD9D}"/>
              </a:ext>
            </a:extLst>
          </p:cNvPr>
          <p:cNvSpPr txBox="1"/>
          <p:nvPr/>
        </p:nvSpPr>
        <p:spPr>
          <a:xfrm>
            <a:off x="6469380" y="3733146"/>
            <a:ext cx="4000500" cy="461665"/>
          </a:xfrm>
          <a:prstGeom prst="rect">
            <a:avLst/>
          </a:prstGeom>
          <a:noFill/>
        </p:spPr>
        <p:txBody>
          <a:bodyPr wrap="square" rtlCol="0">
            <a:spAutoFit/>
          </a:bodyPr>
          <a:lstStyle/>
          <a:p>
            <a:r>
              <a:rPr lang="fr-FR" sz="2400" b="1"/>
              <a:t>Monument français de Varna.</a:t>
            </a:r>
            <a:endParaRPr lang="fr-FR" sz="2400" b="1" dirty="0"/>
          </a:p>
        </p:txBody>
      </p:sp>
    </p:spTree>
    <p:extLst>
      <p:ext uri="{BB962C8B-B14F-4D97-AF65-F5344CB8AC3E}">
        <p14:creationId xmlns:p14="http://schemas.microsoft.com/office/powerpoint/2010/main" val="313225958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arbre&#10;&#10;Description générée automatiquement">
            <a:extLst>
              <a:ext uri="{FF2B5EF4-FFF2-40B4-BE49-F238E27FC236}">
                <a16:creationId xmlns:a16="http://schemas.microsoft.com/office/drawing/2014/main" id="{155FE5DB-8501-AE87-54F4-FD03C466387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55900" y="775970"/>
            <a:ext cx="8712000" cy="5510838"/>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7904B2C-9322-375A-A3EA-B244ACABC1C9}"/>
              </a:ext>
            </a:extLst>
          </p:cNvPr>
          <p:cNvSpPr txBox="1"/>
          <p:nvPr/>
        </p:nvSpPr>
        <p:spPr>
          <a:xfrm>
            <a:off x="240030" y="3531389"/>
            <a:ext cx="2331720" cy="1569660"/>
          </a:xfrm>
          <a:prstGeom prst="rect">
            <a:avLst/>
          </a:prstGeom>
          <a:noFill/>
        </p:spPr>
        <p:txBody>
          <a:bodyPr wrap="square" rtlCol="0">
            <a:spAutoFit/>
          </a:bodyPr>
          <a:lstStyle/>
          <a:p>
            <a:r>
              <a:rPr lang="fr-FR" sz="2400" b="1" dirty="0"/>
              <a:t>l'observatoire astronomique et planétarium « Nicolas Copernic</a:t>
            </a:r>
          </a:p>
        </p:txBody>
      </p:sp>
    </p:spTree>
    <p:extLst>
      <p:ext uri="{BB962C8B-B14F-4D97-AF65-F5344CB8AC3E}">
        <p14:creationId xmlns:p14="http://schemas.microsoft.com/office/powerpoint/2010/main" val="405734074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7698FA15-10FA-DB42-6AC3-01EA00F12F8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97881" y="279000"/>
            <a:ext cx="6237621" cy="6300000"/>
          </a:xfrm>
          <a:prstGeom prst="rect">
            <a:avLst/>
          </a:prstGeom>
          <a:ln w="88900" cap="sq" cmpd="thickThin">
            <a:solidFill>
              <a:srgbClr val="7030A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EC019E51-EEFC-A06E-DD17-49A07E67F206}"/>
              </a:ext>
            </a:extLst>
          </p:cNvPr>
          <p:cNvSpPr txBox="1"/>
          <p:nvPr/>
        </p:nvSpPr>
        <p:spPr>
          <a:xfrm>
            <a:off x="7578090" y="3943350"/>
            <a:ext cx="3851910" cy="461665"/>
          </a:xfrm>
          <a:prstGeom prst="rect">
            <a:avLst/>
          </a:prstGeom>
          <a:noFill/>
        </p:spPr>
        <p:txBody>
          <a:bodyPr wrap="square" rtlCol="0">
            <a:spAutoFit/>
          </a:bodyPr>
          <a:lstStyle/>
          <a:p>
            <a:r>
              <a:rPr lang="fr-FR" sz="2400" b="1" dirty="0"/>
              <a:t>Cathédrale de Varna</a:t>
            </a:r>
          </a:p>
        </p:txBody>
      </p:sp>
    </p:spTree>
    <p:extLst>
      <p:ext uri="{BB962C8B-B14F-4D97-AF65-F5344CB8AC3E}">
        <p14:creationId xmlns:p14="http://schemas.microsoft.com/office/powerpoint/2010/main" val="3977956711"/>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bâtiment, église, peinture&#10;&#10;Description générée automatiquement">
            <a:extLst>
              <a:ext uri="{FF2B5EF4-FFF2-40B4-BE49-F238E27FC236}">
                <a16:creationId xmlns:a16="http://schemas.microsoft.com/office/drawing/2014/main" id="{A60944DF-160E-07CD-3B0B-348C999959C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85539" y="279000"/>
            <a:ext cx="4022345" cy="630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232DEA3-B16F-3DB1-814A-C486CE64E9E4}"/>
              </a:ext>
            </a:extLst>
          </p:cNvPr>
          <p:cNvSpPr txBox="1"/>
          <p:nvPr/>
        </p:nvSpPr>
        <p:spPr>
          <a:xfrm>
            <a:off x="2484116" y="3829049"/>
            <a:ext cx="3177540" cy="1200329"/>
          </a:xfrm>
          <a:prstGeom prst="rect">
            <a:avLst/>
          </a:prstGeom>
          <a:noFill/>
        </p:spPr>
        <p:txBody>
          <a:bodyPr wrap="square" rtlCol="0">
            <a:spAutoFit/>
          </a:bodyPr>
          <a:lstStyle/>
          <a:p>
            <a:r>
              <a:rPr lang="fr-FR" sz="2400" b="1" dirty="0"/>
              <a:t>Dormition de la cathédrale </a:t>
            </a:r>
            <a:r>
              <a:rPr lang="fr-FR" sz="2400" b="1" dirty="0" err="1"/>
              <a:t>Theotokos</a:t>
            </a:r>
            <a:r>
              <a:rPr lang="fr-FR" sz="2400" b="1" dirty="0"/>
              <a:t>, Varna, Bulgarie</a:t>
            </a:r>
          </a:p>
        </p:txBody>
      </p:sp>
    </p:spTree>
    <p:extLst>
      <p:ext uri="{BB962C8B-B14F-4D97-AF65-F5344CB8AC3E}">
        <p14:creationId xmlns:p14="http://schemas.microsoft.com/office/powerpoint/2010/main" val="74581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arbre, ciel&#10;&#10;Description générée automatiquement">
            <a:extLst>
              <a:ext uri="{FF2B5EF4-FFF2-40B4-BE49-F238E27FC236}">
                <a16:creationId xmlns:a16="http://schemas.microsoft.com/office/drawing/2014/main" id="{3C9CB6D2-5C75-4D60-3177-DF3DE3BFB4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43940" y="279000"/>
            <a:ext cx="8400000" cy="6300000"/>
          </a:xfrm>
          <a:prstGeom prst="rect">
            <a:avLst/>
          </a:prstGeom>
          <a:ln w="88900" cap="sq" cmpd="thickThin">
            <a:solidFill>
              <a:srgbClr val="C0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51A894D-2352-F2F9-4632-96CB32A37AFE}"/>
              </a:ext>
            </a:extLst>
          </p:cNvPr>
          <p:cNvSpPr txBox="1"/>
          <p:nvPr/>
        </p:nvSpPr>
        <p:spPr>
          <a:xfrm>
            <a:off x="9781320" y="3982105"/>
            <a:ext cx="2400300" cy="461665"/>
          </a:xfrm>
          <a:prstGeom prst="rect">
            <a:avLst/>
          </a:prstGeom>
          <a:noFill/>
        </p:spPr>
        <p:txBody>
          <a:bodyPr wrap="square" rtlCol="0">
            <a:spAutoFit/>
          </a:bodyPr>
          <a:lstStyle/>
          <a:p>
            <a:r>
              <a:rPr lang="fr-FR" sz="2400" b="1" dirty="0"/>
              <a:t>Varna</a:t>
            </a:r>
          </a:p>
        </p:txBody>
      </p:sp>
    </p:spTree>
    <p:extLst>
      <p:ext uri="{BB962C8B-B14F-4D97-AF65-F5344CB8AC3E}">
        <p14:creationId xmlns:p14="http://schemas.microsoft.com/office/powerpoint/2010/main" val="31419586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plein air, bâtiment, fenêtre&#10;&#10;Description générée automatiquement">
            <a:extLst>
              <a:ext uri="{FF2B5EF4-FFF2-40B4-BE49-F238E27FC236}">
                <a16:creationId xmlns:a16="http://schemas.microsoft.com/office/drawing/2014/main" id="{AEB13785-2E6C-FEE3-C659-F26022B8848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58440" y="279000"/>
            <a:ext cx="8400000" cy="6300000"/>
          </a:xfrm>
          <a:prstGeom prst="rect">
            <a:avLst/>
          </a:prstGeom>
          <a:ln w="88900" cap="sq" cmpd="thickThin">
            <a:solidFill>
              <a:srgbClr val="C0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26D62F9-1378-865F-B945-2E7A736B8D93}"/>
              </a:ext>
            </a:extLst>
          </p:cNvPr>
          <p:cNvSpPr txBox="1"/>
          <p:nvPr/>
        </p:nvSpPr>
        <p:spPr>
          <a:xfrm>
            <a:off x="148590" y="3966210"/>
            <a:ext cx="2434590" cy="461665"/>
          </a:xfrm>
          <a:prstGeom prst="rect">
            <a:avLst/>
          </a:prstGeom>
          <a:noFill/>
        </p:spPr>
        <p:txBody>
          <a:bodyPr wrap="square" rtlCol="0">
            <a:spAutoFit/>
          </a:bodyPr>
          <a:lstStyle/>
          <a:p>
            <a:r>
              <a:rPr lang="fr-FR" sz="2400" b="1"/>
              <a:t> Bulgarie-Varna-</a:t>
            </a:r>
            <a:endParaRPr lang="fr-FR" sz="2400" b="1" dirty="0"/>
          </a:p>
        </p:txBody>
      </p:sp>
    </p:spTree>
    <p:extLst>
      <p:ext uri="{BB962C8B-B14F-4D97-AF65-F5344CB8AC3E}">
        <p14:creationId xmlns:p14="http://schemas.microsoft.com/office/powerpoint/2010/main" val="360280833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personnes&#10;&#10;Description générée automatiquement">
            <a:extLst>
              <a:ext uri="{FF2B5EF4-FFF2-40B4-BE49-F238E27FC236}">
                <a16:creationId xmlns:a16="http://schemas.microsoft.com/office/drawing/2014/main" id="{10088122-CF26-460B-44F7-1984C2BFE89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06780" y="279000"/>
            <a:ext cx="8400000" cy="6300000"/>
          </a:xfrm>
          <a:prstGeom prst="rect">
            <a:avLst/>
          </a:prstGeom>
          <a:ln w="88900" cap="sq" cmpd="thickThin">
            <a:solidFill>
              <a:srgbClr val="C0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7083398-7C59-7562-BEC1-C78E2E4128F1}"/>
              </a:ext>
            </a:extLst>
          </p:cNvPr>
          <p:cNvSpPr txBox="1"/>
          <p:nvPr/>
        </p:nvSpPr>
        <p:spPr>
          <a:xfrm>
            <a:off x="9532620" y="4217671"/>
            <a:ext cx="2514600" cy="461665"/>
          </a:xfrm>
          <a:prstGeom prst="rect">
            <a:avLst/>
          </a:prstGeom>
          <a:noFill/>
        </p:spPr>
        <p:txBody>
          <a:bodyPr wrap="square" rtlCol="0">
            <a:spAutoFit/>
          </a:bodyPr>
          <a:lstStyle/>
          <a:p>
            <a:r>
              <a:rPr lang="fr-FR" sz="2400" b="1" dirty="0"/>
              <a:t>Bulgarie-Varna</a:t>
            </a:r>
          </a:p>
        </p:txBody>
      </p:sp>
    </p:spTree>
    <p:extLst>
      <p:ext uri="{BB962C8B-B14F-4D97-AF65-F5344CB8AC3E}">
        <p14:creationId xmlns:p14="http://schemas.microsoft.com/office/powerpoint/2010/main" val="290940151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bateau&#10;&#10;Description générée automatiquement">
            <a:extLst>
              <a:ext uri="{FF2B5EF4-FFF2-40B4-BE49-F238E27FC236}">
                <a16:creationId xmlns:a16="http://schemas.microsoft.com/office/drawing/2014/main" id="{03EBDF22-A195-0D6C-E59C-CAE3AB9EC9B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3805" y="369000"/>
            <a:ext cx="9172846" cy="6120000"/>
          </a:xfrm>
          <a:prstGeom prst="rect">
            <a:avLst/>
          </a:prstGeom>
          <a:ln w="88900" cap="sq" cmpd="thickThin">
            <a:solidFill>
              <a:srgbClr val="00206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5D57B8A-8FDC-2DE6-7694-8F7CBB3A523F}"/>
              </a:ext>
            </a:extLst>
          </p:cNvPr>
          <p:cNvSpPr txBox="1"/>
          <p:nvPr/>
        </p:nvSpPr>
        <p:spPr>
          <a:xfrm>
            <a:off x="388620" y="3429000"/>
            <a:ext cx="1874520" cy="1569660"/>
          </a:xfrm>
          <a:prstGeom prst="rect">
            <a:avLst/>
          </a:prstGeom>
          <a:noFill/>
        </p:spPr>
        <p:txBody>
          <a:bodyPr wrap="square" rtlCol="0">
            <a:spAutoFit/>
          </a:bodyPr>
          <a:lstStyle/>
          <a:p>
            <a:r>
              <a:rPr lang="pt-BR" sz="2400" b="1" dirty="0"/>
              <a:t>Français : Golfe de Varna, Bulgarie</a:t>
            </a:r>
            <a:endParaRPr lang="fr-FR" sz="2400" b="1" dirty="0"/>
          </a:p>
        </p:txBody>
      </p:sp>
    </p:spTree>
    <p:extLst>
      <p:ext uri="{BB962C8B-B14F-4D97-AF65-F5344CB8AC3E}">
        <p14:creationId xmlns:p14="http://schemas.microsoft.com/office/powerpoint/2010/main" val="407801557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plaque, Plaque commémorative, Police&#10;&#10;Description générée automatiquement">
            <a:extLst>
              <a:ext uri="{FF2B5EF4-FFF2-40B4-BE49-F238E27FC236}">
                <a16:creationId xmlns:a16="http://schemas.microsoft.com/office/drawing/2014/main" id="{E190FA65-8134-4C74-BE66-DFA8AC3FDDE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8974" y="359010"/>
            <a:ext cx="4723523" cy="6300000"/>
          </a:xfrm>
          <a:prstGeom prst="rect">
            <a:avLst/>
          </a:prstGeom>
          <a:ln w="88900" cap="sq" cmpd="thickThin">
            <a:solidFill>
              <a:srgbClr val="00206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6DA9869-7E4B-1033-DE15-BA4190214D6E}"/>
              </a:ext>
            </a:extLst>
          </p:cNvPr>
          <p:cNvSpPr txBox="1"/>
          <p:nvPr/>
        </p:nvSpPr>
        <p:spPr>
          <a:xfrm>
            <a:off x="5726430" y="5657671"/>
            <a:ext cx="4640580" cy="1200329"/>
          </a:xfrm>
          <a:prstGeom prst="rect">
            <a:avLst/>
          </a:prstGeom>
          <a:noFill/>
        </p:spPr>
        <p:txBody>
          <a:bodyPr wrap="square" rtlCol="0">
            <a:spAutoFit/>
          </a:bodyPr>
          <a:lstStyle/>
          <a:p>
            <a:r>
              <a:rPr lang="fr-FR" sz="2400" b="1" dirty="0"/>
              <a:t>Plaque en bulgare et en anglais sur la maison natale de Fritz Zwicky à Varna.</a:t>
            </a:r>
          </a:p>
        </p:txBody>
      </p:sp>
      <p:sp>
        <p:nvSpPr>
          <p:cNvPr id="5" name="ZoneTexte 4">
            <a:extLst>
              <a:ext uri="{FF2B5EF4-FFF2-40B4-BE49-F238E27FC236}">
                <a16:creationId xmlns:a16="http://schemas.microsoft.com/office/drawing/2014/main" id="{90285BA5-0517-21E9-6EFD-CC188A22E65E}"/>
              </a:ext>
            </a:extLst>
          </p:cNvPr>
          <p:cNvSpPr txBox="1"/>
          <p:nvPr/>
        </p:nvSpPr>
        <p:spPr>
          <a:xfrm>
            <a:off x="7054234" y="525780"/>
            <a:ext cx="3886200" cy="1384995"/>
          </a:xfrm>
          <a:prstGeom prst="rect">
            <a:avLst/>
          </a:prstGeom>
          <a:noFill/>
        </p:spPr>
        <p:txBody>
          <a:bodyPr wrap="square" rtlCol="0">
            <a:spAutoFit/>
          </a:bodyPr>
          <a:lstStyle/>
          <a:p>
            <a:r>
              <a:rPr lang="fr-FR" sz="2800" b="1" dirty="0"/>
              <a:t>Lorient Vous A Présenté La Ville De Varna (Bulgarie)</a:t>
            </a:r>
          </a:p>
        </p:txBody>
      </p:sp>
      <p:sp>
        <p:nvSpPr>
          <p:cNvPr id="7" name="ZoneTexte 6">
            <a:extLst>
              <a:ext uri="{FF2B5EF4-FFF2-40B4-BE49-F238E27FC236}">
                <a16:creationId xmlns:a16="http://schemas.microsoft.com/office/drawing/2014/main" id="{1658C416-CF64-65BD-AF84-836CB4D5276E}"/>
              </a:ext>
            </a:extLst>
          </p:cNvPr>
          <p:cNvSpPr txBox="1"/>
          <p:nvPr/>
        </p:nvSpPr>
        <p:spPr>
          <a:xfrm>
            <a:off x="6252210" y="2686050"/>
            <a:ext cx="6069330" cy="523220"/>
          </a:xfrm>
          <a:prstGeom prst="rect">
            <a:avLst/>
          </a:prstGeom>
          <a:noFill/>
        </p:spPr>
        <p:txBody>
          <a:bodyPr wrap="square" rtlCol="0">
            <a:spAutoFit/>
          </a:bodyPr>
          <a:lstStyle/>
          <a:p>
            <a:r>
              <a:rPr lang="fr-FR" sz="2800" b="1" dirty="0"/>
              <a:t>Les Images Et Le Son Du Net</a:t>
            </a:r>
          </a:p>
        </p:txBody>
      </p:sp>
      <p:sp>
        <p:nvSpPr>
          <p:cNvPr id="8" name="ZoneTexte 7">
            <a:extLst>
              <a:ext uri="{FF2B5EF4-FFF2-40B4-BE49-F238E27FC236}">
                <a16:creationId xmlns:a16="http://schemas.microsoft.com/office/drawing/2014/main" id="{D043EC33-32BB-7F4C-9654-57F888EC13F6}"/>
              </a:ext>
            </a:extLst>
          </p:cNvPr>
          <p:cNvSpPr txBox="1"/>
          <p:nvPr/>
        </p:nvSpPr>
        <p:spPr>
          <a:xfrm>
            <a:off x="7852410" y="3648731"/>
            <a:ext cx="3977640" cy="523220"/>
          </a:xfrm>
          <a:prstGeom prst="rect">
            <a:avLst/>
          </a:prstGeom>
          <a:noFill/>
        </p:spPr>
        <p:txBody>
          <a:bodyPr wrap="square" rtlCol="0">
            <a:spAutoFit/>
          </a:bodyPr>
          <a:lstStyle/>
          <a:p>
            <a:r>
              <a:rPr lang="fr-FR" sz="2800" b="1" dirty="0"/>
              <a:t>Daniel</a:t>
            </a:r>
          </a:p>
        </p:txBody>
      </p:sp>
    </p:spTree>
    <p:extLst>
      <p:ext uri="{BB962C8B-B14F-4D97-AF65-F5344CB8AC3E}">
        <p14:creationId xmlns:p14="http://schemas.microsoft.com/office/powerpoint/2010/main" val="973431424"/>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7">
                                            <p:txEl>
                                              <p:pRg st="0" end="0"/>
                                            </p:txEl>
                                          </p:spTgt>
                                        </p:tgtEl>
                                        <p:attrNameLst>
                                          <p:attrName>style.visibility</p:attrName>
                                        </p:attrNameLst>
                                      </p:cBhvr>
                                      <p:to>
                                        <p:strVal val="visible"/>
                                      </p:to>
                                    </p:set>
                                    <p:anim calcmode="lin" valueType="num">
                                      <p:cBhvr>
                                        <p:cTn id="16"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7">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calcmode="lin" valueType="num">
                                      <p:cBhvr>
                                        <p:cTn id="25"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TotalTime>
  <Words>597</Words>
  <Application>Microsoft Office PowerPoint</Application>
  <PresentationFormat>Grand écran</PresentationFormat>
  <Paragraphs>51</Paragraphs>
  <Slides>35</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35</vt:i4>
      </vt:variant>
    </vt:vector>
  </HeadingPairs>
  <TitlesOfParts>
    <vt:vector size="40"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2</cp:revision>
  <dcterms:created xsi:type="dcterms:W3CDTF">2024-01-24T04:38:17Z</dcterms:created>
  <dcterms:modified xsi:type="dcterms:W3CDTF">2024-01-24T07:50:26Z</dcterms:modified>
</cp:coreProperties>
</file>