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56" r:id="rId3"/>
    <p:sldId id="274" r:id="rId4"/>
    <p:sldId id="273" r:id="rId5"/>
    <p:sldId id="272" r:id="rId6"/>
    <p:sldId id="271" r:id="rId7"/>
    <p:sldId id="270" r:id="rId8"/>
    <p:sldId id="269" r:id="rId9"/>
    <p:sldId id="268" r:id="rId10"/>
    <p:sldId id="267" r:id="rId11"/>
    <p:sldId id="266" r:id="rId12"/>
    <p:sldId id="265" r:id="rId13"/>
    <p:sldId id="264" r:id="rId14"/>
    <p:sldId id="263" r:id="rId15"/>
    <p:sldId id="262" r:id="rId16"/>
    <p:sldId id="261" r:id="rId17"/>
    <p:sldId id="260" r:id="rId18"/>
    <p:sldId id="259" r:id="rId19"/>
    <p:sldId id="258" r:id="rId20"/>
    <p:sldId id="257" r:id="rId21"/>
    <p:sldId id="276" r:id="rId22"/>
    <p:sldId id="278" r:id="rId23"/>
    <p:sldId id="277" r:id="rId24"/>
    <p:sldId id="279" r:id="rId25"/>
    <p:sldId id="280" r:id="rId26"/>
    <p:sldId id="282" r:id="rId27"/>
    <p:sldId id="283" r:id="rId28"/>
    <p:sldId id="284" r:id="rId29"/>
    <p:sldId id="285" r:id="rId30"/>
    <p:sldId id="281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3" autoAdjust="0"/>
    <p:restoredTop sz="94660"/>
  </p:normalViewPr>
  <p:slideViewPr>
    <p:cSldViewPr snapToGrid="0">
      <p:cViewPr varScale="1">
        <p:scale>
          <a:sx n="94" d="100"/>
          <a:sy n="94" d="100"/>
        </p:scale>
        <p:origin x="14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E074AB-9850-5F74-9C3A-91D6DF5415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A77122E-3796-04C4-2482-FA34DB2A34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6BB99A4-43C5-F67C-00F8-04386B7130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D82A1-AF75-4A89-9234-71A761C6E258}" type="datetimeFigureOut">
              <a:rPr lang="fr-FR" smtClean="0"/>
              <a:t>26/01/2024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ED29299-F903-2912-CCE0-4B66AE85B7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90B23B4-61BA-D4F2-5903-AAF3B88E13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BA30-A06B-49DD-88D2-CFE2BC02A8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7837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059ACA-E183-11D7-BC0D-F261CB8E92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CE902C4-6996-A017-DAEE-CFD152B837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390F508-FAC4-7B0E-DD6D-3C02E237A9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D82A1-AF75-4A89-9234-71A761C6E258}" type="datetimeFigureOut">
              <a:rPr lang="fr-FR" smtClean="0"/>
              <a:t>26/01/2024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FE1834B-53DE-42C1-3759-2B94FF0E6D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D3F36E7-FFF3-B674-90D1-8FD3CA191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BA30-A06B-49DD-88D2-CFE2BC02A8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0912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5FC8D0-94CD-3E4A-F584-F29E3EBE7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206C859-974C-818B-EDA5-D756DDDE7A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DC58683-24ED-702C-B947-6C5F81335B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D82A1-AF75-4A89-9234-71A761C6E258}" type="datetimeFigureOut">
              <a:rPr lang="fr-FR" smtClean="0"/>
              <a:t>26/01/2024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737A0CB-78CC-75C8-F275-65B783B019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1BCCE83-BC2E-3CAC-77DC-BEEA1867DD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BA30-A06B-49DD-88D2-CFE2BC02A8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4836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E0B935-4BB5-48E7-F62B-0E0974724B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7A9EB8C-2C50-7C1A-4887-3CBBD21C871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F63CB4B-7338-25E6-C157-00B51ECC31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3B275F2-45FF-5022-54B3-C6309F3F59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D82A1-AF75-4A89-9234-71A761C6E258}" type="datetimeFigureOut">
              <a:rPr lang="fr-FR" smtClean="0"/>
              <a:t>26/01/2024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6959CFB-C74E-4175-FEFE-D57A468693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788CE1D-A3F2-05B4-BA13-643CCFC777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BA30-A06B-49DD-88D2-CFE2BC02A8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9215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C443B4-FFC3-6280-DE0F-F697CF6860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323EC96-5F5B-7441-E186-BB0D212FB7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8C1CD-03F4-0840-3644-EF4EEB800D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2EB7097-3389-E6EE-2F41-1AF9055EC3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7E50C11-EEA2-4CB2-8A6E-83B29B959F6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25C6019B-5659-DF1C-1554-D435123A3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D82A1-AF75-4A89-9234-71A761C6E258}" type="datetimeFigureOut">
              <a:rPr lang="fr-FR" smtClean="0"/>
              <a:t>26/01/2024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EE830B8-7A39-DF9D-DF23-4171247297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22CC494-3B7D-77DF-1DC2-59F343F7F1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BA30-A06B-49DD-88D2-CFE2BC02A8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7694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1E226B-DD9D-C7F7-EE8F-1972285B2B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49A82E6D-FCC6-80DB-078B-C3282DC618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D82A1-AF75-4A89-9234-71A761C6E258}" type="datetimeFigureOut">
              <a:rPr lang="fr-FR" smtClean="0"/>
              <a:t>26/01/2024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1C17B57-2E16-8BDA-FE46-C4D189ACD9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082B9FD-E329-80BB-E8AA-0BE75E24F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BA30-A06B-49DD-88D2-CFE2BC02A8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7399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E8F22FD-9BC2-E5D1-2E90-F234AD13B4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D82A1-AF75-4A89-9234-71A761C6E258}" type="datetimeFigureOut">
              <a:rPr lang="fr-FR" smtClean="0"/>
              <a:t>26/01/2024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3F6FE91-6B4D-2562-13B5-92E267E5DC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48EA138-5D00-311F-EDD6-4923653EC4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BA30-A06B-49DD-88D2-CFE2BC02A8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2097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113177-3D20-34C2-5F0F-0D7A20113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8BFF7B0-C81E-6862-3751-115A18E80C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EE64897-5E99-77B9-1D20-2DF43CB8C3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6A2A690-998F-AC0F-EEF9-9951FB3026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D82A1-AF75-4A89-9234-71A761C6E258}" type="datetimeFigureOut">
              <a:rPr lang="fr-FR" smtClean="0"/>
              <a:t>26/01/2024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5DF929C-7A6B-D957-85F0-AC73EFFCA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A6091C1-1CA2-9AF4-8DB9-4F35293C78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BA30-A06B-49DD-88D2-CFE2BC02A8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3131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A58337-BAEF-6A4C-B2CE-E9BFB3F57E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5A134BB-3724-5E44-C87C-5619F362D45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5FCCC26-2E93-9682-82D3-877907BD9A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F46E7D-EFC0-CA2A-BDB7-534D565F3C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D82A1-AF75-4A89-9234-71A761C6E258}" type="datetimeFigureOut">
              <a:rPr lang="fr-FR" smtClean="0"/>
              <a:t>26/01/2024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2E59E2D-24AE-6E62-4921-D99FBCD65E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A9F366A-3DCA-7503-370C-E9E2D479C4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BA30-A06B-49DD-88D2-CFE2BC02A8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4697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629CB9-9047-3B45-BE41-64480D7CA4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73EEF5F-BD62-7926-572A-48E185C494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5374B43-1D49-1A41-FFA9-585A2B06D4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D82A1-AF75-4A89-9234-71A761C6E258}" type="datetimeFigureOut">
              <a:rPr lang="fr-FR" smtClean="0"/>
              <a:t>26/01/2024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0E4A4D8-5640-089A-8DD2-6CE515EDF7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CC4AB39-BCA4-B9E9-B377-1175F15C65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BA30-A06B-49DD-88D2-CFE2BC02A8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8014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614D9BA-F356-DD91-6F21-500665C3C40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E86225D-7740-36F0-B300-0C71DB4C73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21EF339-2487-FE74-2139-8964C2A99B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D82A1-AF75-4A89-9234-71A761C6E258}" type="datetimeFigureOut">
              <a:rPr lang="fr-FR" smtClean="0"/>
              <a:t>26/01/2024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76137DA-04F6-1E62-349D-2467A0CEB4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FBC3E19-695C-E57B-FD09-C3C9FF5E3B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BA30-A06B-49DD-88D2-CFE2BC02A8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7229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8554EEF1-15AC-D0C4-075F-E2C6766038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452EDA1-AEC0-9843-7DA7-7C649E0772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7584569-2B64-2462-EE58-EEE4AC8DF39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7D82A1-AF75-4A89-9234-71A761C6E258}" type="datetimeFigureOut">
              <a:rPr lang="fr-FR" smtClean="0"/>
              <a:t>26/01/2024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E175C1A-CAB4-A830-BF50-C09FD6C2D9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43FEF80-BC5C-DDEA-3E09-533D1F4BCB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15BA30-A06B-49DD-88D2-CFE2BC02A8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4343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herbe&#10;&#10;Description générée automatiquement">
            <a:extLst>
              <a:ext uri="{FF2B5EF4-FFF2-40B4-BE49-F238E27FC236}">
                <a16:creationId xmlns:a16="http://schemas.microsoft.com/office/drawing/2014/main" id="{FEA5E79C-0C2C-0769-57CE-3A297F1001C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3885" y="454169"/>
            <a:ext cx="8928000" cy="594966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5B03DF-51C9-0939-1E61-29F64078F726}"/>
              </a:ext>
            </a:extLst>
          </p:cNvPr>
          <p:cNvSpPr txBox="1"/>
          <p:nvPr/>
        </p:nvSpPr>
        <p:spPr>
          <a:xfrm>
            <a:off x="3958046" y="6358883"/>
            <a:ext cx="61917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Parc de la Tour de Hércules.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986F073-E11E-7971-65D7-AD34B67FA4DE}"/>
              </a:ext>
            </a:extLst>
          </p:cNvPr>
          <p:cNvSpPr txBox="1"/>
          <p:nvPr/>
        </p:nvSpPr>
        <p:spPr>
          <a:xfrm>
            <a:off x="4310743" y="-7496"/>
            <a:ext cx="77332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Présente La Galice</a:t>
            </a:r>
          </a:p>
        </p:txBody>
      </p:sp>
    </p:spTree>
    <p:extLst>
      <p:ext uri="{BB962C8B-B14F-4D97-AF65-F5344CB8AC3E}">
        <p14:creationId xmlns:p14="http://schemas.microsoft.com/office/powerpoint/2010/main" val="3124871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  <p:sndAc>
          <p:stSnd loop="1">
            <p:snd r:embed="rId2" name="Susana Seivane - Gaitera Celta.wav"/>
          </p:stSnd>
        </p:sndAc>
      </p:transition>
    </mc:Choice>
    <mc:Fallback>
      <p:transition spd="slow" advClick="0" advTm="9000">
        <p:fade/>
        <p:sndAc>
          <p:stSnd loop="1">
            <p:snd r:embed="rId2" name="Susana Seivane - Gaitera Celt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A9CEEAD-128A-3260-D343-9C9943492B3E}"/>
              </a:ext>
            </a:extLst>
          </p:cNvPr>
          <p:cNvSpPr/>
          <p:nvPr/>
        </p:nvSpPr>
        <p:spPr>
          <a:xfrm>
            <a:off x="0" y="0"/>
            <a:ext cx="12292149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dirty="0">
                <a:ln>
                  <a:solidFill>
                    <a:schemeClr val="accent2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La Galice, communauté autonome située au nord-ouest de l'Espagne, est une région verdoyante avec un littoral atlantique. La cathédrale de la capitale de la région, Saint-Jacques-de-Compostelle, est connue pour être le lieu de sépulture de l'apôtre Saint-Jacques, et constitue la destination des pèlerins sur le chemin de Compostelle. Les falaises à l'ouest du cap Finisterre étaient considérées comme le bout du monde par les Romains. </a:t>
            </a:r>
            <a:r>
              <a:rPr lang="fr-FR" dirty="0"/>
              <a:t>―</a:t>
            </a:r>
          </a:p>
        </p:txBody>
      </p:sp>
    </p:spTree>
    <p:extLst>
      <p:ext uri="{BB962C8B-B14F-4D97-AF65-F5344CB8AC3E}">
        <p14:creationId xmlns:p14="http://schemas.microsoft.com/office/powerpoint/2010/main" val="302555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nuage&#10;&#10;Description générée automatiquement">
            <a:extLst>
              <a:ext uri="{FF2B5EF4-FFF2-40B4-BE49-F238E27FC236}">
                <a16:creationId xmlns:a16="http://schemas.microsoft.com/office/drawing/2014/main" id="{28975A7F-573E-0614-DACE-D0121B1A96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3119" y="202500"/>
            <a:ext cx="8604000" cy="6453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D83D6EF-2B95-3280-BAC4-EDD5149CE52C}"/>
              </a:ext>
            </a:extLst>
          </p:cNvPr>
          <p:cNvSpPr txBox="1"/>
          <p:nvPr/>
        </p:nvSpPr>
        <p:spPr>
          <a:xfrm>
            <a:off x="9670869" y="1110344"/>
            <a:ext cx="2521131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: Le port de </a:t>
            </a:r>
            <a:r>
              <a:rPr lang="fr-FR" sz="2400" b="1" dirty="0" err="1">
                <a:solidFill>
                  <a:schemeClr val="bg1"/>
                </a:solidFill>
              </a:rPr>
              <a:t>Baiona</a:t>
            </a:r>
            <a:r>
              <a:rPr lang="fr-FR" sz="2400" b="1" dirty="0">
                <a:solidFill>
                  <a:schemeClr val="bg1"/>
                </a:solidFill>
              </a:rPr>
              <a:t> avec une réplique de « La Pinta », le bateau avec lequel Martín Alonso Pinzón est arrivé à cette villa le 1er mars 1493 en recevant la notification de la découverte de l'Amérique</a:t>
            </a:r>
          </a:p>
        </p:txBody>
      </p:sp>
    </p:spTree>
    <p:extLst>
      <p:ext uri="{BB962C8B-B14F-4D97-AF65-F5344CB8AC3E}">
        <p14:creationId xmlns:p14="http://schemas.microsoft.com/office/powerpoint/2010/main" val="3942518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ol, plein air, invertébré&#10;&#10;Description générée automatiquement">
            <a:extLst>
              <a:ext uri="{FF2B5EF4-FFF2-40B4-BE49-F238E27FC236}">
                <a16:creationId xmlns:a16="http://schemas.microsoft.com/office/drawing/2014/main" id="{B05D93C2-540B-97BD-157E-09921C2C36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3498" y="460860"/>
            <a:ext cx="8424000" cy="5936279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65CB9E91-8A8C-AC1E-F4B1-F677CB02704C}"/>
              </a:ext>
            </a:extLst>
          </p:cNvPr>
          <p:cNvSpPr txBox="1"/>
          <p:nvPr/>
        </p:nvSpPr>
        <p:spPr>
          <a:xfrm>
            <a:off x="91440" y="3148149"/>
            <a:ext cx="273224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Pétroglyphes de </a:t>
            </a:r>
            <a:r>
              <a:rPr lang="fr-FR" sz="2400" b="1" dirty="0" err="1">
                <a:solidFill>
                  <a:schemeClr val="bg1"/>
                </a:solidFill>
              </a:rPr>
              <a:t>Mogor</a:t>
            </a:r>
            <a:r>
              <a:rPr lang="fr-FR" sz="2400" b="1" dirty="0">
                <a:solidFill>
                  <a:schemeClr val="bg1"/>
                </a:solidFill>
              </a:rPr>
              <a:t> (3). </a:t>
            </a:r>
            <a:r>
              <a:rPr lang="fr-FR" sz="2400" b="1" dirty="0" err="1">
                <a:solidFill>
                  <a:schemeClr val="bg1"/>
                </a:solidFill>
              </a:rPr>
              <a:t>Concello</a:t>
            </a:r>
            <a:r>
              <a:rPr lang="fr-FR" sz="2400" b="1" dirty="0">
                <a:solidFill>
                  <a:schemeClr val="bg1"/>
                </a:solidFill>
              </a:rPr>
              <a:t> de </a:t>
            </a:r>
            <a:r>
              <a:rPr lang="fr-FR" sz="2400" b="1" dirty="0" err="1">
                <a:solidFill>
                  <a:schemeClr val="bg1"/>
                </a:solidFill>
              </a:rPr>
              <a:t>Marín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91914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Roche-mère, calcaire&#10;&#10;Description générée automatiquement">
            <a:extLst>
              <a:ext uri="{FF2B5EF4-FFF2-40B4-BE49-F238E27FC236}">
                <a16:creationId xmlns:a16="http://schemas.microsoft.com/office/drawing/2014/main" id="{CA79C8B6-D748-4A5E-4044-B1E9470721C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0595" y="270000"/>
            <a:ext cx="8424000" cy="6318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8FB836-A377-81D3-B697-A496AE9C7373}"/>
              </a:ext>
            </a:extLst>
          </p:cNvPr>
          <p:cNvSpPr txBox="1"/>
          <p:nvPr/>
        </p:nvSpPr>
        <p:spPr>
          <a:xfrm>
            <a:off x="9353006" y="3213463"/>
            <a:ext cx="274755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Pierre de Forme avec décoration du monument avec </a:t>
            </a:r>
            <a:r>
              <a:rPr lang="fr-FR" sz="2400" b="1" dirty="0" err="1">
                <a:solidFill>
                  <a:schemeClr val="bg1"/>
                </a:solidFill>
              </a:rPr>
              <a:t>forno</a:t>
            </a:r>
            <a:r>
              <a:rPr lang="fr-FR" sz="2400" b="1" dirty="0">
                <a:solidFill>
                  <a:schemeClr val="bg1"/>
                </a:solidFill>
              </a:rPr>
              <a:t> découvert lors des récentes fouilles de Castro</a:t>
            </a:r>
          </a:p>
        </p:txBody>
      </p:sp>
    </p:spTree>
    <p:extLst>
      <p:ext uri="{BB962C8B-B14F-4D97-AF65-F5344CB8AC3E}">
        <p14:creationId xmlns:p14="http://schemas.microsoft.com/office/powerpoint/2010/main" val="1316098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homme, chaussures&#10;&#10;Description générée automatiquement">
            <a:extLst>
              <a:ext uri="{FF2B5EF4-FFF2-40B4-BE49-F238E27FC236}">
                <a16:creationId xmlns:a16="http://schemas.microsoft.com/office/drawing/2014/main" id="{1D54F490-88F2-7E49-D170-21E11298D2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34371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eliefs côtiers et océaniques, eau&#10;&#10;Description générée automatiquement">
            <a:extLst>
              <a:ext uri="{FF2B5EF4-FFF2-40B4-BE49-F238E27FC236}">
                <a16:creationId xmlns:a16="http://schemas.microsoft.com/office/drawing/2014/main" id="{2D1CBBC8-5BE7-06ED-C847-3106ADC6E5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8523" y="639000"/>
            <a:ext cx="8370000" cy="55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81917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nature, ciel, plein air, Reliefs côtiers et océaniques&#10;&#10;Description générée automatiquement">
            <a:extLst>
              <a:ext uri="{FF2B5EF4-FFF2-40B4-BE49-F238E27FC236}">
                <a16:creationId xmlns:a16="http://schemas.microsoft.com/office/drawing/2014/main" id="{3A7D8461-3CB4-9EBB-F12C-781D093B32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1651" y="729000"/>
            <a:ext cx="8419138" cy="54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801513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paysage&#10;&#10;Description générée automatiquement">
            <a:extLst>
              <a:ext uri="{FF2B5EF4-FFF2-40B4-BE49-F238E27FC236}">
                <a16:creationId xmlns:a16="http://schemas.microsoft.com/office/drawing/2014/main" id="{CEBA0FFE-1952-2153-6BEE-DEC8661412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9916" y="514824"/>
            <a:ext cx="8912168" cy="5940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49345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nature&#10;&#10;Description générée automatiquement">
            <a:extLst>
              <a:ext uri="{FF2B5EF4-FFF2-40B4-BE49-F238E27FC236}">
                <a16:creationId xmlns:a16="http://schemas.microsoft.com/office/drawing/2014/main" id="{037489F2-344C-0E62-D135-74D1970C74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0388" y="326571"/>
            <a:ext cx="7920000" cy="5940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41959D-E2CD-1A2B-8778-9DB24B7FE12B}"/>
              </a:ext>
            </a:extLst>
          </p:cNvPr>
          <p:cNvSpPr txBox="1"/>
          <p:nvPr/>
        </p:nvSpPr>
        <p:spPr>
          <a:xfrm>
            <a:off x="5159829" y="6300596"/>
            <a:ext cx="7667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Cap </a:t>
            </a:r>
            <a:r>
              <a:rPr lang="fr-FR" sz="2400" b="1" dirty="0" err="1">
                <a:solidFill>
                  <a:schemeClr val="bg1"/>
                </a:solidFill>
              </a:rPr>
              <a:t>Ortegal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1443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neige, montagne&#10;&#10;Description générée automatiquement">
            <a:extLst>
              <a:ext uri="{FF2B5EF4-FFF2-40B4-BE49-F238E27FC236}">
                <a16:creationId xmlns:a16="http://schemas.microsoft.com/office/drawing/2014/main" id="{6C5A3F3C-FD96-203F-43FC-075FDFB147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0064" y="339653"/>
            <a:ext cx="8871871" cy="5940000"/>
          </a:xfrm>
          <a:prstGeom prst="rect">
            <a:avLst/>
          </a:prstGeom>
          <a:ln w="88900" cap="sq" cmpd="thickThin">
            <a:solidFill>
              <a:schemeClr val="accent4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59D6C50-A001-ACCE-534B-6149243EB5A6}"/>
              </a:ext>
            </a:extLst>
          </p:cNvPr>
          <p:cNvSpPr txBox="1"/>
          <p:nvPr/>
        </p:nvSpPr>
        <p:spPr>
          <a:xfrm>
            <a:off x="5107577" y="6287514"/>
            <a:ext cx="7501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Massif d'</a:t>
            </a:r>
            <a:r>
              <a:rPr lang="fr-FR" sz="2400" b="1" dirty="0" err="1">
                <a:solidFill>
                  <a:schemeClr val="bg1"/>
                </a:solidFill>
              </a:rPr>
              <a:t>Ancares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8700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onument, ville&#10;&#10;Description générée automatiquement">
            <a:extLst>
              <a:ext uri="{FF2B5EF4-FFF2-40B4-BE49-F238E27FC236}">
                <a16:creationId xmlns:a16="http://schemas.microsoft.com/office/drawing/2014/main" id="{719E9263-9EAD-A354-9121-395B99F10F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6512" y="153000"/>
            <a:ext cx="4357106" cy="6552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CC5182-A2DB-6784-DD0A-328227D14F59}"/>
              </a:ext>
            </a:extLst>
          </p:cNvPr>
          <p:cNvSpPr txBox="1"/>
          <p:nvPr/>
        </p:nvSpPr>
        <p:spPr>
          <a:xfrm>
            <a:off x="8347166" y="3429000"/>
            <a:ext cx="370985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Église arrondie de la Vierge Pèlerine à Pontevedra (au plan en forme de coquille Saint-Jacques) et perroquet Ravachol.</a:t>
            </a:r>
          </a:p>
        </p:txBody>
      </p:sp>
    </p:spTree>
    <p:extLst>
      <p:ext uri="{BB962C8B-B14F-4D97-AF65-F5344CB8AC3E}">
        <p14:creationId xmlns:p14="http://schemas.microsoft.com/office/powerpoint/2010/main" val="1539176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Véhicule terrestre&#10;&#10;Description générée automatiquement">
            <a:extLst>
              <a:ext uri="{FF2B5EF4-FFF2-40B4-BE49-F238E27FC236}">
                <a16:creationId xmlns:a16="http://schemas.microsoft.com/office/drawing/2014/main" id="{9029919D-C228-6607-5A6A-2CF38B6D812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3840" y="310500"/>
            <a:ext cx="8316000" cy="6237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DD9F447-81B8-21E4-7301-8908E0C0118D}"/>
              </a:ext>
            </a:extLst>
          </p:cNvPr>
          <p:cNvSpPr txBox="1"/>
          <p:nvPr/>
        </p:nvSpPr>
        <p:spPr>
          <a:xfrm>
            <a:off x="1214846" y="4728754"/>
            <a:ext cx="27040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 </a:t>
            </a:r>
            <a:r>
              <a:rPr lang="fr-FR" sz="2400" b="1" dirty="0" err="1">
                <a:solidFill>
                  <a:schemeClr val="bg1"/>
                </a:solidFill>
              </a:rPr>
              <a:t>Coruña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538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aison, herbe&#10;&#10;Description générée automatiquement">
            <a:extLst>
              <a:ext uri="{FF2B5EF4-FFF2-40B4-BE49-F238E27FC236}">
                <a16:creationId xmlns:a16="http://schemas.microsoft.com/office/drawing/2014/main" id="{58E0738C-E9B9-1714-AB4D-8E8C4F3ED3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223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3E8AE6-7D66-750E-7DB5-AB0618CA4366}"/>
              </a:ext>
            </a:extLst>
          </p:cNvPr>
          <p:cNvSpPr txBox="1"/>
          <p:nvPr/>
        </p:nvSpPr>
        <p:spPr>
          <a:xfrm>
            <a:off x="9091749" y="4036423"/>
            <a:ext cx="274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Lugo</a:t>
            </a:r>
          </a:p>
        </p:txBody>
      </p:sp>
    </p:spTree>
    <p:extLst>
      <p:ext uri="{BB962C8B-B14F-4D97-AF65-F5344CB8AC3E}">
        <p14:creationId xmlns:p14="http://schemas.microsoft.com/office/powerpoint/2010/main" val="4274999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ontaine, art&#10;&#10;Description générée automatiquement">
            <a:extLst>
              <a:ext uri="{FF2B5EF4-FFF2-40B4-BE49-F238E27FC236}">
                <a16:creationId xmlns:a16="http://schemas.microsoft.com/office/drawing/2014/main" id="{ABEA204A-E1EA-0DD4-5FD6-00705D0DEBF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4834" y="489004"/>
            <a:ext cx="7956000" cy="587999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2E72DF-86FE-E671-E692-3E44FCAE10BD}"/>
              </a:ext>
            </a:extLst>
          </p:cNvPr>
          <p:cNvSpPr txBox="1"/>
          <p:nvPr/>
        </p:nvSpPr>
        <p:spPr>
          <a:xfrm>
            <a:off x="341452" y="3644537"/>
            <a:ext cx="20621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Place du Ferro ( Orense )</a:t>
            </a:r>
          </a:p>
        </p:txBody>
      </p:sp>
    </p:spTree>
    <p:extLst>
      <p:ext uri="{BB962C8B-B14F-4D97-AF65-F5344CB8AC3E}">
        <p14:creationId xmlns:p14="http://schemas.microsoft.com/office/powerpoint/2010/main" val="3450817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nuage&#10;&#10;Description générée automatiquement">
            <a:extLst>
              <a:ext uri="{FF2B5EF4-FFF2-40B4-BE49-F238E27FC236}">
                <a16:creationId xmlns:a16="http://schemas.microsoft.com/office/drawing/2014/main" id="{4EE61B2D-E70C-83CF-2E47-B2B37C869B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6509" y="798620"/>
            <a:ext cx="8203898" cy="547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515F87-6E9B-7EE9-233E-28DBEEF4F723}"/>
              </a:ext>
            </a:extLst>
          </p:cNvPr>
          <p:cNvSpPr txBox="1"/>
          <p:nvPr/>
        </p:nvSpPr>
        <p:spPr>
          <a:xfrm>
            <a:off x="9250407" y="3971109"/>
            <a:ext cx="20247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. </a:t>
            </a:r>
            <a:r>
              <a:rPr lang="fr-FR" sz="2400" b="1" dirty="0" err="1">
                <a:solidFill>
                  <a:schemeClr val="bg1"/>
                </a:solidFill>
              </a:rPr>
              <a:t>Allariz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3265E2D-2C79-84E8-9D0E-24639F7CB6B6}"/>
              </a:ext>
            </a:extLst>
          </p:cNvPr>
          <p:cNvSpPr txBox="1"/>
          <p:nvPr/>
        </p:nvSpPr>
        <p:spPr>
          <a:xfrm>
            <a:off x="3200400" y="93596"/>
            <a:ext cx="502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Les Villages De Galice</a:t>
            </a:r>
          </a:p>
        </p:txBody>
      </p:sp>
    </p:spTree>
    <p:extLst>
      <p:ext uri="{BB962C8B-B14F-4D97-AF65-F5344CB8AC3E}">
        <p14:creationId xmlns:p14="http://schemas.microsoft.com/office/powerpoint/2010/main" val="2536213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embarcation&#10;&#10;Description générée automatiquement">
            <a:extLst>
              <a:ext uri="{FF2B5EF4-FFF2-40B4-BE49-F238E27FC236}">
                <a16:creationId xmlns:a16="http://schemas.microsoft.com/office/drawing/2014/main" id="{1F085EAD-7960-475E-AF69-A5509489DC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4376" y="459000"/>
            <a:ext cx="8865672" cy="594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3AA0CE-0C86-30CB-440E-E2183A41313A}"/>
              </a:ext>
            </a:extLst>
          </p:cNvPr>
          <p:cNvSpPr txBox="1"/>
          <p:nvPr/>
        </p:nvSpPr>
        <p:spPr>
          <a:xfrm>
            <a:off x="822960" y="3659832"/>
            <a:ext cx="21292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Baiona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7902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bâtiment&#10;&#10;Description générée automatiquement">
            <a:extLst>
              <a:ext uri="{FF2B5EF4-FFF2-40B4-BE49-F238E27FC236}">
                <a16:creationId xmlns:a16="http://schemas.microsoft.com/office/drawing/2014/main" id="{3DD70E16-030A-005A-5695-4FB934763A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0750" y="367470"/>
            <a:ext cx="9180000" cy="612306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325B1B-BEFA-F017-67E3-6D6EDD5E19E1}"/>
              </a:ext>
            </a:extLst>
          </p:cNvPr>
          <p:cNvSpPr txBox="1"/>
          <p:nvPr/>
        </p:nvSpPr>
        <p:spPr>
          <a:xfrm>
            <a:off x="10006149" y="4075612"/>
            <a:ext cx="20290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Betanzos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1664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chitecture médiévale&#10;&#10;Description générée automatiquement">
            <a:extLst>
              <a:ext uri="{FF2B5EF4-FFF2-40B4-BE49-F238E27FC236}">
                <a16:creationId xmlns:a16="http://schemas.microsoft.com/office/drawing/2014/main" id="{53BACC73-64A1-CCB2-4622-31A1AF4B6D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5712" y="459000"/>
            <a:ext cx="8932330" cy="594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49987AC-4F2A-EE6C-3D6F-98DEC6408925}"/>
              </a:ext>
            </a:extLst>
          </p:cNvPr>
          <p:cNvSpPr txBox="1"/>
          <p:nvPr/>
        </p:nvSpPr>
        <p:spPr>
          <a:xfrm>
            <a:off x="431075" y="3510892"/>
            <a:ext cx="231120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Eglise San Benito de Fefinanes à Cambados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8255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paysage&#10;&#10;Description générée automatiquement">
            <a:extLst>
              <a:ext uri="{FF2B5EF4-FFF2-40B4-BE49-F238E27FC236}">
                <a16:creationId xmlns:a16="http://schemas.microsoft.com/office/drawing/2014/main" id="{086A16E0-74CD-B2E9-E41C-0756A553AF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2103" y="460879"/>
            <a:ext cx="8928000" cy="5936241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C322B3-98E0-218D-6886-8F865ED25002}"/>
              </a:ext>
            </a:extLst>
          </p:cNvPr>
          <p:cNvSpPr txBox="1"/>
          <p:nvPr/>
        </p:nvSpPr>
        <p:spPr>
          <a:xfrm>
            <a:off x="9914709" y="3840479"/>
            <a:ext cx="22772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San Andrés de </a:t>
            </a:r>
            <a:r>
              <a:rPr lang="fr-FR" sz="2400" b="1" dirty="0" err="1">
                <a:solidFill>
                  <a:schemeClr val="bg1"/>
                </a:solidFill>
              </a:rPr>
              <a:t>Teixido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444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ciel, herbe&#10;&#10;Description générée automatiquement">
            <a:extLst>
              <a:ext uri="{FF2B5EF4-FFF2-40B4-BE49-F238E27FC236}">
                <a16:creationId xmlns:a16="http://schemas.microsoft.com/office/drawing/2014/main" id="{B365C9D6-D35C-4FC0-0E3E-BB2D713CF9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5972" y="459000"/>
            <a:ext cx="8898225" cy="594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7EF99FEF-2A63-843A-CFC9-42F33766BD26}"/>
              </a:ext>
            </a:extLst>
          </p:cNvPr>
          <p:cNvSpPr txBox="1"/>
          <p:nvPr/>
        </p:nvSpPr>
        <p:spPr>
          <a:xfrm>
            <a:off x="169817" y="3296866"/>
            <a:ext cx="24959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sz="2400" b="1" dirty="0">
                <a:solidFill>
                  <a:schemeClr val="bg1"/>
                </a:solidFill>
              </a:rPr>
              <a:t>les Murailles de Lugo</a:t>
            </a:r>
          </a:p>
        </p:txBody>
      </p:sp>
    </p:spTree>
    <p:extLst>
      <p:ext uri="{BB962C8B-B14F-4D97-AF65-F5344CB8AC3E}">
        <p14:creationId xmlns:p14="http://schemas.microsoft.com/office/powerpoint/2010/main" val="270632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ciel, plein air, paysage&#10;&#10;Description générée automatiquement">
            <a:extLst>
              <a:ext uri="{FF2B5EF4-FFF2-40B4-BE49-F238E27FC236}">
                <a16:creationId xmlns:a16="http://schemas.microsoft.com/office/drawing/2014/main" id="{1F70DA37-4252-5F60-7181-D8E88BF33E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070" y="459000"/>
            <a:ext cx="8898227" cy="59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1EECC3-EB36-6E34-74D5-7731CEFA407C}"/>
              </a:ext>
            </a:extLst>
          </p:cNvPr>
          <p:cNvSpPr txBox="1"/>
          <p:nvPr/>
        </p:nvSpPr>
        <p:spPr>
          <a:xfrm>
            <a:off x="9589280" y="3892731"/>
            <a:ext cx="26419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Tour d’Hercules</a:t>
            </a:r>
          </a:p>
        </p:txBody>
      </p:sp>
    </p:spTree>
    <p:extLst>
      <p:ext uri="{BB962C8B-B14F-4D97-AF65-F5344CB8AC3E}">
        <p14:creationId xmlns:p14="http://schemas.microsoft.com/office/powerpoint/2010/main" val="1816605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eau&#10;&#10;Description générée automatiquement">
            <a:extLst>
              <a:ext uri="{FF2B5EF4-FFF2-40B4-BE49-F238E27FC236}">
                <a16:creationId xmlns:a16="http://schemas.microsoft.com/office/drawing/2014/main" id="{482D70AF-F9D2-CE7C-35C0-FA00D8CD88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3957" y="639000"/>
            <a:ext cx="8358944" cy="558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A3E685-355C-A225-1A71-F70B325B0334}"/>
              </a:ext>
            </a:extLst>
          </p:cNvPr>
          <p:cNvSpPr txBox="1"/>
          <p:nvPr/>
        </p:nvSpPr>
        <p:spPr>
          <a:xfrm>
            <a:off x="731520" y="3853542"/>
            <a:ext cx="28085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sz="2400" b="1" dirty="0">
                <a:solidFill>
                  <a:schemeClr val="bg1"/>
                </a:solidFill>
              </a:rPr>
              <a:t>le village de </a:t>
            </a:r>
            <a:r>
              <a:rPr lang="fr-FR" sz="2400" b="1" dirty="0" err="1">
                <a:solidFill>
                  <a:schemeClr val="bg1"/>
                </a:solidFill>
              </a:rPr>
              <a:t>Combarro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6925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ciel, plein air, eau&#10;&#10;Description générée automatiquement">
            <a:extLst>
              <a:ext uri="{FF2B5EF4-FFF2-40B4-BE49-F238E27FC236}">
                <a16:creationId xmlns:a16="http://schemas.microsoft.com/office/drawing/2014/main" id="{484523AA-31EE-716B-E163-26DF035C2A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9948" y="639000"/>
            <a:ext cx="8358939" cy="55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FD50E0-4469-9CA3-E72F-AC2E04011463}"/>
              </a:ext>
            </a:extLst>
          </p:cNvPr>
          <p:cNvSpPr txBox="1"/>
          <p:nvPr/>
        </p:nvSpPr>
        <p:spPr>
          <a:xfrm>
            <a:off x="9065623" y="3429000"/>
            <a:ext cx="31263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plage des Cathédrales</a:t>
            </a:r>
          </a:p>
        </p:txBody>
      </p:sp>
    </p:spTree>
    <p:extLst>
      <p:ext uri="{BB962C8B-B14F-4D97-AF65-F5344CB8AC3E}">
        <p14:creationId xmlns:p14="http://schemas.microsoft.com/office/powerpoint/2010/main" val="3579178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nature, plein air, ciel&#10;&#10;Description générée automatiquement">
            <a:extLst>
              <a:ext uri="{FF2B5EF4-FFF2-40B4-BE49-F238E27FC236}">
                <a16:creationId xmlns:a16="http://schemas.microsoft.com/office/drawing/2014/main" id="{FD91A153-643A-8C36-66C3-E093BF2718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3226" y="459000"/>
            <a:ext cx="8905547" cy="594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DE1ED51-50EC-4CAE-7B15-AC02E7F1CC57}"/>
              </a:ext>
            </a:extLst>
          </p:cNvPr>
          <p:cNvSpPr txBox="1"/>
          <p:nvPr/>
        </p:nvSpPr>
        <p:spPr>
          <a:xfrm>
            <a:off x="4162696" y="681767"/>
            <a:ext cx="38666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découverte des Îles </a:t>
            </a:r>
            <a:r>
              <a:rPr lang="fr-FR" sz="2400" b="1" dirty="0" err="1">
                <a:solidFill>
                  <a:schemeClr val="bg1"/>
                </a:solidFill>
              </a:rPr>
              <a:t>Cíes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7974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paysage, nuage&#10;&#10;Description générée automatiquement">
            <a:extLst>
              <a:ext uri="{FF2B5EF4-FFF2-40B4-BE49-F238E27FC236}">
                <a16:creationId xmlns:a16="http://schemas.microsoft.com/office/drawing/2014/main" id="{78D9113D-E347-0F53-F940-7F54533236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8017" y="653332"/>
            <a:ext cx="8316000" cy="555133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BDAE0AD-5137-3B2A-EEB1-82CD2D637C06}"/>
              </a:ext>
            </a:extLst>
          </p:cNvPr>
          <p:cNvSpPr txBox="1"/>
          <p:nvPr/>
        </p:nvSpPr>
        <p:spPr>
          <a:xfrm>
            <a:off x="182880" y="3429000"/>
            <a:ext cx="28551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. </a:t>
            </a:r>
            <a:r>
              <a:rPr lang="fr-FR" sz="2400" b="1" dirty="0">
                <a:solidFill>
                  <a:schemeClr val="bg1"/>
                </a:solidFill>
              </a:rPr>
              <a:t>Découvrir </a:t>
            </a:r>
            <a:r>
              <a:rPr lang="fr-FR" sz="2400" b="1" dirty="0" err="1">
                <a:solidFill>
                  <a:schemeClr val="bg1"/>
                </a:solidFill>
              </a:rPr>
              <a:t>Ribeira</a:t>
            </a:r>
            <a:r>
              <a:rPr lang="fr-FR" sz="2400" b="1" dirty="0">
                <a:solidFill>
                  <a:schemeClr val="bg1"/>
                </a:solidFill>
              </a:rPr>
              <a:t> Sacra</a:t>
            </a:r>
          </a:p>
        </p:txBody>
      </p:sp>
    </p:spTree>
    <p:extLst>
      <p:ext uri="{BB962C8B-B14F-4D97-AF65-F5344CB8AC3E}">
        <p14:creationId xmlns:p14="http://schemas.microsoft.com/office/powerpoint/2010/main" val="3308410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herbe, plante&#10;&#10;Description générée automatiquement">
            <a:extLst>
              <a:ext uri="{FF2B5EF4-FFF2-40B4-BE49-F238E27FC236}">
                <a16:creationId xmlns:a16="http://schemas.microsoft.com/office/drawing/2014/main" id="{716BD9CD-84F7-3287-6DF0-40860B453E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6000" y="548640"/>
            <a:ext cx="9900000" cy="55687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9332FC-E446-1C87-656C-4370E6723D50}"/>
              </a:ext>
            </a:extLst>
          </p:cNvPr>
          <p:cNvSpPr txBox="1"/>
          <p:nvPr/>
        </p:nvSpPr>
        <p:spPr>
          <a:xfrm>
            <a:off x="2455817" y="6117390"/>
            <a:ext cx="79814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Parc Alameda montrant jardin, fleurs et fleurs sauvages</a:t>
            </a:r>
          </a:p>
        </p:txBody>
      </p:sp>
    </p:spTree>
    <p:extLst>
      <p:ext uri="{BB962C8B-B14F-4D97-AF65-F5344CB8AC3E}">
        <p14:creationId xmlns:p14="http://schemas.microsoft.com/office/powerpoint/2010/main" val="2206723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Aménagement paysager, herbe&#10;&#10;Description générée automatiquement">
            <a:extLst>
              <a:ext uri="{FF2B5EF4-FFF2-40B4-BE49-F238E27FC236}">
                <a16:creationId xmlns:a16="http://schemas.microsoft.com/office/drawing/2014/main" id="{E1735DFD-68B5-3E2A-2392-10CCBBF2F3D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4000" y="352697"/>
            <a:ext cx="10404000" cy="58522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1B9474-C293-E51E-B3F1-1BFEFE081636}"/>
              </a:ext>
            </a:extLst>
          </p:cNvPr>
          <p:cNvSpPr txBox="1"/>
          <p:nvPr/>
        </p:nvSpPr>
        <p:spPr>
          <a:xfrm>
            <a:off x="3971108" y="6204947"/>
            <a:ext cx="89741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</a:rPr>
              <a:t>Parc Alameda qui includes parc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1869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apelle, cathédrale, bâtiment, Lieux sacrés&#10;&#10;Description générée automatiquement">
            <a:extLst>
              <a:ext uri="{FF2B5EF4-FFF2-40B4-BE49-F238E27FC236}">
                <a16:creationId xmlns:a16="http://schemas.microsoft.com/office/drawing/2014/main" id="{3EAC6E35-2FCF-E129-0D26-AD3B0676B0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000" y="377253"/>
            <a:ext cx="10044000" cy="564975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FDE329-69F8-FD7A-FEE5-66B719E07594}"/>
              </a:ext>
            </a:extLst>
          </p:cNvPr>
          <p:cNvSpPr txBox="1"/>
          <p:nvPr/>
        </p:nvSpPr>
        <p:spPr>
          <a:xfrm>
            <a:off x="483326" y="6027003"/>
            <a:ext cx="120744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Cathédrale de Saint-Jacques-de-Compostelle qui </a:t>
            </a:r>
            <a:r>
              <a:rPr lang="fr-FR" sz="2400" b="1" dirty="0" err="1">
                <a:solidFill>
                  <a:schemeClr val="bg1"/>
                </a:solidFill>
              </a:rPr>
              <a:t>includes</a:t>
            </a:r>
            <a:r>
              <a:rPr lang="fr-FR" sz="2400" b="1" dirty="0">
                <a:solidFill>
                  <a:schemeClr val="bg1"/>
                </a:solidFill>
              </a:rPr>
              <a:t> église ou cathédrale, éléments religieux et vues intérieures</a:t>
            </a:r>
          </a:p>
        </p:txBody>
      </p:sp>
    </p:spTree>
    <p:extLst>
      <p:ext uri="{BB962C8B-B14F-4D97-AF65-F5344CB8AC3E}">
        <p14:creationId xmlns:p14="http://schemas.microsoft.com/office/powerpoint/2010/main" val="1127717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plat, Cuisine, Restauration rapide&#10;&#10;Description générée automatiquement">
            <a:extLst>
              <a:ext uri="{FF2B5EF4-FFF2-40B4-BE49-F238E27FC236}">
                <a16:creationId xmlns:a16="http://schemas.microsoft.com/office/drawing/2014/main" id="{A7701BEE-4824-BD8A-91B1-816386BA9A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194" y="718794"/>
            <a:ext cx="8136000" cy="542041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355EF31-2189-C0F7-D126-52EFD0A12FB1}"/>
              </a:ext>
            </a:extLst>
          </p:cNvPr>
          <p:cNvSpPr txBox="1"/>
          <p:nvPr/>
        </p:nvSpPr>
        <p:spPr>
          <a:xfrm>
            <a:off x="2254246" y="6139206"/>
            <a:ext cx="8136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Goûter la gastronomie galicienne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F3301AF-2A28-C055-230C-FA996957390F}"/>
              </a:ext>
            </a:extLst>
          </p:cNvPr>
          <p:cNvSpPr txBox="1"/>
          <p:nvPr/>
        </p:nvSpPr>
        <p:spPr>
          <a:xfrm>
            <a:off x="1463040" y="82842"/>
            <a:ext cx="83471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Lorient Vous a Présenté La Galice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462A8DB9-3336-3368-2B2E-C87A2E1D5DBF}"/>
              </a:ext>
            </a:extLst>
          </p:cNvPr>
          <p:cNvSpPr txBox="1"/>
          <p:nvPr/>
        </p:nvSpPr>
        <p:spPr>
          <a:xfrm>
            <a:off x="9075606" y="2037805"/>
            <a:ext cx="2743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232E991F-FFCA-5B78-91A0-0DA175AD86AB}"/>
              </a:ext>
            </a:extLst>
          </p:cNvPr>
          <p:cNvSpPr txBox="1"/>
          <p:nvPr/>
        </p:nvSpPr>
        <p:spPr>
          <a:xfrm>
            <a:off x="9810206" y="3399412"/>
            <a:ext cx="31163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072997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277</Words>
  <Application>Microsoft Office PowerPoint</Application>
  <PresentationFormat>Grand écran</PresentationFormat>
  <Paragraphs>31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4</cp:revision>
  <dcterms:created xsi:type="dcterms:W3CDTF">2024-01-25T15:54:51Z</dcterms:created>
  <dcterms:modified xsi:type="dcterms:W3CDTF">2024-01-26T08:59:54Z</dcterms:modified>
</cp:coreProperties>
</file>