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9" r:id="rId2"/>
    <p:sldId id="274" r:id="rId3"/>
    <p:sldId id="273" r:id="rId4"/>
    <p:sldId id="272" r:id="rId5"/>
    <p:sldId id="271" r:id="rId6"/>
    <p:sldId id="270" r:id="rId7"/>
    <p:sldId id="268" r:id="rId8"/>
    <p:sldId id="267" r:id="rId9"/>
    <p:sldId id="266" r:id="rId10"/>
    <p:sldId id="265" r:id="rId11"/>
    <p:sldId id="264" r:id="rId12"/>
    <p:sldId id="263" r:id="rId13"/>
    <p:sldId id="262" r:id="rId14"/>
    <p:sldId id="261" r:id="rId15"/>
    <p:sldId id="260" r:id="rId16"/>
    <p:sldId id="259" r:id="rId17"/>
    <p:sldId id="258" r:id="rId18"/>
    <p:sldId id="257" r:id="rId19"/>
    <p:sldId id="275" r:id="rId20"/>
    <p:sldId id="276" r:id="rId21"/>
    <p:sldId id="277" r:id="rId22"/>
    <p:sldId id="278" r:id="rId23"/>
    <p:sldId id="279" r:id="rId24"/>
    <p:sldId id="280" r:id="rId25"/>
    <p:sldId id="281" r:id="rId26"/>
    <p:sldId id="282" r:id="rId27"/>
    <p:sldId id="283" r:id="rId28"/>
    <p:sldId id="285" r:id="rId29"/>
    <p:sldId id="286" r:id="rId30"/>
    <p:sldId id="284"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3" autoAdjust="0"/>
    <p:restoredTop sz="94660"/>
  </p:normalViewPr>
  <p:slideViewPr>
    <p:cSldViewPr snapToGrid="0">
      <p:cViewPr varScale="1">
        <p:scale>
          <a:sx n="77" d="100"/>
          <a:sy n="77" d="100"/>
        </p:scale>
        <p:origin x="56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43DB04-3D98-23AA-EB31-D2EA6471D99E}"/>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6C29B9CF-ADA6-262B-3E4A-9DDA4637EA1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56F43A30-B8A4-2310-29CB-716AB03039A4}"/>
              </a:ext>
            </a:extLst>
          </p:cNvPr>
          <p:cNvSpPr>
            <a:spLocks noGrp="1"/>
          </p:cNvSpPr>
          <p:nvPr>
            <p:ph type="dt" sz="half" idx="10"/>
          </p:nvPr>
        </p:nvSpPr>
        <p:spPr/>
        <p:txBody>
          <a:bodyPr/>
          <a:lstStyle/>
          <a:p>
            <a:fld id="{823F9ADD-49EA-401B-A422-9602DD8DE89B}" type="datetimeFigureOut">
              <a:rPr lang="fr-FR" smtClean="0"/>
              <a:t>23/01/2024</a:t>
            </a:fld>
            <a:endParaRPr lang="fr-FR"/>
          </a:p>
        </p:txBody>
      </p:sp>
      <p:sp>
        <p:nvSpPr>
          <p:cNvPr id="5" name="Espace réservé du pied de page 4">
            <a:extLst>
              <a:ext uri="{FF2B5EF4-FFF2-40B4-BE49-F238E27FC236}">
                <a16:creationId xmlns:a16="http://schemas.microsoft.com/office/drawing/2014/main" id="{AB750CB9-0A9A-A12A-CF40-50995C47CC9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4B3CCC2-2DCA-2696-B5ED-EF00537247D6}"/>
              </a:ext>
            </a:extLst>
          </p:cNvPr>
          <p:cNvSpPr>
            <a:spLocks noGrp="1"/>
          </p:cNvSpPr>
          <p:nvPr>
            <p:ph type="sldNum" sz="quarter" idx="12"/>
          </p:nvPr>
        </p:nvSpPr>
        <p:spPr/>
        <p:txBody>
          <a:bodyPr/>
          <a:lstStyle/>
          <a:p>
            <a:fld id="{B36BD92F-7183-4F34-895E-9FA8F48E4194}" type="slidenum">
              <a:rPr lang="fr-FR" smtClean="0"/>
              <a:t>‹N°›</a:t>
            </a:fld>
            <a:endParaRPr lang="fr-FR"/>
          </a:p>
        </p:txBody>
      </p:sp>
    </p:spTree>
    <p:extLst>
      <p:ext uri="{BB962C8B-B14F-4D97-AF65-F5344CB8AC3E}">
        <p14:creationId xmlns:p14="http://schemas.microsoft.com/office/powerpoint/2010/main" val="26115335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80D4646-4011-1957-EE51-60AE08B3835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6EC1F08-F141-8692-7EE3-67BEF5A88267}"/>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AA5FB40-413D-B86F-C436-D74B454E7727}"/>
              </a:ext>
            </a:extLst>
          </p:cNvPr>
          <p:cNvSpPr>
            <a:spLocks noGrp="1"/>
          </p:cNvSpPr>
          <p:nvPr>
            <p:ph type="dt" sz="half" idx="10"/>
          </p:nvPr>
        </p:nvSpPr>
        <p:spPr/>
        <p:txBody>
          <a:bodyPr/>
          <a:lstStyle/>
          <a:p>
            <a:fld id="{823F9ADD-49EA-401B-A422-9602DD8DE89B}" type="datetimeFigureOut">
              <a:rPr lang="fr-FR" smtClean="0"/>
              <a:t>23/01/2024</a:t>
            </a:fld>
            <a:endParaRPr lang="fr-FR"/>
          </a:p>
        </p:txBody>
      </p:sp>
      <p:sp>
        <p:nvSpPr>
          <p:cNvPr id="5" name="Espace réservé du pied de page 4">
            <a:extLst>
              <a:ext uri="{FF2B5EF4-FFF2-40B4-BE49-F238E27FC236}">
                <a16:creationId xmlns:a16="http://schemas.microsoft.com/office/drawing/2014/main" id="{F0136BC6-7431-6434-ED9C-9F323D7DB3D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5205AB3-E10E-3AB3-7799-BA55B77CE984}"/>
              </a:ext>
            </a:extLst>
          </p:cNvPr>
          <p:cNvSpPr>
            <a:spLocks noGrp="1"/>
          </p:cNvSpPr>
          <p:nvPr>
            <p:ph type="sldNum" sz="quarter" idx="12"/>
          </p:nvPr>
        </p:nvSpPr>
        <p:spPr/>
        <p:txBody>
          <a:bodyPr/>
          <a:lstStyle/>
          <a:p>
            <a:fld id="{B36BD92F-7183-4F34-895E-9FA8F48E4194}" type="slidenum">
              <a:rPr lang="fr-FR" smtClean="0"/>
              <a:t>‹N°›</a:t>
            </a:fld>
            <a:endParaRPr lang="fr-FR"/>
          </a:p>
        </p:txBody>
      </p:sp>
    </p:spTree>
    <p:extLst>
      <p:ext uri="{BB962C8B-B14F-4D97-AF65-F5344CB8AC3E}">
        <p14:creationId xmlns:p14="http://schemas.microsoft.com/office/powerpoint/2010/main" val="23383214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8DEEFD4-47FD-72CC-2320-2C295787D904}"/>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69AFE985-A4DE-D7E6-CC31-E0417F772A8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9049F7BE-2B51-EAAC-18CB-2A73763F91D2}"/>
              </a:ext>
            </a:extLst>
          </p:cNvPr>
          <p:cNvSpPr>
            <a:spLocks noGrp="1"/>
          </p:cNvSpPr>
          <p:nvPr>
            <p:ph type="dt" sz="half" idx="10"/>
          </p:nvPr>
        </p:nvSpPr>
        <p:spPr/>
        <p:txBody>
          <a:bodyPr/>
          <a:lstStyle/>
          <a:p>
            <a:fld id="{823F9ADD-49EA-401B-A422-9602DD8DE89B}" type="datetimeFigureOut">
              <a:rPr lang="fr-FR" smtClean="0"/>
              <a:t>23/01/2024</a:t>
            </a:fld>
            <a:endParaRPr lang="fr-FR"/>
          </a:p>
        </p:txBody>
      </p:sp>
      <p:sp>
        <p:nvSpPr>
          <p:cNvPr id="5" name="Espace réservé du pied de page 4">
            <a:extLst>
              <a:ext uri="{FF2B5EF4-FFF2-40B4-BE49-F238E27FC236}">
                <a16:creationId xmlns:a16="http://schemas.microsoft.com/office/drawing/2014/main" id="{C560032D-03CA-0278-1DAE-9A750792AE2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FA06771-1167-A122-62FD-62011FC772C4}"/>
              </a:ext>
            </a:extLst>
          </p:cNvPr>
          <p:cNvSpPr>
            <a:spLocks noGrp="1"/>
          </p:cNvSpPr>
          <p:nvPr>
            <p:ph type="sldNum" sz="quarter" idx="12"/>
          </p:nvPr>
        </p:nvSpPr>
        <p:spPr/>
        <p:txBody>
          <a:bodyPr/>
          <a:lstStyle/>
          <a:p>
            <a:fld id="{B36BD92F-7183-4F34-895E-9FA8F48E4194}" type="slidenum">
              <a:rPr lang="fr-FR" smtClean="0"/>
              <a:t>‹N°›</a:t>
            </a:fld>
            <a:endParaRPr lang="fr-FR"/>
          </a:p>
        </p:txBody>
      </p:sp>
    </p:spTree>
    <p:extLst>
      <p:ext uri="{BB962C8B-B14F-4D97-AF65-F5344CB8AC3E}">
        <p14:creationId xmlns:p14="http://schemas.microsoft.com/office/powerpoint/2010/main" val="804229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701C8FA-4636-EA91-DB4A-27A93D89280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FFC75EE-9EB8-F3CD-E565-108B3B57303C}"/>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166D662-3517-3432-636C-B261F23E2F19}"/>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DD801584-012D-44D9-95F1-C557482DFADB}"/>
              </a:ext>
            </a:extLst>
          </p:cNvPr>
          <p:cNvSpPr>
            <a:spLocks noGrp="1"/>
          </p:cNvSpPr>
          <p:nvPr>
            <p:ph type="dt" sz="half" idx="10"/>
          </p:nvPr>
        </p:nvSpPr>
        <p:spPr/>
        <p:txBody>
          <a:bodyPr/>
          <a:lstStyle/>
          <a:p>
            <a:fld id="{823F9ADD-49EA-401B-A422-9602DD8DE89B}" type="datetimeFigureOut">
              <a:rPr lang="fr-FR" smtClean="0"/>
              <a:t>23/01/2024</a:t>
            </a:fld>
            <a:endParaRPr lang="fr-FR"/>
          </a:p>
        </p:txBody>
      </p:sp>
      <p:sp>
        <p:nvSpPr>
          <p:cNvPr id="6" name="Espace réservé du pied de page 5">
            <a:extLst>
              <a:ext uri="{FF2B5EF4-FFF2-40B4-BE49-F238E27FC236}">
                <a16:creationId xmlns:a16="http://schemas.microsoft.com/office/drawing/2014/main" id="{836F664A-4844-A616-CC83-E92215402F5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A0DAC33-60D3-2E22-44C0-C2BD56CF44B6}"/>
              </a:ext>
            </a:extLst>
          </p:cNvPr>
          <p:cNvSpPr>
            <a:spLocks noGrp="1"/>
          </p:cNvSpPr>
          <p:nvPr>
            <p:ph type="sldNum" sz="quarter" idx="12"/>
          </p:nvPr>
        </p:nvSpPr>
        <p:spPr/>
        <p:txBody>
          <a:bodyPr/>
          <a:lstStyle/>
          <a:p>
            <a:fld id="{B36BD92F-7183-4F34-895E-9FA8F48E4194}" type="slidenum">
              <a:rPr lang="fr-FR" smtClean="0"/>
              <a:t>‹N°›</a:t>
            </a:fld>
            <a:endParaRPr lang="fr-FR"/>
          </a:p>
        </p:txBody>
      </p:sp>
    </p:spTree>
    <p:extLst>
      <p:ext uri="{BB962C8B-B14F-4D97-AF65-F5344CB8AC3E}">
        <p14:creationId xmlns:p14="http://schemas.microsoft.com/office/powerpoint/2010/main" val="23295470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3B8DEB3-4B8E-23E5-1793-AB927F10AB88}"/>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70F754E-3A95-C483-C7CE-27FFFC031E9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76B5C349-0501-FA8A-CE31-2D21880EF6A0}"/>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873568E0-EDDD-B03B-88CB-3FD847F70BF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796B569-8AC2-BF98-4C7D-17D5E302BD32}"/>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614FFBD8-D10F-3A8F-05E8-BBB015CD88F9}"/>
              </a:ext>
            </a:extLst>
          </p:cNvPr>
          <p:cNvSpPr>
            <a:spLocks noGrp="1"/>
          </p:cNvSpPr>
          <p:nvPr>
            <p:ph type="dt" sz="half" idx="10"/>
          </p:nvPr>
        </p:nvSpPr>
        <p:spPr/>
        <p:txBody>
          <a:bodyPr/>
          <a:lstStyle/>
          <a:p>
            <a:fld id="{823F9ADD-49EA-401B-A422-9602DD8DE89B}" type="datetimeFigureOut">
              <a:rPr lang="fr-FR" smtClean="0"/>
              <a:t>23/01/2024</a:t>
            </a:fld>
            <a:endParaRPr lang="fr-FR"/>
          </a:p>
        </p:txBody>
      </p:sp>
      <p:sp>
        <p:nvSpPr>
          <p:cNvPr id="8" name="Espace réservé du pied de page 7">
            <a:extLst>
              <a:ext uri="{FF2B5EF4-FFF2-40B4-BE49-F238E27FC236}">
                <a16:creationId xmlns:a16="http://schemas.microsoft.com/office/drawing/2014/main" id="{2F1EA20B-D68A-842A-5C5A-2BB79F6C32FF}"/>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60216249-2C04-4101-1ADC-1ED74C44A3E1}"/>
              </a:ext>
            </a:extLst>
          </p:cNvPr>
          <p:cNvSpPr>
            <a:spLocks noGrp="1"/>
          </p:cNvSpPr>
          <p:nvPr>
            <p:ph type="sldNum" sz="quarter" idx="12"/>
          </p:nvPr>
        </p:nvSpPr>
        <p:spPr/>
        <p:txBody>
          <a:bodyPr/>
          <a:lstStyle/>
          <a:p>
            <a:fld id="{B36BD92F-7183-4F34-895E-9FA8F48E4194}" type="slidenum">
              <a:rPr lang="fr-FR" smtClean="0"/>
              <a:t>‹N°›</a:t>
            </a:fld>
            <a:endParaRPr lang="fr-FR"/>
          </a:p>
        </p:txBody>
      </p:sp>
    </p:spTree>
    <p:extLst>
      <p:ext uri="{BB962C8B-B14F-4D97-AF65-F5344CB8AC3E}">
        <p14:creationId xmlns:p14="http://schemas.microsoft.com/office/powerpoint/2010/main" val="34206290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8BA6F17-F753-A627-449F-57EEA34FCDE2}"/>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9F8FC8A0-8855-BD8B-0A8D-95DB4AE4084D}"/>
              </a:ext>
            </a:extLst>
          </p:cNvPr>
          <p:cNvSpPr>
            <a:spLocks noGrp="1"/>
          </p:cNvSpPr>
          <p:nvPr>
            <p:ph type="dt" sz="half" idx="10"/>
          </p:nvPr>
        </p:nvSpPr>
        <p:spPr/>
        <p:txBody>
          <a:bodyPr/>
          <a:lstStyle/>
          <a:p>
            <a:fld id="{823F9ADD-49EA-401B-A422-9602DD8DE89B}" type="datetimeFigureOut">
              <a:rPr lang="fr-FR" smtClean="0"/>
              <a:t>23/01/2024</a:t>
            </a:fld>
            <a:endParaRPr lang="fr-FR"/>
          </a:p>
        </p:txBody>
      </p:sp>
      <p:sp>
        <p:nvSpPr>
          <p:cNvPr id="4" name="Espace réservé du pied de page 3">
            <a:extLst>
              <a:ext uri="{FF2B5EF4-FFF2-40B4-BE49-F238E27FC236}">
                <a16:creationId xmlns:a16="http://schemas.microsoft.com/office/drawing/2014/main" id="{70A0A6D3-52C4-6655-5326-40C13EC6D326}"/>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5C1C4BA5-E452-3F04-4AA2-12F3409F3D87}"/>
              </a:ext>
            </a:extLst>
          </p:cNvPr>
          <p:cNvSpPr>
            <a:spLocks noGrp="1"/>
          </p:cNvSpPr>
          <p:nvPr>
            <p:ph type="sldNum" sz="quarter" idx="12"/>
          </p:nvPr>
        </p:nvSpPr>
        <p:spPr/>
        <p:txBody>
          <a:bodyPr/>
          <a:lstStyle/>
          <a:p>
            <a:fld id="{B36BD92F-7183-4F34-895E-9FA8F48E4194}" type="slidenum">
              <a:rPr lang="fr-FR" smtClean="0"/>
              <a:t>‹N°›</a:t>
            </a:fld>
            <a:endParaRPr lang="fr-FR"/>
          </a:p>
        </p:txBody>
      </p:sp>
    </p:spTree>
    <p:extLst>
      <p:ext uri="{BB962C8B-B14F-4D97-AF65-F5344CB8AC3E}">
        <p14:creationId xmlns:p14="http://schemas.microsoft.com/office/powerpoint/2010/main" val="32967074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ED8632E-2CC1-5D9C-6278-985F89580405}"/>
              </a:ext>
            </a:extLst>
          </p:cNvPr>
          <p:cNvSpPr>
            <a:spLocks noGrp="1"/>
          </p:cNvSpPr>
          <p:nvPr>
            <p:ph type="dt" sz="half" idx="10"/>
          </p:nvPr>
        </p:nvSpPr>
        <p:spPr/>
        <p:txBody>
          <a:bodyPr/>
          <a:lstStyle/>
          <a:p>
            <a:fld id="{823F9ADD-49EA-401B-A422-9602DD8DE89B}" type="datetimeFigureOut">
              <a:rPr lang="fr-FR" smtClean="0"/>
              <a:t>23/01/2024</a:t>
            </a:fld>
            <a:endParaRPr lang="fr-FR"/>
          </a:p>
        </p:txBody>
      </p:sp>
      <p:sp>
        <p:nvSpPr>
          <p:cNvPr id="3" name="Espace réservé du pied de page 2">
            <a:extLst>
              <a:ext uri="{FF2B5EF4-FFF2-40B4-BE49-F238E27FC236}">
                <a16:creationId xmlns:a16="http://schemas.microsoft.com/office/drawing/2014/main" id="{FDC9A670-7C0A-49B5-E887-D27F7826CEB1}"/>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813C547C-504D-56D6-955B-4BB5F542F3FA}"/>
              </a:ext>
            </a:extLst>
          </p:cNvPr>
          <p:cNvSpPr>
            <a:spLocks noGrp="1"/>
          </p:cNvSpPr>
          <p:nvPr>
            <p:ph type="sldNum" sz="quarter" idx="12"/>
          </p:nvPr>
        </p:nvSpPr>
        <p:spPr/>
        <p:txBody>
          <a:bodyPr/>
          <a:lstStyle/>
          <a:p>
            <a:fld id="{B36BD92F-7183-4F34-895E-9FA8F48E4194}" type="slidenum">
              <a:rPr lang="fr-FR" smtClean="0"/>
              <a:t>‹N°›</a:t>
            </a:fld>
            <a:endParaRPr lang="fr-FR"/>
          </a:p>
        </p:txBody>
      </p:sp>
    </p:spTree>
    <p:extLst>
      <p:ext uri="{BB962C8B-B14F-4D97-AF65-F5344CB8AC3E}">
        <p14:creationId xmlns:p14="http://schemas.microsoft.com/office/powerpoint/2010/main" val="30986011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6DA1D35-3F91-20E6-886D-118AD9635D8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58EF1BD4-B740-D592-A291-41FBA17948D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71F7F3A1-10C9-CF88-B0AE-7FD95D92DDE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21B934E-7D8F-88F1-EFC0-AFAED4AC24E4}"/>
              </a:ext>
            </a:extLst>
          </p:cNvPr>
          <p:cNvSpPr>
            <a:spLocks noGrp="1"/>
          </p:cNvSpPr>
          <p:nvPr>
            <p:ph type="dt" sz="half" idx="10"/>
          </p:nvPr>
        </p:nvSpPr>
        <p:spPr/>
        <p:txBody>
          <a:bodyPr/>
          <a:lstStyle/>
          <a:p>
            <a:fld id="{823F9ADD-49EA-401B-A422-9602DD8DE89B}" type="datetimeFigureOut">
              <a:rPr lang="fr-FR" smtClean="0"/>
              <a:t>23/01/2024</a:t>
            </a:fld>
            <a:endParaRPr lang="fr-FR"/>
          </a:p>
        </p:txBody>
      </p:sp>
      <p:sp>
        <p:nvSpPr>
          <p:cNvPr id="6" name="Espace réservé du pied de page 5">
            <a:extLst>
              <a:ext uri="{FF2B5EF4-FFF2-40B4-BE49-F238E27FC236}">
                <a16:creationId xmlns:a16="http://schemas.microsoft.com/office/drawing/2014/main" id="{BC639157-75C7-3809-D066-C5BB181C7C5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1E65838-17E2-6066-AFE3-2547CD47E817}"/>
              </a:ext>
            </a:extLst>
          </p:cNvPr>
          <p:cNvSpPr>
            <a:spLocks noGrp="1"/>
          </p:cNvSpPr>
          <p:nvPr>
            <p:ph type="sldNum" sz="quarter" idx="12"/>
          </p:nvPr>
        </p:nvSpPr>
        <p:spPr/>
        <p:txBody>
          <a:bodyPr/>
          <a:lstStyle/>
          <a:p>
            <a:fld id="{B36BD92F-7183-4F34-895E-9FA8F48E4194}" type="slidenum">
              <a:rPr lang="fr-FR" smtClean="0"/>
              <a:t>‹N°›</a:t>
            </a:fld>
            <a:endParaRPr lang="fr-FR"/>
          </a:p>
        </p:txBody>
      </p:sp>
    </p:spTree>
    <p:extLst>
      <p:ext uri="{BB962C8B-B14F-4D97-AF65-F5344CB8AC3E}">
        <p14:creationId xmlns:p14="http://schemas.microsoft.com/office/powerpoint/2010/main" val="25947243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E79DD1B-F893-5615-1E3F-291803C91FD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F0430A00-E1DD-DA6D-D9F6-E097961A7C3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DB9E404-160F-5934-0136-53AA7E48EC9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12D4BDA-C259-A9E6-82E7-0469B822CA7B}"/>
              </a:ext>
            </a:extLst>
          </p:cNvPr>
          <p:cNvSpPr>
            <a:spLocks noGrp="1"/>
          </p:cNvSpPr>
          <p:nvPr>
            <p:ph type="dt" sz="half" idx="10"/>
          </p:nvPr>
        </p:nvSpPr>
        <p:spPr/>
        <p:txBody>
          <a:bodyPr/>
          <a:lstStyle/>
          <a:p>
            <a:fld id="{823F9ADD-49EA-401B-A422-9602DD8DE89B}" type="datetimeFigureOut">
              <a:rPr lang="fr-FR" smtClean="0"/>
              <a:t>23/01/2024</a:t>
            </a:fld>
            <a:endParaRPr lang="fr-FR"/>
          </a:p>
        </p:txBody>
      </p:sp>
      <p:sp>
        <p:nvSpPr>
          <p:cNvPr id="6" name="Espace réservé du pied de page 5">
            <a:extLst>
              <a:ext uri="{FF2B5EF4-FFF2-40B4-BE49-F238E27FC236}">
                <a16:creationId xmlns:a16="http://schemas.microsoft.com/office/drawing/2014/main" id="{53BD53CF-29F9-9BAC-A0BC-68453E23CCF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5E441D9-9DC1-9E85-B714-13508FEA7EC5}"/>
              </a:ext>
            </a:extLst>
          </p:cNvPr>
          <p:cNvSpPr>
            <a:spLocks noGrp="1"/>
          </p:cNvSpPr>
          <p:nvPr>
            <p:ph type="sldNum" sz="quarter" idx="12"/>
          </p:nvPr>
        </p:nvSpPr>
        <p:spPr/>
        <p:txBody>
          <a:bodyPr/>
          <a:lstStyle/>
          <a:p>
            <a:fld id="{B36BD92F-7183-4F34-895E-9FA8F48E4194}" type="slidenum">
              <a:rPr lang="fr-FR" smtClean="0"/>
              <a:t>‹N°›</a:t>
            </a:fld>
            <a:endParaRPr lang="fr-FR"/>
          </a:p>
        </p:txBody>
      </p:sp>
    </p:spTree>
    <p:extLst>
      <p:ext uri="{BB962C8B-B14F-4D97-AF65-F5344CB8AC3E}">
        <p14:creationId xmlns:p14="http://schemas.microsoft.com/office/powerpoint/2010/main" val="34962569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4E03A9C-7398-9427-0218-1E00DBE96F14}"/>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AB859272-8947-4F34-9246-7A123A8A6F74}"/>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935696F-1E83-5311-B9E1-597227929C52}"/>
              </a:ext>
            </a:extLst>
          </p:cNvPr>
          <p:cNvSpPr>
            <a:spLocks noGrp="1"/>
          </p:cNvSpPr>
          <p:nvPr>
            <p:ph type="dt" sz="half" idx="10"/>
          </p:nvPr>
        </p:nvSpPr>
        <p:spPr/>
        <p:txBody>
          <a:bodyPr/>
          <a:lstStyle/>
          <a:p>
            <a:fld id="{823F9ADD-49EA-401B-A422-9602DD8DE89B}" type="datetimeFigureOut">
              <a:rPr lang="fr-FR" smtClean="0"/>
              <a:t>23/01/2024</a:t>
            </a:fld>
            <a:endParaRPr lang="fr-FR"/>
          </a:p>
        </p:txBody>
      </p:sp>
      <p:sp>
        <p:nvSpPr>
          <p:cNvPr id="5" name="Espace réservé du pied de page 4">
            <a:extLst>
              <a:ext uri="{FF2B5EF4-FFF2-40B4-BE49-F238E27FC236}">
                <a16:creationId xmlns:a16="http://schemas.microsoft.com/office/drawing/2014/main" id="{5D2DFBB0-E77D-ED8C-9452-627499533FD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26CC619-E26C-12C0-069E-D4FD92F80805}"/>
              </a:ext>
            </a:extLst>
          </p:cNvPr>
          <p:cNvSpPr>
            <a:spLocks noGrp="1"/>
          </p:cNvSpPr>
          <p:nvPr>
            <p:ph type="sldNum" sz="quarter" idx="12"/>
          </p:nvPr>
        </p:nvSpPr>
        <p:spPr/>
        <p:txBody>
          <a:bodyPr/>
          <a:lstStyle/>
          <a:p>
            <a:fld id="{B36BD92F-7183-4F34-895E-9FA8F48E4194}" type="slidenum">
              <a:rPr lang="fr-FR" smtClean="0"/>
              <a:t>‹N°›</a:t>
            </a:fld>
            <a:endParaRPr lang="fr-FR"/>
          </a:p>
        </p:txBody>
      </p:sp>
    </p:spTree>
    <p:extLst>
      <p:ext uri="{BB962C8B-B14F-4D97-AF65-F5344CB8AC3E}">
        <p14:creationId xmlns:p14="http://schemas.microsoft.com/office/powerpoint/2010/main" val="8499889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2E56C329-1EF9-8DBD-744A-32F398350E63}"/>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F8B206A0-4900-7A5C-3A04-D3D680053E81}"/>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C4879EB-1A3B-D262-2D2B-2B2B2D41A663}"/>
              </a:ext>
            </a:extLst>
          </p:cNvPr>
          <p:cNvSpPr>
            <a:spLocks noGrp="1"/>
          </p:cNvSpPr>
          <p:nvPr>
            <p:ph type="dt" sz="half" idx="10"/>
          </p:nvPr>
        </p:nvSpPr>
        <p:spPr/>
        <p:txBody>
          <a:bodyPr/>
          <a:lstStyle/>
          <a:p>
            <a:fld id="{823F9ADD-49EA-401B-A422-9602DD8DE89B}" type="datetimeFigureOut">
              <a:rPr lang="fr-FR" smtClean="0"/>
              <a:t>23/01/2024</a:t>
            </a:fld>
            <a:endParaRPr lang="fr-FR"/>
          </a:p>
        </p:txBody>
      </p:sp>
      <p:sp>
        <p:nvSpPr>
          <p:cNvPr id="5" name="Espace réservé du pied de page 4">
            <a:extLst>
              <a:ext uri="{FF2B5EF4-FFF2-40B4-BE49-F238E27FC236}">
                <a16:creationId xmlns:a16="http://schemas.microsoft.com/office/drawing/2014/main" id="{8592CC21-E7F9-9B25-41AB-7D481E04118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B166812-A1C9-753C-5E28-4EC8A0C4474E}"/>
              </a:ext>
            </a:extLst>
          </p:cNvPr>
          <p:cNvSpPr>
            <a:spLocks noGrp="1"/>
          </p:cNvSpPr>
          <p:nvPr>
            <p:ph type="sldNum" sz="quarter" idx="12"/>
          </p:nvPr>
        </p:nvSpPr>
        <p:spPr/>
        <p:txBody>
          <a:bodyPr/>
          <a:lstStyle/>
          <a:p>
            <a:fld id="{B36BD92F-7183-4F34-895E-9FA8F48E4194}" type="slidenum">
              <a:rPr lang="fr-FR" smtClean="0"/>
              <a:t>‹N°›</a:t>
            </a:fld>
            <a:endParaRPr lang="fr-FR"/>
          </a:p>
        </p:txBody>
      </p:sp>
    </p:spTree>
    <p:extLst>
      <p:ext uri="{BB962C8B-B14F-4D97-AF65-F5344CB8AC3E}">
        <p14:creationId xmlns:p14="http://schemas.microsoft.com/office/powerpoint/2010/main" val="30152512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B8E7C0F3-CF2B-B9BD-FDE2-860735038F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F097D479-B64B-7D42-B658-CBACBE0D250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6040F2F-E58D-0A25-D2FF-BF48F1BFB04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3F9ADD-49EA-401B-A422-9602DD8DE89B}" type="datetimeFigureOut">
              <a:rPr lang="fr-FR" smtClean="0"/>
              <a:t>23/01/2024</a:t>
            </a:fld>
            <a:endParaRPr lang="fr-FR"/>
          </a:p>
        </p:txBody>
      </p:sp>
      <p:sp>
        <p:nvSpPr>
          <p:cNvPr id="5" name="Espace réservé du pied de page 4">
            <a:extLst>
              <a:ext uri="{FF2B5EF4-FFF2-40B4-BE49-F238E27FC236}">
                <a16:creationId xmlns:a16="http://schemas.microsoft.com/office/drawing/2014/main" id="{574EC9D3-E44F-02D7-3AF1-16ABE6D9B6A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6ED6F564-D980-8A5C-C16C-3002D83676E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6BD92F-7183-4F34-895E-9FA8F48E4194}" type="slidenum">
              <a:rPr lang="fr-FR" smtClean="0"/>
              <a:t>‹N°›</a:t>
            </a:fld>
            <a:endParaRPr lang="fr-FR"/>
          </a:p>
        </p:txBody>
      </p:sp>
    </p:spTree>
    <p:extLst>
      <p:ext uri="{BB962C8B-B14F-4D97-AF65-F5344CB8AC3E}">
        <p14:creationId xmlns:p14="http://schemas.microsoft.com/office/powerpoint/2010/main" val="7284873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nuage, ciel&#10;&#10;Description générée automatiquement">
            <a:extLst>
              <a:ext uri="{FF2B5EF4-FFF2-40B4-BE49-F238E27FC236}">
                <a16:creationId xmlns:a16="http://schemas.microsoft.com/office/drawing/2014/main" id="{1C01CBC2-192A-B16F-806D-637C73475E5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90201" y="189000"/>
            <a:ext cx="4334449" cy="64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C430EF6-7773-F3B1-EF9E-9EA0D7FA8F16}"/>
              </a:ext>
            </a:extLst>
          </p:cNvPr>
          <p:cNvSpPr txBox="1"/>
          <p:nvPr/>
        </p:nvSpPr>
        <p:spPr>
          <a:xfrm>
            <a:off x="7433311" y="342900"/>
            <a:ext cx="3596640" cy="1384995"/>
          </a:xfrm>
          <a:prstGeom prst="rect">
            <a:avLst/>
          </a:prstGeom>
          <a:noFill/>
        </p:spPr>
        <p:txBody>
          <a:bodyPr wrap="square" rtlCol="0">
            <a:spAutoFit/>
          </a:bodyPr>
          <a:lstStyle/>
          <a:p>
            <a:r>
              <a:rPr lang="fr-FR" sz="2800" b="1" dirty="0"/>
              <a:t>Lorient Vous Présente La Ville De Sofia (Bulgarie )</a:t>
            </a:r>
          </a:p>
        </p:txBody>
      </p:sp>
      <p:sp>
        <p:nvSpPr>
          <p:cNvPr id="5" name="ZoneTexte 4">
            <a:extLst>
              <a:ext uri="{FF2B5EF4-FFF2-40B4-BE49-F238E27FC236}">
                <a16:creationId xmlns:a16="http://schemas.microsoft.com/office/drawing/2014/main" id="{EC0E04B2-7801-D05B-13E8-90CBB7902A68}"/>
              </a:ext>
            </a:extLst>
          </p:cNvPr>
          <p:cNvSpPr txBox="1"/>
          <p:nvPr/>
        </p:nvSpPr>
        <p:spPr>
          <a:xfrm>
            <a:off x="6096000" y="5292090"/>
            <a:ext cx="6115050" cy="523220"/>
          </a:xfrm>
          <a:prstGeom prst="rect">
            <a:avLst/>
          </a:prstGeom>
          <a:noFill/>
        </p:spPr>
        <p:txBody>
          <a:bodyPr wrap="square" rtlCol="0">
            <a:spAutoFit/>
          </a:bodyPr>
          <a:lstStyle/>
          <a:p>
            <a:r>
              <a:rPr lang="fr-FR" sz="2800" b="1" dirty="0"/>
              <a:t>Photo Sofia</a:t>
            </a:r>
          </a:p>
        </p:txBody>
      </p:sp>
    </p:spTree>
    <p:extLst>
      <p:ext uri="{BB962C8B-B14F-4D97-AF65-F5344CB8AC3E}">
        <p14:creationId xmlns:p14="http://schemas.microsoft.com/office/powerpoint/2010/main" val="23951372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sndAc>
          <p:stSnd loop="1">
            <p:snd r:embed="rId2" name="B-244 Ernesto Cortazar [Best Collection 01].wav"/>
          </p:stSnd>
        </p:sndAc>
      </p:transition>
    </mc:Choice>
    <mc:Fallback>
      <p:transition spd="slow" advClick="0" advTm="8000">
        <p:fade/>
        <p:sndAc>
          <p:stSnd loop="1">
            <p:snd r:embed="rId2" name="B-244 Ernesto Cortazar [Best Collection 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46862DC-6F31-D932-0F75-794FA7B67DBB}"/>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Algerian" panose="04020705040A02060702" pitchFamily="82" charset="0"/>
              </a:rPr>
              <a:t>Sofia (en bulgare : </a:t>
            </a:r>
            <a:r>
              <a:rPr lang="fr-FR" sz="28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latin typeface="Algerian" panose="04020705040A02060702" pitchFamily="82" charset="0"/>
              </a:rPr>
              <a:t>София</a:t>
            </a:r>
            <a:r>
              <a:rPr lang="fr-FR" sz="28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Algerian" panose="04020705040A02060702" pitchFamily="82" charset="0"/>
              </a:rPr>
              <a:t>, </a:t>
            </a:r>
            <a:r>
              <a:rPr lang="fr-FR" sz="28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latin typeface="Algerian" panose="04020705040A02060702" pitchFamily="82" charset="0"/>
              </a:rPr>
              <a:t>Sofiya</a:t>
            </a:r>
            <a:r>
              <a:rPr lang="fr-FR" sz="28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Algerian" panose="04020705040A02060702" pitchFamily="82" charset="0"/>
              </a:rPr>
              <a:t>, /ˈ</a:t>
            </a:r>
            <a:r>
              <a:rPr lang="fr-FR" sz="28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latin typeface="Algerian" panose="04020705040A02060702" pitchFamily="82" charset="0"/>
              </a:rPr>
              <a:t>sɔfijɐ</a:t>
            </a:r>
            <a:r>
              <a:rPr lang="fr-FR" sz="28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Algerian" panose="04020705040A02060702" pitchFamily="82" charset="0"/>
              </a:rPr>
              <a:t>/ Écouter) est la capitale et la plus grande ville de la Bulgarie, à 590 m d'altitude au pied du mont </a:t>
            </a:r>
            <a:r>
              <a:rPr lang="fr-FR" sz="28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latin typeface="Algerian" panose="04020705040A02060702" pitchFamily="82" charset="0"/>
              </a:rPr>
              <a:t>Vitocha</a:t>
            </a:r>
            <a:r>
              <a:rPr lang="fr-FR" sz="28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Algerian" panose="04020705040A02060702" pitchFamily="82" charset="0"/>
              </a:rPr>
              <a:t>, non loin de l'Iskar.</a:t>
            </a:r>
          </a:p>
          <a:p>
            <a:pPr algn="ctr"/>
            <a:endParaRPr lang="fr-FR" sz="28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Algerian" panose="04020705040A02060702" pitchFamily="82" charset="0"/>
            </a:endParaRPr>
          </a:p>
          <a:p>
            <a:pPr algn="ctr"/>
            <a:r>
              <a:rPr lang="fr-FR" sz="28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Algerian" panose="04020705040A02060702" pitchFamily="82" charset="0"/>
              </a:rPr>
              <a:t>Ses habitants, les Sofiotes (en bulgare : </a:t>
            </a:r>
            <a:r>
              <a:rPr lang="fr-FR" sz="28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latin typeface="Algerian" panose="04020705040A02060702" pitchFamily="82" charset="0"/>
              </a:rPr>
              <a:t>софиянци</a:t>
            </a:r>
            <a:r>
              <a:rPr lang="fr-FR" sz="28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Algerian" panose="04020705040A02060702" pitchFamily="82" charset="0"/>
              </a:rPr>
              <a:t>, </a:t>
            </a:r>
            <a:r>
              <a:rPr lang="fr-FR" sz="2800" b="1" dirty="0" err="1">
                <a:ln w="10160">
                  <a:solidFill>
                    <a:schemeClr val="accent5"/>
                  </a:solidFill>
                  <a:prstDash val="solid"/>
                </a:ln>
                <a:solidFill>
                  <a:srgbClr val="FFFFFF"/>
                </a:solidFill>
                <a:effectLst>
                  <a:outerShdw blurRad="38100" dist="22860" dir="5400000" algn="tl" rotWithShape="0">
                    <a:srgbClr val="000000">
                      <a:alpha val="30000"/>
                    </a:srgbClr>
                  </a:outerShdw>
                </a:effectLst>
                <a:latin typeface="Algerian" panose="04020705040A02060702" pitchFamily="82" charset="0"/>
              </a:rPr>
              <a:t>sofiyantsi</a:t>
            </a:r>
            <a:r>
              <a:rPr lang="fr-FR" sz="28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Algerian" panose="04020705040A02060702" pitchFamily="82" charset="0"/>
              </a:rPr>
              <a:t>), représentent 17 % de la population du pays, plaçant Sofia au 13e rang des villes les plus peuplées de l'Union européenne2. Sofia est également la quatrième plus grande ville des Balkans, après Istanbul, Athènes et Belgrade. Elle est à la fois le centre politique et culturel du pays, son principal centre d'échanges ainsi que son premier centre industriel, avec des activités sidérurgiques, métallurgique, de construction mécanique et de chimie3. C'est également un centre universitaire depuis 1888.</a:t>
            </a:r>
          </a:p>
        </p:txBody>
      </p:sp>
    </p:spTree>
    <p:extLst>
      <p:ext uri="{BB962C8B-B14F-4D97-AF65-F5344CB8AC3E}">
        <p14:creationId xmlns:p14="http://schemas.microsoft.com/office/powerpoint/2010/main" val="10562344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carte, plein air, arbre&#10;&#10;Description générée automatiquement">
            <a:extLst>
              <a:ext uri="{FF2B5EF4-FFF2-40B4-BE49-F238E27FC236}">
                <a16:creationId xmlns:a16="http://schemas.microsoft.com/office/drawing/2014/main" id="{FF6CA49A-EA39-62E8-33BE-ABD89615CBE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011930" y="459000"/>
            <a:ext cx="5940000" cy="594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A8C30CF-C67D-BE7E-7F7E-210384BEC9E5}"/>
              </a:ext>
            </a:extLst>
          </p:cNvPr>
          <p:cNvSpPr txBox="1"/>
          <p:nvPr/>
        </p:nvSpPr>
        <p:spPr>
          <a:xfrm>
            <a:off x="1405890" y="3611880"/>
            <a:ext cx="3166110" cy="830997"/>
          </a:xfrm>
          <a:prstGeom prst="rect">
            <a:avLst/>
          </a:prstGeom>
          <a:noFill/>
        </p:spPr>
        <p:txBody>
          <a:bodyPr wrap="square" rtlCol="0">
            <a:spAutoFit/>
          </a:bodyPr>
          <a:lstStyle/>
          <a:p>
            <a:r>
              <a:rPr lang="fr-FR" sz="2400" b="1" dirty="0"/>
              <a:t>Sofia vue par le satellite Spot.</a:t>
            </a:r>
          </a:p>
        </p:txBody>
      </p:sp>
    </p:spTree>
    <p:extLst>
      <p:ext uri="{BB962C8B-B14F-4D97-AF65-F5344CB8AC3E}">
        <p14:creationId xmlns:p14="http://schemas.microsoft.com/office/powerpoint/2010/main" val="25122898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ransport, train, gare ferroviaire, transports en commun&#10;&#10;Description générée automatiquement">
            <a:extLst>
              <a:ext uri="{FF2B5EF4-FFF2-40B4-BE49-F238E27FC236}">
                <a16:creationId xmlns:a16="http://schemas.microsoft.com/office/drawing/2014/main" id="{44CFD963-7FD5-5ACE-AC33-6F51FD7FE00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7380" y="639000"/>
            <a:ext cx="8365853" cy="55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972B8DC-E2ED-4B7C-4B8B-4DA8333AB94C}"/>
              </a:ext>
            </a:extLst>
          </p:cNvPr>
          <p:cNvSpPr txBox="1"/>
          <p:nvPr/>
        </p:nvSpPr>
        <p:spPr>
          <a:xfrm>
            <a:off x="3794760" y="6219000"/>
            <a:ext cx="7680960" cy="523220"/>
          </a:xfrm>
          <a:prstGeom prst="rect">
            <a:avLst/>
          </a:prstGeom>
          <a:noFill/>
        </p:spPr>
        <p:txBody>
          <a:bodyPr wrap="square" rtlCol="0">
            <a:spAutoFit/>
          </a:bodyPr>
          <a:lstStyle/>
          <a:p>
            <a:r>
              <a:rPr lang="fr-FR" sz="2800" b="1" dirty="0"/>
              <a:t>Station de métro </a:t>
            </a:r>
            <a:r>
              <a:rPr lang="fr-FR" sz="2800" b="1" dirty="0" err="1"/>
              <a:t>Moussagenitsa</a:t>
            </a:r>
            <a:r>
              <a:rPr lang="fr-FR" sz="2800" b="1" dirty="0"/>
              <a:t>.</a:t>
            </a:r>
          </a:p>
        </p:txBody>
      </p:sp>
    </p:spTree>
    <p:extLst>
      <p:ext uri="{BB962C8B-B14F-4D97-AF65-F5344CB8AC3E}">
        <p14:creationId xmlns:p14="http://schemas.microsoft.com/office/powerpoint/2010/main" val="8932349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voiture&#10;&#10;Description générée automatiquement">
            <a:extLst>
              <a:ext uri="{FF2B5EF4-FFF2-40B4-BE49-F238E27FC236}">
                <a16:creationId xmlns:a16="http://schemas.microsoft.com/office/drawing/2014/main" id="{DB5198B9-5BB9-BD80-441F-2AD05F10B3E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20210" y="314862"/>
            <a:ext cx="7740000" cy="6228276"/>
          </a:xfrm>
          <a:prstGeom prst="rect">
            <a:avLst/>
          </a:prstGeom>
          <a:ln w="88900" cap="sq" cmpd="thickThin">
            <a:solidFill>
              <a:srgbClr val="C0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4CEE240-EDCF-A379-22CB-09B74A29D096}"/>
              </a:ext>
            </a:extLst>
          </p:cNvPr>
          <p:cNvSpPr txBox="1"/>
          <p:nvPr/>
        </p:nvSpPr>
        <p:spPr>
          <a:xfrm>
            <a:off x="9505950" y="2994660"/>
            <a:ext cx="2670810" cy="2677656"/>
          </a:xfrm>
          <a:prstGeom prst="rect">
            <a:avLst/>
          </a:prstGeom>
          <a:noFill/>
        </p:spPr>
        <p:txBody>
          <a:bodyPr wrap="square" rtlCol="0">
            <a:spAutoFit/>
          </a:bodyPr>
          <a:lstStyle/>
          <a:p>
            <a:r>
              <a:rPr lang="fr-FR" sz="2400" b="1" dirty="0"/>
              <a:t>Pendant le "boom des constructions", de nouveaux bâtiments ont été bâtis comme celui-ci dans le quartier de </a:t>
            </a:r>
            <a:r>
              <a:rPr lang="fr-FR" sz="2400" b="1" dirty="0" err="1"/>
              <a:t>Borovo</a:t>
            </a:r>
            <a:r>
              <a:rPr lang="fr-FR" sz="2400" b="1" dirty="0"/>
              <a:t>.</a:t>
            </a:r>
          </a:p>
        </p:txBody>
      </p:sp>
    </p:spTree>
    <p:extLst>
      <p:ext uri="{BB962C8B-B14F-4D97-AF65-F5344CB8AC3E}">
        <p14:creationId xmlns:p14="http://schemas.microsoft.com/office/powerpoint/2010/main" val="35385569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fenêtre&#10;&#10;Description générée automatiquement">
            <a:extLst>
              <a:ext uri="{FF2B5EF4-FFF2-40B4-BE49-F238E27FC236}">
                <a16:creationId xmlns:a16="http://schemas.microsoft.com/office/drawing/2014/main" id="{FAEB8358-94F4-1E15-B4F2-A069197D149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72740" y="369000"/>
            <a:ext cx="8160000" cy="6120000"/>
          </a:xfrm>
          <a:prstGeom prst="rect">
            <a:avLst/>
          </a:prstGeom>
          <a:ln w="88900" cap="sq" cmpd="thickThin">
            <a:solidFill>
              <a:srgbClr val="C0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B115CBF-80F7-7B2B-CB9A-EB79DE6A47C8}"/>
              </a:ext>
            </a:extLst>
          </p:cNvPr>
          <p:cNvSpPr txBox="1"/>
          <p:nvPr/>
        </p:nvSpPr>
        <p:spPr>
          <a:xfrm>
            <a:off x="310515" y="3337560"/>
            <a:ext cx="2423160" cy="1938992"/>
          </a:xfrm>
          <a:prstGeom prst="rect">
            <a:avLst/>
          </a:prstGeom>
          <a:noFill/>
        </p:spPr>
        <p:txBody>
          <a:bodyPr wrap="square" rtlCol="0">
            <a:spAutoFit/>
          </a:bodyPr>
          <a:lstStyle/>
          <a:p>
            <a:r>
              <a:rPr lang="fr-FR" sz="2400" b="1" dirty="0"/>
              <a:t>L'église Saint-Georges du ive siècle, connue aussi comme la Rotonde.</a:t>
            </a:r>
          </a:p>
        </p:txBody>
      </p:sp>
    </p:spTree>
    <p:extLst>
      <p:ext uri="{BB962C8B-B14F-4D97-AF65-F5344CB8AC3E}">
        <p14:creationId xmlns:p14="http://schemas.microsoft.com/office/powerpoint/2010/main" val="10157173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iel, plein air, dôme&#10;&#10;Description générée automatiquement">
            <a:extLst>
              <a:ext uri="{FF2B5EF4-FFF2-40B4-BE49-F238E27FC236}">
                <a16:creationId xmlns:a16="http://schemas.microsoft.com/office/drawing/2014/main" id="{FA950D73-E96E-4CD8-084A-357BC7718A4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44930" y="189000"/>
            <a:ext cx="4858482" cy="6480000"/>
          </a:xfrm>
          <a:prstGeom prst="rect">
            <a:avLst/>
          </a:prstGeom>
          <a:ln w="88900" cap="sq" cmpd="thickThin">
            <a:solidFill>
              <a:srgbClr val="C0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8E17539-54DF-100E-5CBB-F18EBDD6E6E3}"/>
              </a:ext>
            </a:extLst>
          </p:cNvPr>
          <p:cNvSpPr txBox="1"/>
          <p:nvPr/>
        </p:nvSpPr>
        <p:spPr>
          <a:xfrm>
            <a:off x="7623810" y="3954780"/>
            <a:ext cx="4183380" cy="1200329"/>
          </a:xfrm>
          <a:prstGeom prst="rect">
            <a:avLst/>
          </a:prstGeom>
          <a:noFill/>
        </p:spPr>
        <p:txBody>
          <a:bodyPr wrap="square" rtlCol="0">
            <a:spAutoFit/>
          </a:bodyPr>
          <a:lstStyle/>
          <a:p>
            <a:r>
              <a:rPr lang="fr-FR" sz="2400" b="1" dirty="0"/>
              <a:t>La mosquée </a:t>
            </a:r>
            <a:r>
              <a:rPr lang="fr-FR" sz="2400" b="1" dirty="0" err="1"/>
              <a:t>Bania</a:t>
            </a:r>
            <a:r>
              <a:rPr lang="fr-FR" sz="2400" b="1" dirty="0"/>
              <a:t> Bachi (</a:t>
            </a:r>
            <a:r>
              <a:rPr lang="fr-FR" sz="2400" b="1" dirty="0" err="1"/>
              <a:t>xvie</a:t>
            </a:r>
            <a:r>
              <a:rPr lang="fr-FR" sz="2400" b="1" dirty="0"/>
              <a:t> siècle) et les vestiges de la ville antique de </a:t>
            </a:r>
            <a:r>
              <a:rPr lang="fr-FR" sz="2400" b="1" dirty="0" err="1"/>
              <a:t>Serdica</a:t>
            </a:r>
            <a:endParaRPr lang="fr-FR" sz="2400" b="1" dirty="0"/>
          </a:p>
        </p:txBody>
      </p:sp>
    </p:spTree>
    <p:extLst>
      <p:ext uri="{BB962C8B-B14F-4D97-AF65-F5344CB8AC3E}">
        <p14:creationId xmlns:p14="http://schemas.microsoft.com/office/powerpoint/2010/main" val="264641311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fenêtre, texte&#10;&#10;Description générée automatiquement">
            <a:extLst>
              <a:ext uri="{FF2B5EF4-FFF2-40B4-BE49-F238E27FC236}">
                <a16:creationId xmlns:a16="http://schemas.microsoft.com/office/drawing/2014/main" id="{5EFAAC3B-C637-7A30-4AA6-F669C5C09A5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47821" y="369000"/>
            <a:ext cx="9183604" cy="6120000"/>
          </a:xfrm>
          <a:prstGeom prst="rect">
            <a:avLst/>
          </a:prstGeom>
          <a:ln w="88900" cap="sq" cmpd="thickThin">
            <a:solidFill>
              <a:srgbClr val="00206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EC5EF33-FD2E-E5D9-1C3F-6F3A3562F08B}"/>
              </a:ext>
            </a:extLst>
          </p:cNvPr>
          <p:cNvSpPr txBox="1"/>
          <p:nvPr/>
        </p:nvSpPr>
        <p:spPr>
          <a:xfrm>
            <a:off x="196111" y="3086100"/>
            <a:ext cx="2251710" cy="2308324"/>
          </a:xfrm>
          <a:prstGeom prst="rect">
            <a:avLst/>
          </a:prstGeom>
          <a:noFill/>
        </p:spPr>
        <p:txBody>
          <a:bodyPr wrap="square" rtlCol="0">
            <a:spAutoFit/>
          </a:bodyPr>
          <a:lstStyle/>
          <a:p>
            <a:r>
              <a:rPr lang="fr-FR" sz="2400" b="1" dirty="0"/>
              <a:t>La Présidence du Conseil des Ministres, construite dans les années 1950.</a:t>
            </a:r>
          </a:p>
        </p:txBody>
      </p:sp>
    </p:spTree>
    <p:extLst>
      <p:ext uri="{BB962C8B-B14F-4D97-AF65-F5344CB8AC3E}">
        <p14:creationId xmlns:p14="http://schemas.microsoft.com/office/powerpoint/2010/main" val="23621875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tapis, Tapis, mur&#10;&#10;Description générée automatiquement">
            <a:extLst>
              <a:ext uri="{FF2B5EF4-FFF2-40B4-BE49-F238E27FC236}">
                <a16:creationId xmlns:a16="http://schemas.microsoft.com/office/drawing/2014/main" id="{0EFC9BAA-1AE5-0E40-79FD-CA071188780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36333" y="211995"/>
            <a:ext cx="4824000" cy="6434010"/>
          </a:xfrm>
          <a:prstGeom prst="rect">
            <a:avLst/>
          </a:prstGeom>
          <a:ln w="88900" cap="sq" cmpd="thickThin">
            <a:solidFill>
              <a:srgbClr val="00206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8D8D08E-F1FD-1536-B84D-998786CACC66}"/>
              </a:ext>
            </a:extLst>
          </p:cNvPr>
          <p:cNvSpPr txBox="1"/>
          <p:nvPr/>
        </p:nvSpPr>
        <p:spPr>
          <a:xfrm>
            <a:off x="7429500" y="4057650"/>
            <a:ext cx="4583430" cy="830997"/>
          </a:xfrm>
          <a:prstGeom prst="rect">
            <a:avLst/>
          </a:prstGeom>
          <a:noFill/>
        </p:spPr>
        <p:txBody>
          <a:bodyPr wrap="square" rtlCol="0">
            <a:spAutoFit/>
          </a:bodyPr>
          <a:lstStyle/>
          <a:p>
            <a:r>
              <a:rPr lang="fr-FR" sz="2400" b="1" dirty="0"/>
              <a:t>Intérieur de la mosquée </a:t>
            </a:r>
            <a:r>
              <a:rPr lang="fr-FR" sz="2400" b="1" dirty="0" err="1"/>
              <a:t>Bania</a:t>
            </a:r>
            <a:r>
              <a:rPr lang="fr-FR" sz="2400" b="1" dirty="0"/>
              <a:t> Bachi.</a:t>
            </a:r>
          </a:p>
        </p:txBody>
      </p:sp>
    </p:spTree>
    <p:extLst>
      <p:ext uri="{BB962C8B-B14F-4D97-AF65-F5344CB8AC3E}">
        <p14:creationId xmlns:p14="http://schemas.microsoft.com/office/powerpoint/2010/main" val="5476407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ougie, chapelle, coffre, intérieur&#10;&#10;Description générée automatiquement">
            <a:extLst>
              <a:ext uri="{FF2B5EF4-FFF2-40B4-BE49-F238E27FC236}">
                <a16:creationId xmlns:a16="http://schemas.microsoft.com/office/drawing/2014/main" id="{C89561DF-146C-FC2D-8D5D-0E527C06061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48106" y="369000"/>
            <a:ext cx="9172845" cy="6120000"/>
          </a:xfrm>
          <a:prstGeom prst="rect">
            <a:avLst/>
          </a:prstGeom>
          <a:ln w="88900" cap="sq" cmpd="thickThin">
            <a:solidFill>
              <a:srgbClr val="00206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AB5CE25-4464-9418-E2F4-07A1907A5D4A}"/>
              </a:ext>
            </a:extLst>
          </p:cNvPr>
          <p:cNvSpPr txBox="1"/>
          <p:nvPr/>
        </p:nvSpPr>
        <p:spPr>
          <a:xfrm>
            <a:off x="226798" y="3257550"/>
            <a:ext cx="1897380" cy="2308324"/>
          </a:xfrm>
          <a:prstGeom prst="rect">
            <a:avLst/>
          </a:prstGeom>
          <a:noFill/>
        </p:spPr>
        <p:txBody>
          <a:bodyPr wrap="square" rtlCol="0">
            <a:spAutoFit/>
          </a:bodyPr>
          <a:lstStyle/>
          <a:p>
            <a:r>
              <a:rPr lang="fr-FR" sz="2400" b="1" dirty="0"/>
              <a:t>La basilique Sainte-Sophie, qui a donné son nom à la capitale</a:t>
            </a:r>
            <a:r>
              <a:rPr lang="fr-FR" dirty="0"/>
              <a:t>.</a:t>
            </a:r>
          </a:p>
        </p:txBody>
      </p:sp>
    </p:spTree>
    <p:extLst>
      <p:ext uri="{BB962C8B-B14F-4D97-AF65-F5344CB8AC3E}">
        <p14:creationId xmlns:p14="http://schemas.microsoft.com/office/powerpoint/2010/main" val="14733112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art, église, plafond&#10;&#10;Description générée automatiquement">
            <a:extLst>
              <a:ext uri="{FF2B5EF4-FFF2-40B4-BE49-F238E27FC236}">
                <a16:creationId xmlns:a16="http://schemas.microsoft.com/office/drawing/2014/main" id="{2DC84378-EE41-0F5C-C2C1-A9CFD21CA6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32510" y="270000"/>
            <a:ext cx="8424000" cy="6318000"/>
          </a:xfrm>
          <a:prstGeom prst="rect">
            <a:avLst/>
          </a:prstGeom>
          <a:ln w="88900" cap="sq" cmpd="thickThin">
            <a:solidFill>
              <a:srgbClr val="00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BA48671-AEF5-13FD-2CCB-CCEA1CF6C0DC}"/>
              </a:ext>
            </a:extLst>
          </p:cNvPr>
          <p:cNvSpPr txBox="1"/>
          <p:nvPr/>
        </p:nvSpPr>
        <p:spPr>
          <a:xfrm>
            <a:off x="9566910" y="4080510"/>
            <a:ext cx="2743200" cy="830997"/>
          </a:xfrm>
          <a:prstGeom prst="rect">
            <a:avLst/>
          </a:prstGeom>
          <a:noFill/>
        </p:spPr>
        <p:txBody>
          <a:bodyPr wrap="square" rtlCol="0">
            <a:spAutoFit/>
          </a:bodyPr>
          <a:lstStyle/>
          <a:p>
            <a:r>
              <a:rPr lang="fr-FR" sz="2400" b="1" dirty="0"/>
              <a:t>La cathédrale de Sainte-</a:t>
            </a:r>
            <a:r>
              <a:rPr lang="fr-FR" sz="2400" b="1" dirty="0" err="1"/>
              <a:t>Nédélia</a:t>
            </a:r>
            <a:r>
              <a:rPr lang="fr-FR" sz="2400" b="1" dirty="0"/>
              <a:t>.</a:t>
            </a:r>
          </a:p>
        </p:txBody>
      </p:sp>
    </p:spTree>
    <p:extLst>
      <p:ext uri="{BB962C8B-B14F-4D97-AF65-F5344CB8AC3E}">
        <p14:creationId xmlns:p14="http://schemas.microsoft.com/office/powerpoint/2010/main" val="108099804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sculpture, cheval&#10;&#10;Description générée automatiquement">
            <a:extLst>
              <a:ext uri="{FF2B5EF4-FFF2-40B4-BE49-F238E27FC236}">
                <a16:creationId xmlns:a16="http://schemas.microsoft.com/office/drawing/2014/main" id="{082E02D3-2301-7C80-A82D-DEB7F750C25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19170" y="369000"/>
            <a:ext cx="8459621" cy="612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D84937E-F82C-CB55-E914-6D1C82F67434}"/>
              </a:ext>
            </a:extLst>
          </p:cNvPr>
          <p:cNvSpPr txBox="1"/>
          <p:nvPr/>
        </p:nvSpPr>
        <p:spPr>
          <a:xfrm>
            <a:off x="560070" y="3691890"/>
            <a:ext cx="2423160" cy="1200329"/>
          </a:xfrm>
          <a:prstGeom prst="rect">
            <a:avLst/>
          </a:prstGeom>
          <a:noFill/>
        </p:spPr>
        <p:txBody>
          <a:bodyPr wrap="square" rtlCol="0">
            <a:spAutoFit/>
          </a:bodyPr>
          <a:lstStyle/>
          <a:p>
            <a:r>
              <a:rPr lang="fr-FR" sz="2400" b="1" dirty="0"/>
              <a:t>Monument au Tsar libérateur, Alexandre II.</a:t>
            </a:r>
          </a:p>
        </p:txBody>
      </p:sp>
    </p:spTree>
    <p:extLst>
      <p:ext uri="{BB962C8B-B14F-4D97-AF65-F5344CB8AC3E}">
        <p14:creationId xmlns:p14="http://schemas.microsoft.com/office/powerpoint/2010/main" val="24179957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Palais&#10;&#10;Description générée automatiquement">
            <a:extLst>
              <a:ext uri="{FF2B5EF4-FFF2-40B4-BE49-F238E27FC236}">
                <a16:creationId xmlns:a16="http://schemas.microsoft.com/office/drawing/2014/main" id="{76FC0E8D-C2CE-2828-0B74-559B78884E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53362" y="369000"/>
            <a:ext cx="9183602" cy="612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8DC2C2C-8FB9-92AB-12A0-23F49A945A83}"/>
              </a:ext>
            </a:extLst>
          </p:cNvPr>
          <p:cNvSpPr txBox="1"/>
          <p:nvPr/>
        </p:nvSpPr>
        <p:spPr>
          <a:xfrm>
            <a:off x="10407916" y="4240530"/>
            <a:ext cx="2027924" cy="1200329"/>
          </a:xfrm>
          <a:prstGeom prst="rect">
            <a:avLst/>
          </a:prstGeom>
          <a:noFill/>
        </p:spPr>
        <p:txBody>
          <a:bodyPr wrap="square" rtlCol="0">
            <a:spAutoFit/>
          </a:bodyPr>
          <a:lstStyle/>
          <a:p>
            <a:r>
              <a:rPr lang="fr-FR" sz="2400" b="1" dirty="0"/>
              <a:t>Sofia, l'Assemblée nationale</a:t>
            </a:r>
          </a:p>
        </p:txBody>
      </p:sp>
    </p:spTree>
    <p:extLst>
      <p:ext uri="{BB962C8B-B14F-4D97-AF65-F5344CB8AC3E}">
        <p14:creationId xmlns:p14="http://schemas.microsoft.com/office/powerpoint/2010/main" val="12863558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CB3BD4C8-2344-1D9F-E761-39423637224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55520" y="491490"/>
            <a:ext cx="9144000" cy="6150758"/>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5E90FF5-8758-94E7-F06A-9E606CBCAA94}"/>
              </a:ext>
            </a:extLst>
          </p:cNvPr>
          <p:cNvSpPr txBox="1"/>
          <p:nvPr/>
        </p:nvSpPr>
        <p:spPr>
          <a:xfrm>
            <a:off x="369570" y="3120390"/>
            <a:ext cx="1885950" cy="1569660"/>
          </a:xfrm>
          <a:prstGeom prst="rect">
            <a:avLst/>
          </a:prstGeom>
          <a:noFill/>
        </p:spPr>
        <p:txBody>
          <a:bodyPr wrap="square" rtlCol="0">
            <a:spAutoFit/>
          </a:bodyPr>
          <a:lstStyle/>
          <a:p>
            <a:r>
              <a:rPr lang="fr-FR" sz="2400" b="1" dirty="0"/>
              <a:t>La galerie nationale des Beaux-Arts</a:t>
            </a:r>
          </a:p>
        </p:txBody>
      </p:sp>
    </p:spTree>
    <p:extLst>
      <p:ext uri="{BB962C8B-B14F-4D97-AF65-F5344CB8AC3E}">
        <p14:creationId xmlns:p14="http://schemas.microsoft.com/office/powerpoint/2010/main" val="20172521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Architecture classique, ciel&#10;&#10;Description générée automatiquement">
            <a:extLst>
              <a:ext uri="{FF2B5EF4-FFF2-40B4-BE49-F238E27FC236}">
                <a16:creationId xmlns:a16="http://schemas.microsoft.com/office/drawing/2014/main" id="{B19CA67E-178C-4CE8-202D-6DE9C07163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3667" y="189000"/>
            <a:ext cx="3643009" cy="6480000"/>
          </a:xfrm>
          <a:prstGeom prst="ellipse">
            <a:avLst/>
          </a:prstGeom>
          <a:ln w="63500" cap="rnd">
            <a:solidFill>
              <a:srgbClr val="00B05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7F2E7F59-5894-9DCA-7DEF-6C6631D83FB9}"/>
              </a:ext>
            </a:extLst>
          </p:cNvPr>
          <p:cNvSpPr txBox="1"/>
          <p:nvPr/>
        </p:nvSpPr>
        <p:spPr>
          <a:xfrm>
            <a:off x="5703570" y="4697730"/>
            <a:ext cx="3760470" cy="461665"/>
          </a:xfrm>
          <a:prstGeom prst="rect">
            <a:avLst/>
          </a:prstGeom>
          <a:noFill/>
        </p:spPr>
        <p:txBody>
          <a:bodyPr wrap="square" rtlCol="0">
            <a:spAutoFit/>
          </a:bodyPr>
          <a:lstStyle/>
          <a:p>
            <a:r>
              <a:rPr lang="fr-FR" sz="2400" b="1" dirty="0"/>
              <a:t>L'Opéra national.</a:t>
            </a:r>
          </a:p>
        </p:txBody>
      </p:sp>
    </p:spTree>
    <p:extLst>
      <p:ext uri="{BB962C8B-B14F-4D97-AF65-F5344CB8AC3E}">
        <p14:creationId xmlns:p14="http://schemas.microsoft.com/office/powerpoint/2010/main" val="32629451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Une image contenant plein air, ciel, bâtiment, hiver&#10;&#10;Description générée automatiquement">
            <a:extLst>
              <a:ext uri="{FF2B5EF4-FFF2-40B4-BE49-F238E27FC236}">
                <a16:creationId xmlns:a16="http://schemas.microsoft.com/office/drawing/2014/main" id="{B99D6300-FFF2-72F4-561C-D05AEF2486F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92073" y="279000"/>
            <a:ext cx="9189689" cy="6300000"/>
          </a:xfrm>
          <a:prstGeom prst="rect">
            <a:avLst/>
          </a:prstGeom>
          <a:ln w="88900" cap="sq" cmpd="thickThin">
            <a:solidFill>
              <a:srgbClr val="00B05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8D587220-E280-3768-8158-41BA832A51C6}"/>
              </a:ext>
            </a:extLst>
          </p:cNvPr>
          <p:cNvSpPr txBox="1"/>
          <p:nvPr/>
        </p:nvSpPr>
        <p:spPr>
          <a:xfrm>
            <a:off x="114300" y="3646170"/>
            <a:ext cx="2320290" cy="1569660"/>
          </a:xfrm>
          <a:prstGeom prst="rect">
            <a:avLst/>
          </a:prstGeom>
          <a:noFill/>
        </p:spPr>
        <p:txBody>
          <a:bodyPr wrap="square" rtlCol="0">
            <a:spAutoFit/>
          </a:bodyPr>
          <a:lstStyle/>
          <a:p>
            <a:r>
              <a:rPr lang="fr-FR" sz="2400" b="1" dirty="0"/>
              <a:t>La cathédrale patriarcale de Saint-Alexandre Nevski</a:t>
            </a:r>
          </a:p>
        </p:txBody>
      </p:sp>
    </p:spTree>
    <p:extLst>
      <p:ext uri="{BB962C8B-B14F-4D97-AF65-F5344CB8AC3E}">
        <p14:creationId xmlns:p14="http://schemas.microsoft.com/office/powerpoint/2010/main" val="8266846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Architecture médiévale&#10;&#10;Description générée automatiquement">
            <a:extLst>
              <a:ext uri="{FF2B5EF4-FFF2-40B4-BE49-F238E27FC236}">
                <a16:creationId xmlns:a16="http://schemas.microsoft.com/office/drawing/2014/main" id="{44B4AFA1-6A1F-C931-0A85-C4059F742C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27773" y="189000"/>
            <a:ext cx="4858478" cy="6480000"/>
          </a:xfrm>
          <a:prstGeom prst="rect">
            <a:avLst/>
          </a:prstGeom>
          <a:ln w="889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7BF419C-9454-57B1-CD45-FFFD74D8E0A4}"/>
              </a:ext>
            </a:extLst>
          </p:cNvPr>
          <p:cNvSpPr txBox="1"/>
          <p:nvPr/>
        </p:nvSpPr>
        <p:spPr>
          <a:xfrm>
            <a:off x="7400122" y="4370725"/>
            <a:ext cx="3549818" cy="830997"/>
          </a:xfrm>
          <a:prstGeom prst="rect">
            <a:avLst/>
          </a:prstGeom>
          <a:noFill/>
        </p:spPr>
        <p:txBody>
          <a:bodyPr wrap="square" rtlCol="0">
            <a:spAutoFit/>
          </a:bodyPr>
          <a:lstStyle/>
          <a:p>
            <a:r>
              <a:rPr lang="fr-FR" dirty="0"/>
              <a:t> </a:t>
            </a:r>
            <a:r>
              <a:rPr lang="fr-FR" sz="2400" b="1" dirty="0"/>
              <a:t>Cathédrale Alexandre Nevski, Sofia</a:t>
            </a:r>
            <a:endParaRPr lang="fr-FR" b="1" dirty="0"/>
          </a:p>
        </p:txBody>
      </p:sp>
    </p:spTree>
    <p:extLst>
      <p:ext uri="{BB962C8B-B14F-4D97-AF65-F5344CB8AC3E}">
        <p14:creationId xmlns:p14="http://schemas.microsoft.com/office/powerpoint/2010/main" val="750946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9D0070B4-2F51-37D1-AB16-965A3A16FA2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35133" y="369000"/>
            <a:ext cx="8487098"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3B89065-77B6-F425-80F3-AF5E45D11854}"/>
              </a:ext>
            </a:extLst>
          </p:cNvPr>
          <p:cNvSpPr txBox="1"/>
          <p:nvPr/>
        </p:nvSpPr>
        <p:spPr>
          <a:xfrm>
            <a:off x="138867" y="3531871"/>
            <a:ext cx="2148840" cy="1200329"/>
          </a:xfrm>
          <a:prstGeom prst="rect">
            <a:avLst/>
          </a:prstGeom>
          <a:noFill/>
        </p:spPr>
        <p:txBody>
          <a:bodyPr wrap="square" rtlCol="0">
            <a:spAutoFit/>
          </a:bodyPr>
          <a:lstStyle/>
          <a:p>
            <a:r>
              <a:rPr lang="fr-FR" sz="2400" b="1" dirty="0"/>
              <a:t>Le théâtre national Ivan-Vazov.</a:t>
            </a:r>
          </a:p>
        </p:txBody>
      </p:sp>
    </p:spTree>
    <p:extLst>
      <p:ext uri="{BB962C8B-B14F-4D97-AF65-F5344CB8AC3E}">
        <p14:creationId xmlns:p14="http://schemas.microsoft.com/office/powerpoint/2010/main" val="21052178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arbre, ciel&#10;&#10;Description générée automatiquement">
            <a:extLst>
              <a:ext uri="{FF2B5EF4-FFF2-40B4-BE49-F238E27FC236}">
                <a16:creationId xmlns:a16="http://schemas.microsoft.com/office/drawing/2014/main" id="{FF68E063-E011-400D-30F6-A59CDBFFF5A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1090" y="369000"/>
            <a:ext cx="8160000"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05D0EDE-4209-938D-EE67-8F0E56B1A326}"/>
              </a:ext>
            </a:extLst>
          </p:cNvPr>
          <p:cNvSpPr txBox="1"/>
          <p:nvPr/>
        </p:nvSpPr>
        <p:spPr>
          <a:xfrm>
            <a:off x="9464040" y="3737610"/>
            <a:ext cx="2537460" cy="830997"/>
          </a:xfrm>
          <a:prstGeom prst="rect">
            <a:avLst/>
          </a:prstGeom>
          <a:noFill/>
        </p:spPr>
        <p:txBody>
          <a:bodyPr wrap="square" rtlCol="0">
            <a:spAutoFit/>
          </a:bodyPr>
          <a:lstStyle/>
          <a:p>
            <a:r>
              <a:rPr lang="fr-FR" dirty="0"/>
              <a:t> </a:t>
            </a:r>
            <a:r>
              <a:rPr lang="fr-FR" sz="2400" b="1" dirty="0"/>
              <a:t>Jardin </a:t>
            </a:r>
            <a:r>
              <a:rPr lang="fr-FR" sz="2400" b="1" dirty="0" err="1"/>
              <a:t>Borisova</a:t>
            </a:r>
            <a:r>
              <a:rPr lang="fr-FR" sz="2400" b="1" dirty="0"/>
              <a:t>, Sofia</a:t>
            </a:r>
            <a:endParaRPr lang="fr-FR" b="1" dirty="0"/>
          </a:p>
        </p:txBody>
      </p:sp>
    </p:spTree>
    <p:extLst>
      <p:ext uri="{BB962C8B-B14F-4D97-AF65-F5344CB8AC3E}">
        <p14:creationId xmlns:p14="http://schemas.microsoft.com/office/powerpoint/2010/main" val="3220243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75F231A1-0A19-7219-7371-3A054BA78D7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55620" y="369000"/>
            <a:ext cx="8160000"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AA58D41-E512-99D5-A55A-2B16D7482473}"/>
              </a:ext>
            </a:extLst>
          </p:cNvPr>
          <p:cNvSpPr txBox="1"/>
          <p:nvPr/>
        </p:nvSpPr>
        <p:spPr>
          <a:xfrm>
            <a:off x="137160" y="3760470"/>
            <a:ext cx="3120390" cy="1200329"/>
          </a:xfrm>
          <a:prstGeom prst="rect">
            <a:avLst/>
          </a:prstGeom>
          <a:noFill/>
        </p:spPr>
        <p:txBody>
          <a:bodyPr wrap="square" rtlCol="0">
            <a:spAutoFit/>
          </a:bodyPr>
          <a:lstStyle/>
          <a:p>
            <a:r>
              <a:rPr lang="fr-FR" sz="2400" b="1" dirty="0"/>
              <a:t>La cathédrale patriarcale de Saint Alexandre Nevski</a:t>
            </a:r>
          </a:p>
        </p:txBody>
      </p:sp>
    </p:spTree>
    <p:extLst>
      <p:ext uri="{BB962C8B-B14F-4D97-AF65-F5344CB8AC3E}">
        <p14:creationId xmlns:p14="http://schemas.microsoft.com/office/powerpoint/2010/main" val="30216940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rue, ciel, montagne&#10;&#10;Description générée automatiquement">
            <a:extLst>
              <a:ext uri="{FF2B5EF4-FFF2-40B4-BE49-F238E27FC236}">
                <a16:creationId xmlns:a16="http://schemas.microsoft.com/office/drawing/2014/main" id="{4481A72F-3A7F-C13B-55D6-F8429A01669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85464" y="457560"/>
            <a:ext cx="10221072" cy="5760000"/>
          </a:xfrm>
          <a:prstGeom prst="rect">
            <a:avLst/>
          </a:prstGeom>
          <a:ln w="88900" cap="sq" cmpd="thickThin">
            <a:solidFill>
              <a:schemeClr val="accent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45FFBC0-7EB8-C44E-CB07-86042FA27D2F}"/>
              </a:ext>
            </a:extLst>
          </p:cNvPr>
          <p:cNvSpPr txBox="1"/>
          <p:nvPr/>
        </p:nvSpPr>
        <p:spPr>
          <a:xfrm>
            <a:off x="3314700" y="6238548"/>
            <a:ext cx="9292590" cy="461665"/>
          </a:xfrm>
          <a:prstGeom prst="rect">
            <a:avLst/>
          </a:prstGeom>
          <a:noFill/>
        </p:spPr>
        <p:txBody>
          <a:bodyPr wrap="square" rtlCol="0">
            <a:spAutoFit/>
          </a:bodyPr>
          <a:lstStyle/>
          <a:p>
            <a:r>
              <a:rPr lang="fr-FR" sz="2400" b="1" dirty="0"/>
              <a:t>Le boulevard piétonnier de </a:t>
            </a:r>
            <a:r>
              <a:rPr lang="fr-FR" sz="2400" b="1" dirty="0" err="1"/>
              <a:t>Vitocha</a:t>
            </a:r>
            <a:endParaRPr lang="fr-FR" sz="2400" b="1" dirty="0"/>
          </a:p>
        </p:txBody>
      </p:sp>
    </p:spTree>
    <p:extLst>
      <p:ext uri="{BB962C8B-B14F-4D97-AF65-F5344CB8AC3E}">
        <p14:creationId xmlns:p14="http://schemas.microsoft.com/office/powerpoint/2010/main" val="25352055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43000595-235C-5F48-8111-1C303A15DFB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44890" y="189000"/>
            <a:ext cx="7029152" cy="6480000"/>
          </a:xfrm>
          <a:prstGeom prst="rect">
            <a:avLst/>
          </a:prstGeom>
          <a:ln w="88900" cap="sq" cmpd="thickThin">
            <a:solidFill>
              <a:schemeClr val="accent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778DEBB-FCA9-CEBC-8BF7-E57721EB8EA6}"/>
              </a:ext>
            </a:extLst>
          </p:cNvPr>
          <p:cNvSpPr txBox="1"/>
          <p:nvPr/>
        </p:nvSpPr>
        <p:spPr>
          <a:xfrm>
            <a:off x="8881110" y="3680460"/>
            <a:ext cx="3166110" cy="1200329"/>
          </a:xfrm>
          <a:prstGeom prst="rect">
            <a:avLst/>
          </a:prstGeom>
          <a:noFill/>
        </p:spPr>
        <p:txBody>
          <a:bodyPr wrap="square" rtlCol="0">
            <a:spAutoFit/>
          </a:bodyPr>
          <a:lstStyle/>
          <a:p>
            <a:r>
              <a:rPr lang="fr-FR" sz="2400" b="1" dirty="0"/>
              <a:t>La maison de la famille </a:t>
            </a:r>
            <a:r>
              <a:rPr lang="fr-FR" sz="2400" b="1" dirty="0" err="1"/>
              <a:t>Parouchevi</a:t>
            </a:r>
            <a:r>
              <a:rPr lang="fr-FR" sz="2400" b="1" dirty="0"/>
              <a:t> en style alpin</a:t>
            </a:r>
          </a:p>
        </p:txBody>
      </p:sp>
    </p:spTree>
    <p:extLst>
      <p:ext uri="{BB962C8B-B14F-4D97-AF65-F5344CB8AC3E}">
        <p14:creationId xmlns:p14="http://schemas.microsoft.com/office/powerpoint/2010/main" val="5524541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personne, Magasin, Commerce&#10;&#10;Description générée automatiquement">
            <a:extLst>
              <a:ext uri="{FF2B5EF4-FFF2-40B4-BE49-F238E27FC236}">
                <a16:creationId xmlns:a16="http://schemas.microsoft.com/office/drawing/2014/main" id="{8AB52328-2FFE-DA2A-F5EB-DAE4751811C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70684" y="370198"/>
            <a:ext cx="9237621" cy="6156000"/>
          </a:xfrm>
          <a:prstGeom prst="rect">
            <a:avLst/>
          </a:prstGeom>
          <a:ln w="88900" cap="sq" cmpd="thickThin">
            <a:solidFill>
              <a:schemeClr val="accent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BBB8124-A1C0-F20F-0EB3-94B75383ACA7}"/>
              </a:ext>
            </a:extLst>
          </p:cNvPr>
          <p:cNvSpPr txBox="1"/>
          <p:nvPr/>
        </p:nvSpPr>
        <p:spPr>
          <a:xfrm>
            <a:off x="206642" y="3554730"/>
            <a:ext cx="2148840" cy="1200329"/>
          </a:xfrm>
          <a:prstGeom prst="rect">
            <a:avLst/>
          </a:prstGeom>
          <a:noFill/>
        </p:spPr>
        <p:txBody>
          <a:bodyPr wrap="square" rtlCol="0">
            <a:spAutoFit/>
          </a:bodyPr>
          <a:lstStyle/>
          <a:p>
            <a:r>
              <a:rPr lang="fr-FR" sz="2400" b="1" dirty="0"/>
              <a:t>Le marché aux livres sur la place </a:t>
            </a:r>
            <a:r>
              <a:rPr lang="fr-FR" sz="2400" b="1" dirty="0" err="1"/>
              <a:t>Slaveïkov</a:t>
            </a:r>
            <a:endParaRPr lang="fr-FR" sz="2400" b="1" dirty="0"/>
          </a:p>
        </p:txBody>
      </p:sp>
    </p:spTree>
    <p:extLst>
      <p:ext uri="{BB962C8B-B14F-4D97-AF65-F5344CB8AC3E}">
        <p14:creationId xmlns:p14="http://schemas.microsoft.com/office/powerpoint/2010/main" val="7955542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arbre&#10;&#10;Description générée automatiquement">
            <a:extLst>
              <a:ext uri="{FF2B5EF4-FFF2-40B4-BE49-F238E27FC236}">
                <a16:creationId xmlns:a16="http://schemas.microsoft.com/office/drawing/2014/main" id="{7463E8A3-5451-08D0-388B-4E5408E4439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26820" y="369000"/>
            <a:ext cx="8160000" cy="6120000"/>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7CE36AC-CDD1-760B-5DBE-ED9F35AEC853}"/>
              </a:ext>
            </a:extLst>
          </p:cNvPr>
          <p:cNvSpPr txBox="1"/>
          <p:nvPr/>
        </p:nvSpPr>
        <p:spPr>
          <a:xfrm>
            <a:off x="9578340" y="3234690"/>
            <a:ext cx="2480310" cy="1200329"/>
          </a:xfrm>
          <a:prstGeom prst="rect">
            <a:avLst/>
          </a:prstGeom>
          <a:noFill/>
        </p:spPr>
        <p:txBody>
          <a:bodyPr wrap="square" rtlCol="0">
            <a:spAutoFit/>
          </a:bodyPr>
          <a:lstStyle/>
          <a:p>
            <a:r>
              <a:rPr lang="fr-FR" sz="2400" b="1" dirty="0"/>
              <a:t>Business Park Sofia, un quartier d'affaires</a:t>
            </a:r>
          </a:p>
        </p:txBody>
      </p:sp>
    </p:spTree>
    <p:extLst>
      <p:ext uri="{BB962C8B-B14F-4D97-AF65-F5344CB8AC3E}">
        <p14:creationId xmlns:p14="http://schemas.microsoft.com/office/powerpoint/2010/main" val="13823185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rue, nuage&#10;&#10;Description générée automatiquement">
            <a:extLst>
              <a:ext uri="{FF2B5EF4-FFF2-40B4-BE49-F238E27FC236}">
                <a16:creationId xmlns:a16="http://schemas.microsoft.com/office/drawing/2014/main" id="{6120CBB2-E17B-86AD-8334-8F4DA4FCBBC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64711" y="369000"/>
            <a:ext cx="7287066" cy="6120000"/>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CF6564E-A24B-0CDF-85B0-B663A39F1507}"/>
              </a:ext>
            </a:extLst>
          </p:cNvPr>
          <p:cNvSpPr txBox="1"/>
          <p:nvPr/>
        </p:nvSpPr>
        <p:spPr>
          <a:xfrm>
            <a:off x="194310" y="3520440"/>
            <a:ext cx="3051810" cy="1938992"/>
          </a:xfrm>
          <a:prstGeom prst="rect">
            <a:avLst/>
          </a:prstGeom>
          <a:noFill/>
        </p:spPr>
        <p:txBody>
          <a:bodyPr wrap="square" rtlCol="0">
            <a:spAutoFit/>
          </a:bodyPr>
          <a:lstStyle/>
          <a:p>
            <a:r>
              <a:rPr lang="fr-FR" sz="2400" b="1" dirty="0"/>
              <a:t>La rue de Rakovski, Au fond, l'édifice hébergeant une succursale de l'</a:t>
            </a:r>
            <a:r>
              <a:rPr lang="fr-FR" sz="2400" b="1" dirty="0" err="1"/>
              <a:t>Unicredit</a:t>
            </a:r>
            <a:r>
              <a:rPr lang="fr-FR" sz="2400" b="1" dirty="0"/>
              <a:t> </a:t>
            </a:r>
            <a:r>
              <a:rPr lang="fr-FR" sz="2400" b="1" dirty="0" err="1"/>
              <a:t>Bulbank</a:t>
            </a:r>
            <a:r>
              <a:rPr lang="fr-FR" sz="2400" b="1" dirty="0"/>
              <a:t>.</a:t>
            </a:r>
          </a:p>
        </p:txBody>
      </p:sp>
    </p:spTree>
    <p:extLst>
      <p:ext uri="{BB962C8B-B14F-4D97-AF65-F5344CB8AC3E}">
        <p14:creationId xmlns:p14="http://schemas.microsoft.com/office/powerpoint/2010/main" val="17960090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voiture, Véhicule terrestre, véhicule&#10;&#10;Description générée automatiquement">
            <a:extLst>
              <a:ext uri="{FF2B5EF4-FFF2-40B4-BE49-F238E27FC236}">
                <a16:creationId xmlns:a16="http://schemas.microsoft.com/office/drawing/2014/main" id="{DEE598C1-595F-1B94-677F-20D023E12C5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41070" y="369000"/>
            <a:ext cx="8160000" cy="6120000"/>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FC78AA0-26D9-9B3F-357A-8D1EE9DE9A8D}"/>
              </a:ext>
            </a:extLst>
          </p:cNvPr>
          <p:cNvSpPr txBox="1"/>
          <p:nvPr/>
        </p:nvSpPr>
        <p:spPr>
          <a:xfrm>
            <a:off x="9395460" y="3646170"/>
            <a:ext cx="2796540" cy="1938992"/>
          </a:xfrm>
          <a:prstGeom prst="rect">
            <a:avLst/>
          </a:prstGeom>
          <a:noFill/>
        </p:spPr>
        <p:txBody>
          <a:bodyPr wrap="square" rtlCol="0">
            <a:spAutoFit/>
          </a:bodyPr>
          <a:lstStyle/>
          <a:p>
            <a:r>
              <a:rPr lang="fr-FR" sz="2400" b="1" dirty="0"/>
              <a:t>La rue de </a:t>
            </a:r>
            <a:r>
              <a:rPr lang="fr-FR" sz="2400" b="1" dirty="0" err="1"/>
              <a:t>Šipka</a:t>
            </a:r>
            <a:r>
              <a:rPr lang="fr-FR" sz="2400" b="1" dirty="0"/>
              <a:t> /</a:t>
            </a:r>
            <a:r>
              <a:rPr lang="fr-FR" sz="2400" b="1" dirty="0" err="1"/>
              <a:t>Chipka</a:t>
            </a:r>
            <a:r>
              <a:rPr lang="fr-FR" sz="2400" b="1" dirty="0"/>
              <a:t>/, côtoyant la </a:t>
            </a:r>
            <a:r>
              <a:rPr lang="fr-FR" sz="2400" b="1" dirty="0" err="1"/>
              <a:t>Doktorska</a:t>
            </a:r>
            <a:r>
              <a:rPr lang="fr-FR" sz="2400" b="1" dirty="0"/>
              <a:t> gradina /Jardin aux Médecins/.</a:t>
            </a:r>
          </a:p>
        </p:txBody>
      </p:sp>
    </p:spTree>
    <p:extLst>
      <p:ext uri="{BB962C8B-B14F-4D97-AF65-F5344CB8AC3E}">
        <p14:creationId xmlns:p14="http://schemas.microsoft.com/office/powerpoint/2010/main" val="31992122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Sculpture en bronze, monument, arbre&#10;&#10;Description générée automatiquement">
            <a:extLst>
              <a:ext uri="{FF2B5EF4-FFF2-40B4-BE49-F238E27FC236}">
                <a16:creationId xmlns:a16="http://schemas.microsoft.com/office/drawing/2014/main" id="{54BEE042-3780-F77C-0661-D8F6F65312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82353" y="189000"/>
            <a:ext cx="4858483" cy="6480000"/>
          </a:xfrm>
          <a:prstGeom prst="ellipse">
            <a:avLst/>
          </a:prstGeom>
          <a:ln w="63500" cap="rnd">
            <a:solidFill>
              <a:srgbClr val="7030A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A162B712-E41D-E244-C82A-7F817B57C9A7}"/>
              </a:ext>
            </a:extLst>
          </p:cNvPr>
          <p:cNvSpPr txBox="1"/>
          <p:nvPr/>
        </p:nvSpPr>
        <p:spPr>
          <a:xfrm>
            <a:off x="445770" y="3737610"/>
            <a:ext cx="3977640" cy="1200329"/>
          </a:xfrm>
          <a:prstGeom prst="rect">
            <a:avLst/>
          </a:prstGeom>
          <a:noFill/>
        </p:spPr>
        <p:txBody>
          <a:bodyPr wrap="square" rtlCol="0">
            <a:spAutoFit/>
          </a:bodyPr>
          <a:lstStyle/>
          <a:p>
            <a:r>
              <a:rPr lang="fr-FR" dirty="0"/>
              <a:t>"</a:t>
            </a:r>
            <a:r>
              <a:rPr lang="fr-FR" sz="2400" b="1" dirty="0"/>
              <a:t>Jan </a:t>
            </a:r>
            <a:r>
              <a:rPr lang="fr-FR" sz="2400" b="1" dirty="0" err="1"/>
              <a:t>Bibijan</a:t>
            </a:r>
            <a:r>
              <a:rPr lang="fr-FR" sz="2400" b="1" dirty="0"/>
              <a:t> et le Devil Fut", composition sculpturale de Nikolai </a:t>
            </a:r>
            <a:r>
              <a:rPr lang="fr-FR" sz="2400" b="1" dirty="0" err="1"/>
              <a:t>Nikolov-Zikov</a:t>
            </a:r>
            <a:endParaRPr lang="fr-FR" b="1" dirty="0"/>
          </a:p>
        </p:txBody>
      </p:sp>
    </p:spTree>
    <p:extLst>
      <p:ext uri="{BB962C8B-B14F-4D97-AF65-F5344CB8AC3E}">
        <p14:creationId xmlns:p14="http://schemas.microsoft.com/office/powerpoint/2010/main" val="6624471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dôme, repère, plein air&#10;&#10;Description générée automatiquement">
            <a:extLst>
              <a:ext uri="{FF2B5EF4-FFF2-40B4-BE49-F238E27FC236}">
                <a16:creationId xmlns:a16="http://schemas.microsoft.com/office/drawing/2014/main" id="{F2B8E59A-CDD6-2CDD-C98F-0A57B22CE2A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36000" y="639000"/>
            <a:ext cx="9920000" cy="55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2F42E3C-313B-0CA9-9B47-C267BD1C5424}"/>
              </a:ext>
            </a:extLst>
          </p:cNvPr>
          <p:cNvSpPr txBox="1"/>
          <p:nvPr/>
        </p:nvSpPr>
        <p:spPr>
          <a:xfrm>
            <a:off x="4126230" y="6309360"/>
            <a:ext cx="6240780" cy="461665"/>
          </a:xfrm>
          <a:prstGeom prst="rect">
            <a:avLst/>
          </a:prstGeom>
          <a:noFill/>
        </p:spPr>
        <p:txBody>
          <a:bodyPr wrap="square" rtlCol="0">
            <a:spAutoFit/>
          </a:bodyPr>
          <a:lstStyle/>
          <a:p>
            <a:r>
              <a:rPr lang="fr-FR" sz="2400" b="1" dirty="0"/>
              <a:t>La Ville de Sofia (Bulgarie )</a:t>
            </a:r>
          </a:p>
        </p:txBody>
      </p:sp>
    </p:spTree>
    <p:extLst>
      <p:ext uri="{BB962C8B-B14F-4D97-AF65-F5344CB8AC3E}">
        <p14:creationId xmlns:p14="http://schemas.microsoft.com/office/powerpoint/2010/main" val="336022484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véhicule, tram, voie&#10;&#10;Description générée automatiquement">
            <a:extLst>
              <a:ext uri="{FF2B5EF4-FFF2-40B4-BE49-F238E27FC236}">
                <a16:creationId xmlns:a16="http://schemas.microsoft.com/office/drawing/2014/main" id="{EADAB807-8DCC-CD4C-88CF-939C4B4D4D6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14822" y="459000"/>
            <a:ext cx="8904955" cy="594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DCD84F0-BC35-7CE2-9C0C-9326DF0A7CB6}"/>
              </a:ext>
            </a:extLst>
          </p:cNvPr>
          <p:cNvSpPr txBox="1"/>
          <p:nvPr/>
        </p:nvSpPr>
        <p:spPr>
          <a:xfrm>
            <a:off x="9795510" y="3326130"/>
            <a:ext cx="2240280" cy="461665"/>
          </a:xfrm>
          <a:prstGeom prst="rect">
            <a:avLst/>
          </a:prstGeom>
          <a:noFill/>
        </p:spPr>
        <p:txBody>
          <a:bodyPr wrap="square" rtlCol="0">
            <a:spAutoFit/>
          </a:bodyPr>
          <a:lstStyle/>
          <a:p>
            <a:r>
              <a:rPr lang="fr-FR" sz="2400" dirty="0"/>
              <a:t>La Ville De </a:t>
            </a:r>
            <a:r>
              <a:rPr lang="fr-FR" sz="2400" b="1" dirty="0"/>
              <a:t>Sofia</a:t>
            </a:r>
            <a:r>
              <a:rPr lang="fr-FR" sz="2400" dirty="0"/>
              <a:t> </a:t>
            </a:r>
          </a:p>
        </p:txBody>
      </p:sp>
    </p:spTree>
    <p:extLst>
      <p:ext uri="{BB962C8B-B14F-4D97-AF65-F5344CB8AC3E}">
        <p14:creationId xmlns:p14="http://schemas.microsoft.com/office/powerpoint/2010/main" val="27853554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écusson, clipart, dessin humoristique&#10;&#10;Description générée automatiquement">
            <a:extLst>
              <a:ext uri="{FF2B5EF4-FFF2-40B4-BE49-F238E27FC236}">
                <a16:creationId xmlns:a16="http://schemas.microsoft.com/office/drawing/2014/main" id="{5E6DA116-1D30-AA7F-0B20-9DA7D6DCC9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11116" y="189000"/>
            <a:ext cx="5586207" cy="6480000"/>
          </a:xfrm>
          <a:prstGeom prst="ellipse">
            <a:avLst/>
          </a:prstGeom>
          <a:ln w="63500" cap="rnd">
            <a:solidFill>
              <a:srgbClr val="7030A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50CDCD26-66A3-F071-C2CC-4A5956A00D23}"/>
              </a:ext>
            </a:extLst>
          </p:cNvPr>
          <p:cNvSpPr txBox="1"/>
          <p:nvPr/>
        </p:nvSpPr>
        <p:spPr>
          <a:xfrm>
            <a:off x="5791200" y="6126480"/>
            <a:ext cx="4297680" cy="461665"/>
          </a:xfrm>
          <a:prstGeom prst="rect">
            <a:avLst/>
          </a:prstGeom>
          <a:noFill/>
        </p:spPr>
        <p:txBody>
          <a:bodyPr wrap="square" rtlCol="0">
            <a:spAutoFit/>
          </a:bodyPr>
          <a:lstStyle/>
          <a:p>
            <a:r>
              <a:rPr lang="fr-FR" sz="2400" b="1" dirty="0"/>
              <a:t>Blason de Sofia</a:t>
            </a:r>
          </a:p>
        </p:txBody>
      </p:sp>
      <p:sp>
        <p:nvSpPr>
          <p:cNvPr id="5" name="ZoneTexte 4">
            <a:extLst>
              <a:ext uri="{FF2B5EF4-FFF2-40B4-BE49-F238E27FC236}">
                <a16:creationId xmlns:a16="http://schemas.microsoft.com/office/drawing/2014/main" id="{D8FE2324-3932-5AE3-D3F5-38A2B27C1F77}"/>
              </a:ext>
            </a:extLst>
          </p:cNvPr>
          <p:cNvSpPr txBox="1"/>
          <p:nvPr/>
        </p:nvSpPr>
        <p:spPr>
          <a:xfrm>
            <a:off x="6743700" y="754380"/>
            <a:ext cx="4937760" cy="954107"/>
          </a:xfrm>
          <a:prstGeom prst="rect">
            <a:avLst/>
          </a:prstGeom>
          <a:noFill/>
        </p:spPr>
        <p:txBody>
          <a:bodyPr wrap="square" rtlCol="0">
            <a:spAutoFit/>
          </a:bodyPr>
          <a:lstStyle/>
          <a:p>
            <a:r>
              <a:rPr lang="fr-FR" sz="2800" b="1" dirty="0"/>
              <a:t>Lorient Vous A Présenté La Ville de Sofia (Bulgarie )</a:t>
            </a:r>
          </a:p>
        </p:txBody>
      </p:sp>
      <p:sp>
        <p:nvSpPr>
          <p:cNvPr id="6" name="ZoneTexte 5">
            <a:extLst>
              <a:ext uri="{FF2B5EF4-FFF2-40B4-BE49-F238E27FC236}">
                <a16:creationId xmlns:a16="http://schemas.microsoft.com/office/drawing/2014/main" id="{A6583F06-7A4C-0AFA-1936-17D7FA226956}"/>
              </a:ext>
            </a:extLst>
          </p:cNvPr>
          <p:cNvSpPr txBox="1"/>
          <p:nvPr/>
        </p:nvSpPr>
        <p:spPr>
          <a:xfrm>
            <a:off x="6938010" y="2097881"/>
            <a:ext cx="4834890" cy="461665"/>
          </a:xfrm>
          <a:prstGeom prst="rect">
            <a:avLst/>
          </a:prstGeom>
          <a:noFill/>
        </p:spPr>
        <p:txBody>
          <a:bodyPr wrap="square" rtlCol="0">
            <a:spAutoFit/>
          </a:bodyPr>
          <a:lstStyle/>
          <a:p>
            <a:r>
              <a:rPr lang="fr-FR" sz="2400" b="1" dirty="0"/>
              <a:t>Les Images Et le Son Du Net</a:t>
            </a:r>
          </a:p>
        </p:txBody>
      </p:sp>
      <p:sp>
        <p:nvSpPr>
          <p:cNvPr id="7" name="ZoneTexte 6">
            <a:extLst>
              <a:ext uri="{FF2B5EF4-FFF2-40B4-BE49-F238E27FC236}">
                <a16:creationId xmlns:a16="http://schemas.microsoft.com/office/drawing/2014/main" id="{28D2605D-FDE0-7C21-BA9D-11B49E4F96CC}"/>
              </a:ext>
            </a:extLst>
          </p:cNvPr>
          <p:cNvSpPr txBox="1"/>
          <p:nvPr/>
        </p:nvSpPr>
        <p:spPr>
          <a:xfrm>
            <a:off x="8195310" y="2967335"/>
            <a:ext cx="4297680" cy="461665"/>
          </a:xfrm>
          <a:prstGeom prst="rect">
            <a:avLst/>
          </a:prstGeom>
          <a:noFill/>
        </p:spPr>
        <p:txBody>
          <a:bodyPr wrap="square" rtlCol="0">
            <a:spAutoFit/>
          </a:bodyPr>
          <a:lstStyle/>
          <a:p>
            <a:r>
              <a:rPr lang="fr-FR" sz="2400" b="1" dirty="0"/>
              <a:t>Daniel</a:t>
            </a:r>
          </a:p>
        </p:txBody>
      </p:sp>
    </p:spTree>
    <p:extLst>
      <p:ext uri="{BB962C8B-B14F-4D97-AF65-F5344CB8AC3E}">
        <p14:creationId xmlns:p14="http://schemas.microsoft.com/office/powerpoint/2010/main" val="2335947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origami"/>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6">
                                            <p:txEl>
                                              <p:pRg st="0" end="0"/>
                                            </p:txEl>
                                          </p:spTgt>
                                        </p:tgtEl>
                                        <p:attrNameLst>
                                          <p:attrName>style.visibility</p:attrName>
                                        </p:attrNameLst>
                                      </p:cBhvr>
                                      <p:to>
                                        <p:strVal val="visible"/>
                                      </p:to>
                                    </p:set>
                                    <p:anim calcmode="lin" valueType="num">
                                      <p:cBhvr>
                                        <p:cTn id="16"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6">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7">
                                            <p:txEl>
                                              <p:pRg st="0" end="0"/>
                                            </p:txEl>
                                          </p:spTgt>
                                        </p:tgtEl>
                                        <p:attrNameLst>
                                          <p:attrName>style.visibility</p:attrName>
                                        </p:attrNameLst>
                                      </p:cBhvr>
                                      <p:to>
                                        <p:strVal val="visible"/>
                                      </p:to>
                                    </p:set>
                                    <p:anim calcmode="lin" valueType="num">
                                      <p:cBhvr>
                                        <p:cTn id="25"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TotalTime>
  <Words>410</Words>
  <Application>Microsoft Office PowerPoint</Application>
  <PresentationFormat>Grand écran</PresentationFormat>
  <Paragraphs>36</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2</cp:revision>
  <dcterms:created xsi:type="dcterms:W3CDTF">2024-01-23T08:54:10Z</dcterms:created>
  <dcterms:modified xsi:type="dcterms:W3CDTF">2024-01-23T10:34:20Z</dcterms:modified>
</cp:coreProperties>
</file>