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88" r:id="rId3"/>
    <p:sldId id="282" r:id="rId4"/>
    <p:sldId id="281" r:id="rId5"/>
    <p:sldId id="280" r:id="rId6"/>
    <p:sldId id="279" r:id="rId7"/>
    <p:sldId id="278" r:id="rId8"/>
    <p:sldId id="277" r:id="rId9"/>
    <p:sldId id="276" r:id="rId10"/>
    <p:sldId id="275" r:id="rId11"/>
    <p:sldId id="273" r:id="rId12"/>
    <p:sldId id="272" r:id="rId13"/>
    <p:sldId id="271" r:id="rId14"/>
    <p:sldId id="270" r:id="rId15"/>
    <p:sldId id="269" r:id="rId16"/>
    <p:sldId id="268" r:id="rId17"/>
    <p:sldId id="267" r:id="rId18"/>
    <p:sldId id="266" r:id="rId19"/>
    <p:sldId id="265" r:id="rId20"/>
    <p:sldId id="264" r:id="rId21"/>
    <p:sldId id="263" r:id="rId22"/>
    <p:sldId id="262" r:id="rId23"/>
    <p:sldId id="261" r:id="rId24"/>
    <p:sldId id="260" r:id="rId25"/>
    <p:sldId id="259" r:id="rId26"/>
    <p:sldId id="258" r:id="rId27"/>
    <p:sldId id="257" r:id="rId28"/>
    <p:sldId id="284" r:id="rId29"/>
    <p:sldId id="285" r:id="rId30"/>
    <p:sldId id="283" r:id="rId31"/>
    <p:sldId id="286" r:id="rId32"/>
    <p:sldId id="287" r:id="rId33"/>
    <p:sldId id="289"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3" autoAdjust="0"/>
    <p:restoredTop sz="94660"/>
  </p:normalViewPr>
  <p:slideViewPr>
    <p:cSldViewPr snapToGrid="0">
      <p:cViewPr varScale="1">
        <p:scale>
          <a:sx n="78" d="100"/>
          <a:sy n="78" d="100"/>
        </p:scale>
        <p:origin x="53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5A3FB77-00C9-CF86-87C7-125B8D8B21B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F8F0595-4D47-0AE9-1ED8-CF5EE02745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3531694-81C1-5697-2831-3BE365E7842A}"/>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5" name="Espace réservé du pied de page 4">
            <a:extLst>
              <a:ext uri="{FF2B5EF4-FFF2-40B4-BE49-F238E27FC236}">
                <a16:creationId xmlns:a16="http://schemas.microsoft.com/office/drawing/2014/main" id="{5F26D196-6F8C-ECC1-118E-EF9608AA96F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A0BC809-9DAB-8792-CF7B-AE3961BF119F}"/>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2650291905"/>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0C1F71-8471-AF0E-885E-3CC6B5D3087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1E95479-4A40-4F1E-EEB4-EF6AC089CBC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F099532-19D7-71AB-4A19-C201BF840648}"/>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5" name="Espace réservé du pied de page 4">
            <a:extLst>
              <a:ext uri="{FF2B5EF4-FFF2-40B4-BE49-F238E27FC236}">
                <a16:creationId xmlns:a16="http://schemas.microsoft.com/office/drawing/2014/main" id="{0E5C710B-13D3-386A-E43D-2A3524567D4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CED8FEE-D3AC-641A-5C16-E4807618E273}"/>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2453919549"/>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326B5C-44AB-BD07-AB95-FB2FE0FD28D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0BFA26D-99F3-F81F-2F4E-AE3EA2C7995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9FCE755-273E-1B75-FC3D-B171543902D4}"/>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5" name="Espace réservé du pied de page 4">
            <a:extLst>
              <a:ext uri="{FF2B5EF4-FFF2-40B4-BE49-F238E27FC236}">
                <a16:creationId xmlns:a16="http://schemas.microsoft.com/office/drawing/2014/main" id="{D22C50E9-BD87-E55D-EFDB-77F279D94F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A251A8F-09CB-359A-7684-E8219C6485AB}"/>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986944561"/>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A3C64F-9DB6-FF32-6272-D21B1128A43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B4BCA5-F7EF-F865-4B1D-40FDA8FDA2A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003C26C-0FE4-C04F-47EC-15662327BFC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133026E-6267-CB7E-EA3A-0D299718BBE1}"/>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6" name="Espace réservé du pied de page 5">
            <a:extLst>
              <a:ext uri="{FF2B5EF4-FFF2-40B4-BE49-F238E27FC236}">
                <a16:creationId xmlns:a16="http://schemas.microsoft.com/office/drawing/2014/main" id="{C95BB184-F0C0-CBA6-DFF7-17FF1572B2C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D5927D4-8412-3B60-FB6A-9DC5074D51BB}"/>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3219228865"/>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7D5287-B3F9-F292-A0E3-D3BBB296E9A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0882E36-ED18-1C76-2935-7DBF6114AA6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5753B9E-AFF5-588A-C6A5-4DE409FDFA1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BA51278-8920-0C39-07F5-C66B2A1C8F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B57D80A-5042-D6E5-3E4D-071ABB6470D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C1DE9B4-F908-7F8C-9F94-044A202997C0}"/>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8" name="Espace réservé du pied de page 7">
            <a:extLst>
              <a:ext uri="{FF2B5EF4-FFF2-40B4-BE49-F238E27FC236}">
                <a16:creationId xmlns:a16="http://schemas.microsoft.com/office/drawing/2014/main" id="{1D2E452D-DDEF-CF72-465D-B71701AAD41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D9D8825-C52A-55A2-6B44-84733C409177}"/>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843776076"/>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AE8883-DE32-B90A-1137-5F04579703B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8040B26-1227-665D-6961-49C85C2585E2}"/>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4" name="Espace réservé du pied de page 3">
            <a:extLst>
              <a:ext uri="{FF2B5EF4-FFF2-40B4-BE49-F238E27FC236}">
                <a16:creationId xmlns:a16="http://schemas.microsoft.com/office/drawing/2014/main" id="{051A7649-18EA-657A-9090-AD19472F323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01854C5-598F-0CB0-C46A-5C632A1C0CBC}"/>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1834547973"/>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87FBAFF-98FB-F524-6297-A6D95AE6E3C8}"/>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3" name="Espace réservé du pied de page 2">
            <a:extLst>
              <a:ext uri="{FF2B5EF4-FFF2-40B4-BE49-F238E27FC236}">
                <a16:creationId xmlns:a16="http://schemas.microsoft.com/office/drawing/2014/main" id="{61246789-8773-8D35-3D5F-D5D6E0E747F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B870C28-843E-1C61-D40E-D7692763467E}"/>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886474046"/>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880E6E-1370-3E7C-7622-3830FA83BFA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777B4BA-4FB1-2B3F-A678-CEB416A272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F82B177-C684-EB0F-8CC7-F6F2F65C67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BEEDE6F-101D-1FF6-3EFB-E9EECBFD1760}"/>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6" name="Espace réservé du pied de page 5">
            <a:extLst>
              <a:ext uri="{FF2B5EF4-FFF2-40B4-BE49-F238E27FC236}">
                <a16:creationId xmlns:a16="http://schemas.microsoft.com/office/drawing/2014/main" id="{D2D6819F-954D-3E1E-DE10-F693399937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EE44FCF-D87B-6730-CE70-B9248358001A}"/>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3543721087"/>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543F36-00C4-4314-D42E-4515E17C221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09C4D91-C2B7-E2BC-526F-47AEC9533F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EB7D26C-4047-423E-E4EC-FCCC208093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BA478D8-92AF-17C7-D8D9-633610DC89DA}"/>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6" name="Espace réservé du pied de page 5">
            <a:extLst>
              <a:ext uri="{FF2B5EF4-FFF2-40B4-BE49-F238E27FC236}">
                <a16:creationId xmlns:a16="http://schemas.microsoft.com/office/drawing/2014/main" id="{2D6DB22F-B2E2-F611-5094-6781379EEFC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8442FFF-2014-0258-40CC-6EA2AB13AC2D}"/>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1826894754"/>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DC3D87-065B-1C21-5C37-4545482C219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0B40526-79B1-834C-E0BE-89578B2D888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EE1CB4C-6887-736F-8B0A-05BC7A082EE8}"/>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5" name="Espace réservé du pied de page 4">
            <a:extLst>
              <a:ext uri="{FF2B5EF4-FFF2-40B4-BE49-F238E27FC236}">
                <a16:creationId xmlns:a16="http://schemas.microsoft.com/office/drawing/2014/main" id="{1DFC031A-7F55-740F-E378-BE0F990A283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21EDBDE-DE16-99B6-E687-F8D96D881E07}"/>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196856911"/>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B760502-93C3-9CEA-A0AB-96753CE5C20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1620185-A65C-0BC7-989D-D9BBF515385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BAC5BE8-D121-DB27-9C2F-8BFC96C08B0D}"/>
              </a:ext>
            </a:extLst>
          </p:cNvPr>
          <p:cNvSpPr>
            <a:spLocks noGrp="1"/>
          </p:cNvSpPr>
          <p:nvPr>
            <p:ph type="dt" sz="half" idx="10"/>
          </p:nvPr>
        </p:nvSpPr>
        <p:spPr/>
        <p:txBody>
          <a:bodyPr/>
          <a:lstStyle/>
          <a:p>
            <a:fld id="{95DB6928-0F13-433C-83FE-E08385E421F2}" type="datetimeFigureOut">
              <a:rPr lang="fr-FR" smtClean="0"/>
              <a:t>22/01/2024</a:t>
            </a:fld>
            <a:endParaRPr lang="fr-FR"/>
          </a:p>
        </p:txBody>
      </p:sp>
      <p:sp>
        <p:nvSpPr>
          <p:cNvPr id="5" name="Espace réservé du pied de page 4">
            <a:extLst>
              <a:ext uri="{FF2B5EF4-FFF2-40B4-BE49-F238E27FC236}">
                <a16:creationId xmlns:a16="http://schemas.microsoft.com/office/drawing/2014/main" id="{B4027BF5-EE28-D526-C678-9CAC49BED01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342E49A-4F64-0C61-F496-C14512A4067D}"/>
              </a:ext>
            </a:extLst>
          </p:cNvPr>
          <p:cNvSpPr>
            <a:spLocks noGrp="1"/>
          </p:cNvSpPr>
          <p:nvPr>
            <p:ph type="sldNum" sz="quarter" idx="12"/>
          </p:nvPr>
        </p:nvSpPr>
        <p:spPr/>
        <p:txBody>
          <a:bodyPr/>
          <a:lstStyle/>
          <a:p>
            <a:fld id="{01F8CAEB-4494-44E8-9B29-934B36838D97}" type="slidenum">
              <a:rPr lang="fr-FR" smtClean="0"/>
              <a:t>‹N°›</a:t>
            </a:fld>
            <a:endParaRPr lang="fr-FR"/>
          </a:p>
        </p:txBody>
      </p:sp>
    </p:spTree>
    <p:extLst>
      <p:ext uri="{BB962C8B-B14F-4D97-AF65-F5344CB8AC3E}">
        <p14:creationId xmlns:p14="http://schemas.microsoft.com/office/powerpoint/2010/main" val="592719567"/>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CE3FE2-9A53-2E36-BB1B-F67367CFF6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D366DE6-49E5-D9E0-8B5A-11C0050740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B84E88-BB32-4B28-F94D-B8A3394ED0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DB6928-0F13-433C-83FE-E08385E421F2}" type="datetimeFigureOut">
              <a:rPr lang="fr-FR" smtClean="0"/>
              <a:t>22/01/2024</a:t>
            </a:fld>
            <a:endParaRPr lang="fr-FR"/>
          </a:p>
        </p:txBody>
      </p:sp>
      <p:sp>
        <p:nvSpPr>
          <p:cNvPr id="5" name="Espace réservé du pied de page 4">
            <a:extLst>
              <a:ext uri="{FF2B5EF4-FFF2-40B4-BE49-F238E27FC236}">
                <a16:creationId xmlns:a16="http://schemas.microsoft.com/office/drawing/2014/main" id="{ACE42A19-8589-0019-816D-3F5DED1F82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08D8827-DDEA-AEC2-8FC6-ECC9FBB85C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F8CAEB-4494-44E8-9B29-934B36838D97}" type="slidenum">
              <a:rPr lang="fr-FR" smtClean="0"/>
              <a:t>‹N°›</a:t>
            </a:fld>
            <a:endParaRPr lang="fr-FR"/>
          </a:p>
        </p:txBody>
      </p:sp>
    </p:spTree>
    <p:extLst>
      <p:ext uri="{BB962C8B-B14F-4D97-AF65-F5344CB8AC3E}">
        <p14:creationId xmlns:p14="http://schemas.microsoft.com/office/powerpoint/2010/main" val="34700847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ysage, plein air, ciel, nuage&#10;&#10;Description générée automatiquement">
            <a:extLst>
              <a:ext uri="{FF2B5EF4-FFF2-40B4-BE49-F238E27FC236}">
                <a16:creationId xmlns:a16="http://schemas.microsoft.com/office/drawing/2014/main" id="{AA859086-D12D-57CC-C45B-6A555ACD36C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64515" y="282547"/>
            <a:ext cx="9432000" cy="6292906"/>
          </a:xfrm>
          <a:prstGeom prst="rect">
            <a:avLst/>
          </a:prstGeom>
          <a:effectLst>
            <a:glow rad="139700">
              <a:schemeClr val="accent1">
                <a:satMod val="175000"/>
                <a:alpha val="40000"/>
              </a:schemeClr>
            </a:glow>
            <a:softEdge rad="635000"/>
          </a:effectLst>
        </p:spPr>
      </p:pic>
      <p:sp>
        <p:nvSpPr>
          <p:cNvPr id="5" name="ZoneTexte 4">
            <a:extLst>
              <a:ext uri="{FF2B5EF4-FFF2-40B4-BE49-F238E27FC236}">
                <a16:creationId xmlns:a16="http://schemas.microsoft.com/office/drawing/2014/main" id="{05383844-F245-C920-4EFF-CED7D2212805}"/>
              </a:ext>
            </a:extLst>
          </p:cNvPr>
          <p:cNvSpPr txBox="1"/>
          <p:nvPr/>
        </p:nvSpPr>
        <p:spPr>
          <a:xfrm>
            <a:off x="3429000" y="145387"/>
            <a:ext cx="8069580" cy="523220"/>
          </a:xfrm>
          <a:prstGeom prst="rect">
            <a:avLst/>
          </a:prstGeom>
          <a:noFill/>
        </p:spPr>
        <p:txBody>
          <a:bodyPr wrap="square" rtlCol="0">
            <a:spAutoFit/>
          </a:bodyPr>
          <a:lstStyle/>
          <a:p>
            <a:r>
              <a:rPr lang="fr-FR" sz="2800" b="1" dirty="0">
                <a:solidFill>
                  <a:srgbClr val="FFFF00"/>
                </a:solidFill>
              </a:rPr>
              <a:t>Lorient Vous Présente La Bulgarie</a:t>
            </a:r>
          </a:p>
        </p:txBody>
      </p:sp>
      <p:sp>
        <p:nvSpPr>
          <p:cNvPr id="6" name="ZoneTexte 5">
            <a:extLst>
              <a:ext uri="{FF2B5EF4-FFF2-40B4-BE49-F238E27FC236}">
                <a16:creationId xmlns:a16="http://schemas.microsoft.com/office/drawing/2014/main" id="{D2F441FC-7303-0CA7-8FFA-D7A1D50BBE18}"/>
              </a:ext>
            </a:extLst>
          </p:cNvPr>
          <p:cNvSpPr txBox="1"/>
          <p:nvPr/>
        </p:nvSpPr>
        <p:spPr>
          <a:xfrm>
            <a:off x="4364785" y="6189393"/>
            <a:ext cx="7981865" cy="523220"/>
          </a:xfrm>
          <a:prstGeom prst="rect">
            <a:avLst/>
          </a:prstGeom>
          <a:noFill/>
        </p:spPr>
        <p:txBody>
          <a:bodyPr wrap="square" rtlCol="0">
            <a:spAutoFit/>
          </a:bodyPr>
          <a:lstStyle/>
          <a:p>
            <a:r>
              <a:rPr lang="fr-FR" sz="2800" b="1" dirty="0">
                <a:solidFill>
                  <a:srgbClr val="FFFF00"/>
                </a:solidFill>
              </a:rPr>
              <a:t>Pierres de </a:t>
            </a:r>
            <a:r>
              <a:rPr lang="fr-FR" sz="2800" b="1" dirty="0" err="1">
                <a:solidFill>
                  <a:srgbClr val="FFFF00"/>
                </a:solidFill>
              </a:rPr>
              <a:t>Belogradtchik</a:t>
            </a:r>
            <a:r>
              <a:rPr lang="fr-FR" sz="2800" b="1" dirty="0">
                <a:solidFill>
                  <a:srgbClr val="FFFF00"/>
                </a:solidFill>
              </a:rPr>
              <a:t>.</a:t>
            </a:r>
          </a:p>
        </p:txBody>
      </p:sp>
    </p:spTree>
    <p:extLst>
      <p:ext uri="{BB962C8B-B14F-4D97-AF65-F5344CB8AC3E}">
        <p14:creationId xmlns:p14="http://schemas.microsoft.com/office/powerpoint/2010/main" val="1710482194"/>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sndAc>
          <p:stSnd loop="1">
            <p:snd r:embed="rId2" name="Sylvie Vartan  Tes tendres années.wav"/>
          </p:stSnd>
        </p:sndAc>
      </p:transition>
    </mc:Choice>
    <mc:Fallback>
      <p:transition spd="slow" advClick="0" advTm="9000">
        <p:fade/>
        <p:sndAc>
          <p:stSnd loop="1">
            <p:snd r:embed="rId2" name="Sylvie Vartan  Tes tendres anné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3C5F4A-9019-F5E4-D83C-914B70D3872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dirty="0">
                <a:ln>
                  <a:solidFill>
                    <a:schemeClr val="accent2"/>
                  </a:solidFill>
                </a:ln>
                <a:effectLst>
                  <a:glow rad="228600">
                    <a:schemeClr val="accent2">
                      <a:satMod val="175000"/>
                      <a:alpha val="40000"/>
                    </a:schemeClr>
                  </a:glow>
                </a:effectLst>
                <a:latin typeface="Algerian" panose="04020705040A02060702" pitchFamily="82" charset="0"/>
              </a:rPr>
              <a:t>La Bulgarie, en forme longue la république de Bulgarie (en bulgare : </a:t>
            </a:r>
            <a:r>
              <a:rPr lang="fr-FR" sz="4000" dirty="0" err="1">
                <a:ln>
                  <a:solidFill>
                    <a:schemeClr val="accent2"/>
                  </a:solidFill>
                </a:ln>
                <a:effectLst>
                  <a:glow rad="228600">
                    <a:schemeClr val="accent2">
                      <a:satMod val="175000"/>
                      <a:alpha val="40000"/>
                    </a:schemeClr>
                  </a:glow>
                </a:effectLst>
                <a:latin typeface="Algerian" panose="04020705040A02060702" pitchFamily="82" charset="0"/>
              </a:rPr>
              <a:t>България</a:t>
            </a:r>
            <a:r>
              <a:rPr lang="fr-FR" sz="4000" dirty="0">
                <a:ln>
                  <a:solidFill>
                    <a:schemeClr val="accent2"/>
                  </a:solidFill>
                </a:ln>
                <a:effectLst>
                  <a:glow rad="228600">
                    <a:schemeClr val="accent2">
                      <a:satMod val="175000"/>
                      <a:alpha val="40000"/>
                    </a:schemeClr>
                  </a:glow>
                </a:effectLst>
                <a:latin typeface="Algerian" panose="04020705040A02060702" pitchFamily="82" charset="0"/>
              </a:rPr>
              <a:t> et </a:t>
            </a:r>
            <a:r>
              <a:rPr lang="fr-FR" sz="4000" dirty="0" err="1">
                <a:ln>
                  <a:solidFill>
                    <a:schemeClr val="accent2"/>
                  </a:solidFill>
                </a:ln>
                <a:effectLst>
                  <a:glow rad="228600">
                    <a:schemeClr val="accent2">
                      <a:satMod val="175000"/>
                      <a:alpha val="40000"/>
                    </a:schemeClr>
                  </a:glow>
                </a:effectLst>
                <a:latin typeface="Algerian" panose="04020705040A02060702" pitchFamily="82" charset="0"/>
              </a:rPr>
              <a:t>Република</a:t>
            </a:r>
            <a:r>
              <a:rPr lang="fr-FR" sz="4000" dirty="0">
                <a:ln>
                  <a:solidFill>
                    <a:schemeClr val="accent2"/>
                  </a:solidFill>
                </a:ln>
                <a:effectLst>
                  <a:glow rad="228600">
                    <a:schemeClr val="accent2">
                      <a:satMod val="175000"/>
                      <a:alpha val="40000"/>
                    </a:schemeClr>
                  </a:glow>
                </a:effectLst>
                <a:latin typeface="Algerian" panose="04020705040A02060702" pitchFamily="82" charset="0"/>
              </a:rPr>
              <a:t> </a:t>
            </a:r>
            <a:r>
              <a:rPr lang="fr-FR" sz="4000" dirty="0" err="1">
                <a:ln>
                  <a:solidFill>
                    <a:schemeClr val="accent2"/>
                  </a:solidFill>
                </a:ln>
                <a:effectLst>
                  <a:glow rad="228600">
                    <a:schemeClr val="accent2">
                      <a:satMod val="175000"/>
                      <a:alpha val="40000"/>
                    </a:schemeClr>
                  </a:glow>
                </a:effectLst>
                <a:latin typeface="Algerian" panose="04020705040A02060702" pitchFamily="82" charset="0"/>
              </a:rPr>
              <a:t>България</a:t>
            </a:r>
            <a:r>
              <a:rPr lang="fr-FR" sz="4000" dirty="0">
                <a:ln>
                  <a:solidFill>
                    <a:schemeClr val="accent2"/>
                  </a:solidFill>
                </a:ln>
                <a:effectLst>
                  <a:glow rad="228600">
                    <a:schemeClr val="accent2">
                      <a:satMod val="175000"/>
                      <a:alpha val="40000"/>
                    </a:schemeClr>
                  </a:glow>
                </a:effectLst>
                <a:latin typeface="Algerian" panose="04020705040A02060702" pitchFamily="82" charset="0"/>
              </a:rPr>
              <a:t>, translittération : </a:t>
            </a:r>
            <a:r>
              <a:rPr lang="fr-FR" sz="4000" dirty="0" err="1">
                <a:ln>
                  <a:solidFill>
                    <a:schemeClr val="accent2"/>
                  </a:solidFill>
                </a:ln>
                <a:effectLst>
                  <a:glow rad="228600">
                    <a:schemeClr val="accent2">
                      <a:satMod val="175000"/>
                      <a:alpha val="40000"/>
                    </a:schemeClr>
                  </a:glow>
                </a:effectLst>
                <a:latin typeface="Algerian" panose="04020705040A02060702" pitchFamily="82" charset="0"/>
              </a:rPr>
              <a:t>Bylgarija</a:t>
            </a:r>
            <a:r>
              <a:rPr lang="fr-FR" sz="4000" dirty="0">
                <a:ln>
                  <a:solidFill>
                    <a:schemeClr val="accent2"/>
                  </a:solidFill>
                </a:ln>
                <a:effectLst>
                  <a:glow rad="228600">
                    <a:schemeClr val="accent2">
                      <a:satMod val="175000"/>
                      <a:alpha val="40000"/>
                    </a:schemeClr>
                  </a:glow>
                </a:effectLst>
                <a:latin typeface="Algerian" panose="04020705040A02060702" pitchFamily="82" charset="0"/>
              </a:rPr>
              <a:t> et Republika </a:t>
            </a:r>
            <a:r>
              <a:rPr lang="fr-FR" sz="4000" dirty="0" err="1">
                <a:ln>
                  <a:solidFill>
                    <a:schemeClr val="accent2"/>
                  </a:solidFill>
                </a:ln>
                <a:effectLst>
                  <a:glow rad="228600">
                    <a:schemeClr val="accent2">
                      <a:satMod val="175000"/>
                      <a:alpha val="40000"/>
                    </a:schemeClr>
                  </a:glow>
                </a:effectLst>
                <a:latin typeface="Algerian" panose="04020705040A02060702" pitchFamily="82" charset="0"/>
              </a:rPr>
              <a:t>Bylgarija</a:t>
            </a:r>
            <a:r>
              <a:rPr lang="fr-FR" sz="4000" dirty="0">
                <a:ln>
                  <a:solidFill>
                    <a:schemeClr val="accent2"/>
                  </a:solidFill>
                </a:ln>
                <a:effectLst>
                  <a:glow rad="228600">
                    <a:schemeClr val="accent2">
                      <a:satMod val="175000"/>
                      <a:alpha val="40000"/>
                    </a:schemeClr>
                  </a:glow>
                </a:effectLst>
                <a:latin typeface="Algerian" panose="04020705040A02060702" pitchFamily="82" charset="0"/>
              </a:rPr>
              <a:t>), est un pays d’Europe du Sud-Est situé dans les Balkans. Elle est bordée par la mer Noire à l'est, au sud par la Grèce et la Turquie, au nord par le Danube et la Roumanie, à l’ouest par la Serbie et la Macédoine du Nord. Sa capitale est Sofia.</a:t>
            </a:r>
          </a:p>
        </p:txBody>
      </p:sp>
    </p:spTree>
    <p:extLst>
      <p:ext uri="{BB962C8B-B14F-4D97-AF65-F5344CB8AC3E}">
        <p14:creationId xmlns:p14="http://schemas.microsoft.com/office/powerpoint/2010/main" val="2593934639"/>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ciel, herbe&#10;&#10;Description générée automatiquement">
            <a:extLst>
              <a:ext uri="{FF2B5EF4-FFF2-40B4-BE49-F238E27FC236}">
                <a16:creationId xmlns:a16="http://schemas.microsoft.com/office/drawing/2014/main" id="{FD1CDB36-BC23-B8A2-A986-0728057199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51838" y="371992"/>
            <a:ext cx="8892000" cy="6114016"/>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30BF5A6B-0CF1-5362-6AA5-7A7D27C09FB6}"/>
              </a:ext>
            </a:extLst>
          </p:cNvPr>
          <p:cNvSpPr txBox="1"/>
          <p:nvPr/>
        </p:nvSpPr>
        <p:spPr>
          <a:xfrm>
            <a:off x="3829050" y="6135677"/>
            <a:ext cx="8138160" cy="461665"/>
          </a:xfrm>
          <a:prstGeom prst="rect">
            <a:avLst/>
          </a:prstGeom>
          <a:noFill/>
        </p:spPr>
        <p:txBody>
          <a:bodyPr wrap="square" rtlCol="0">
            <a:spAutoFit/>
          </a:bodyPr>
          <a:lstStyle/>
          <a:p>
            <a:r>
              <a:rPr lang="fr-FR" sz="2400" b="1" dirty="0">
                <a:solidFill>
                  <a:srgbClr val="FFFF00"/>
                </a:solidFill>
              </a:rPr>
              <a:t>La mer Noire près du cap </a:t>
            </a:r>
            <a:r>
              <a:rPr lang="fr-FR" sz="2400" b="1" dirty="0" err="1">
                <a:solidFill>
                  <a:srgbClr val="FFFF00"/>
                </a:solidFill>
              </a:rPr>
              <a:t>Kaliakra</a:t>
            </a:r>
            <a:r>
              <a:rPr lang="fr-FR" sz="2400" b="1" dirty="0">
                <a:solidFill>
                  <a:srgbClr val="FFFF00"/>
                </a:solidFill>
              </a:rPr>
              <a:t>.</a:t>
            </a:r>
          </a:p>
        </p:txBody>
      </p:sp>
    </p:spTree>
    <p:extLst>
      <p:ext uri="{BB962C8B-B14F-4D97-AF65-F5344CB8AC3E}">
        <p14:creationId xmlns:p14="http://schemas.microsoft.com/office/powerpoint/2010/main" val="1709504298"/>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ciel, nuage&#10;&#10;Description générée automatiquement">
            <a:extLst>
              <a:ext uri="{FF2B5EF4-FFF2-40B4-BE49-F238E27FC236}">
                <a16:creationId xmlns:a16="http://schemas.microsoft.com/office/drawing/2014/main" id="{93908B94-D35E-0924-B7DF-DE0C881AA4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1355" y="364500"/>
            <a:ext cx="8172000" cy="6129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D2B73EAE-E5F2-085D-E2F8-E3BAD2F097D7}"/>
              </a:ext>
            </a:extLst>
          </p:cNvPr>
          <p:cNvSpPr txBox="1"/>
          <p:nvPr/>
        </p:nvSpPr>
        <p:spPr>
          <a:xfrm>
            <a:off x="4846320" y="5754836"/>
            <a:ext cx="817200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Mont </a:t>
            </a:r>
            <a:r>
              <a:rPr lang="fr-FR" sz="2400" b="1" dirty="0" err="1">
                <a:solidFill>
                  <a:srgbClr val="FFFF00"/>
                </a:solidFill>
              </a:rPr>
              <a:t>Chipka</a:t>
            </a:r>
            <a:r>
              <a:rPr lang="fr-FR" sz="2400" b="1" dirty="0">
                <a:solidFill>
                  <a:srgbClr val="FFFF00"/>
                </a:solidFill>
              </a:rPr>
              <a:t> en hiver.</a:t>
            </a:r>
          </a:p>
        </p:txBody>
      </p:sp>
    </p:spTree>
    <p:extLst>
      <p:ext uri="{BB962C8B-B14F-4D97-AF65-F5344CB8AC3E}">
        <p14:creationId xmlns:p14="http://schemas.microsoft.com/office/powerpoint/2010/main" val="4237711015"/>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plein air, nature, ciel&#10;&#10;Description générée automatiquement">
            <a:extLst>
              <a:ext uri="{FF2B5EF4-FFF2-40B4-BE49-F238E27FC236}">
                <a16:creationId xmlns:a16="http://schemas.microsoft.com/office/drawing/2014/main" id="{F2631AEE-9880-94BE-32A8-7131EA792B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4464" y="369000"/>
            <a:ext cx="7651868"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883AF04F-F133-7482-9DFC-17BE05A12E88}"/>
              </a:ext>
            </a:extLst>
          </p:cNvPr>
          <p:cNvSpPr txBox="1"/>
          <p:nvPr/>
        </p:nvSpPr>
        <p:spPr>
          <a:xfrm>
            <a:off x="594360" y="6258167"/>
            <a:ext cx="11978640" cy="461665"/>
          </a:xfrm>
          <a:prstGeom prst="rect">
            <a:avLst/>
          </a:prstGeom>
          <a:noFill/>
        </p:spPr>
        <p:txBody>
          <a:bodyPr wrap="square" rtlCol="0">
            <a:spAutoFit/>
          </a:bodyPr>
          <a:lstStyle/>
          <a:p>
            <a:r>
              <a:rPr lang="fr-FR" sz="2400" b="1" dirty="0">
                <a:solidFill>
                  <a:srgbClr val="FFFF00"/>
                </a:solidFill>
              </a:rPr>
              <a:t>Panorama sur la plaine de Thrace et la ville de Sliven d’un promontoire du Grand Balkan.</a:t>
            </a:r>
          </a:p>
        </p:txBody>
      </p:sp>
    </p:spTree>
    <p:extLst>
      <p:ext uri="{BB962C8B-B14F-4D97-AF65-F5344CB8AC3E}">
        <p14:creationId xmlns:p14="http://schemas.microsoft.com/office/powerpoint/2010/main" val="170508878"/>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mmifère, troupeau, plein air, groupe&#10;&#10;Description générée automatiquement">
            <a:extLst>
              <a:ext uri="{FF2B5EF4-FFF2-40B4-BE49-F238E27FC236}">
                <a16:creationId xmlns:a16="http://schemas.microsoft.com/office/drawing/2014/main" id="{6ED69AE6-CE27-63EB-90DF-E632085500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8855" y="366378"/>
            <a:ext cx="9072000" cy="6125244"/>
          </a:xfrm>
          <a:prstGeom prst="rect">
            <a:avLst/>
          </a:prstGeom>
          <a:effectLst>
            <a:glow rad="228600">
              <a:schemeClr val="accent1">
                <a:satMod val="175000"/>
                <a:alpha val="40000"/>
              </a:schemeClr>
            </a:glow>
            <a:softEdge rad="635000"/>
          </a:effectLst>
        </p:spPr>
      </p:pic>
      <p:sp>
        <p:nvSpPr>
          <p:cNvPr id="5" name="ZoneTexte 4">
            <a:extLst>
              <a:ext uri="{FF2B5EF4-FFF2-40B4-BE49-F238E27FC236}">
                <a16:creationId xmlns:a16="http://schemas.microsoft.com/office/drawing/2014/main" id="{66A61E40-476F-AD38-E0F6-7FFF4D443FC5}"/>
              </a:ext>
            </a:extLst>
          </p:cNvPr>
          <p:cNvSpPr txBox="1"/>
          <p:nvPr/>
        </p:nvSpPr>
        <p:spPr>
          <a:xfrm>
            <a:off x="1451145" y="6171753"/>
            <a:ext cx="10206915" cy="461665"/>
          </a:xfrm>
          <a:prstGeom prst="rect">
            <a:avLst/>
          </a:prstGeom>
          <a:noFill/>
        </p:spPr>
        <p:txBody>
          <a:bodyPr wrap="square" rtlCol="0">
            <a:spAutoFit/>
          </a:bodyPr>
          <a:lstStyle/>
          <a:p>
            <a:r>
              <a:rPr lang="fr-FR" sz="2400" b="1" dirty="0">
                <a:solidFill>
                  <a:srgbClr val="FFFF00"/>
                </a:solidFill>
              </a:rPr>
              <a:t>Peintures rupestres datant de l'Épipaléolithique, dans la grotte de </a:t>
            </a:r>
            <a:r>
              <a:rPr lang="fr-FR" sz="2400" b="1" dirty="0" err="1">
                <a:solidFill>
                  <a:srgbClr val="FFFF00"/>
                </a:solidFill>
              </a:rPr>
              <a:t>Magoura</a:t>
            </a:r>
            <a:r>
              <a:rPr lang="fr-FR" sz="2400" b="1" dirty="0">
                <a:solidFill>
                  <a:srgbClr val="FFFF00"/>
                </a:solidFill>
              </a:rPr>
              <a:t>.</a:t>
            </a:r>
          </a:p>
        </p:txBody>
      </p:sp>
    </p:spTree>
    <p:extLst>
      <p:ext uri="{BB962C8B-B14F-4D97-AF65-F5344CB8AC3E}">
        <p14:creationId xmlns:p14="http://schemas.microsoft.com/office/powerpoint/2010/main" val="1881680135"/>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ouronne, joyaux de la couronne, intérieur, coiffe à bijoux&#10;&#10;Description générée automatiquement">
            <a:extLst>
              <a:ext uri="{FF2B5EF4-FFF2-40B4-BE49-F238E27FC236}">
                <a16:creationId xmlns:a16="http://schemas.microsoft.com/office/drawing/2014/main" id="{6B099B89-FCE9-29EC-A829-75067493D2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1780" y="378000"/>
            <a:ext cx="4320000" cy="648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22A8AA41-6317-2AF0-546B-3405883AF704}"/>
              </a:ext>
            </a:extLst>
          </p:cNvPr>
          <p:cNvSpPr txBox="1"/>
          <p:nvPr/>
        </p:nvSpPr>
        <p:spPr>
          <a:xfrm>
            <a:off x="804180" y="3618000"/>
            <a:ext cx="3657600" cy="1200329"/>
          </a:xfrm>
          <a:prstGeom prst="rect">
            <a:avLst/>
          </a:prstGeom>
          <a:noFill/>
        </p:spPr>
        <p:txBody>
          <a:bodyPr wrap="square" rtlCol="0">
            <a:spAutoFit/>
          </a:bodyPr>
          <a:lstStyle/>
          <a:p>
            <a:r>
              <a:rPr lang="fr-FR" sz="2400" b="1" dirty="0">
                <a:solidFill>
                  <a:srgbClr val="FFFF00"/>
                </a:solidFill>
              </a:rPr>
              <a:t>Une couronne </a:t>
            </a:r>
            <a:r>
              <a:rPr lang="fr-FR" sz="2400" b="1" dirty="0" err="1">
                <a:solidFill>
                  <a:srgbClr val="FFFF00"/>
                </a:solidFill>
              </a:rPr>
              <a:t>odrysienne</a:t>
            </a:r>
            <a:r>
              <a:rPr lang="fr-FR" sz="2400" b="1" dirty="0">
                <a:solidFill>
                  <a:srgbClr val="FFFF00"/>
                </a:solidFill>
              </a:rPr>
              <a:t> d'or, Musée national d'histoire de Bulgarie</a:t>
            </a:r>
            <a:r>
              <a:rPr lang="fr-FR" dirty="0">
                <a:solidFill>
                  <a:srgbClr val="FFFF00"/>
                </a:solidFill>
              </a:rPr>
              <a:t>.</a:t>
            </a:r>
          </a:p>
        </p:txBody>
      </p:sp>
    </p:spTree>
    <p:extLst>
      <p:ext uri="{BB962C8B-B14F-4D97-AF65-F5344CB8AC3E}">
        <p14:creationId xmlns:p14="http://schemas.microsoft.com/office/powerpoint/2010/main" val="3779038289"/>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47E86F56-923D-7681-9131-E4E595AB56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50"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528F7E4B-B86E-F84F-ADD8-87ABE5E30704}"/>
              </a:ext>
            </a:extLst>
          </p:cNvPr>
          <p:cNvSpPr txBox="1"/>
          <p:nvPr/>
        </p:nvSpPr>
        <p:spPr>
          <a:xfrm>
            <a:off x="3943350" y="6240780"/>
            <a:ext cx="9406890" cy="461665"/>
          </a:xfrm>
          <a:prstGeom prst="rect">
            <a:avLst/>
          </a:prstGeom>
          <a:noFill/>
        </p:spPr>
        <p:txBody>
          <a:bodyPr wrap="square" rtlCol="0">
            <a:spAutoFit/>
          </a:bodyPr>
          <a:lstStyle/>
          <a:p>
            <a:r>
              <a:rPr lang="fr-FR" sz="2400" b="1" dirty="0">
                <a:solidFill>
                  <a:srgbClr val="FFFF00"/>
                </a:solidFill>
              </a:rPr>
              <a:t>Architecture romaine à Plovdiv.</a:t>
            </a:r>
          </a:p>
        </p:txBody>
      </p:sp>
    </p:spTree>
    <p:extLst>
      <p:ext uri="{BB962C8B-B14F-4D97-AF65-F5344CB8AC3E}">
        <p14:creationId xmlns:p14="http://schemas.microsoft.com/office/powerpoint/2010/main" val="2344832422"/>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rocher, Éboulis&#10;&#10;Description générée automatiquement">
            <a:extLst>
              <a:ext uri="{FF2B5EF4-FFF2-40B4-BE49-F238E27FC236}">
                <a16:creationId xmlns:a16="http://schemas.microsoft.com/office/drawing/2014/main" id="{3223D27F-1BC2-6435-C53E-23EB5A2FA2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5880" y="279000"/>
            <a:ext cx="8400000"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DDCE8B4C-7D67-27D7-4912-19EA807C3CDF}"/>
              </a:ext>
            </a:extLst>
          </p:cNvPr>
          <p:cNvSpPr txBox="1"/>
          <p:nvPr/>
        </p:nvSpPr>
        <p:spPr>
          <a:xfrm>
            <a:off x="9098280" y="2471611"/>
            <a:ext cx="2971800" cy="2308324"/>
          </a:xfrm>
          <a:prstGeom prst="rect">
            <a:avLst/>
          </a:prstGeom>
          <a:noFill/>
        </p:spPr>
        <p:txBody>
          <a:bodyPr wrap="square" rtlCol="0">
            <a:spAutoFit/>
          </a:bodyPr>
          <a:lstStyle/>
          <a:p>
            <a:r>
              <a:rPr lang="fr-FR" sz="2400" b="1" dirty="0">
                <a:solidFill>
                  <a:schemeClr val="bg1"/>
                </a:solidFill>
              </a:rPr>
              <a:t>La forteresse d'Assen, un avant-poste de la Bulgarie contre l'Empire Latin pendant le règne d'Ivan Assen II.</a:t>
            </a:r>
          </a:p>
        </p:txBody>
      </p:sp>
    </p:spTree>
    <p:extLst>
      <p:ext uri="{BB962C8B-B14F-4D97-AF65-F5344CB8AC3E}">
        <p14:creationId xmlns:p14="http://schemas.microsoft.com/office/powerpoint/2010/main" val="3681177934"/>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tatue, arbre, sol&#10;&#10;Description générée automatiquement">
            <a:extLst>
              <a:ext uri="{FF2B5EF4-FFF2-40B4-BE49-F238E27FC236}">
                <a16:creationId xmlns:a16="http://schemas.microsoft.com/office/drawing/2014/main" id="{E646DA85-6851-31D4-9350-7AF800E9BC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2476" y="189000"/>
            <a:ext cx="4858483" cy="648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C1FA3030-57AB-1DE0-BA30-5F0BD38B4790}"/>
              </a:ext>
            </a:extLst>
          </p:cNvPr>
          <p:cNvSpPr txBox="1"/>
          <p:nvPr/>
        </p:nvSpPr>
        <p:spPr>
          <a:xfrm>
            <a:off x="377190" y="3554730"/>
            <a:ext cx="3474720" cy="1938992"/>
          </a:xfrm>
          <a:prstGeom prst="rect">
            <a:avLst/>
          </a:prstGeom>
          <a:noFill/>
        </p:spPr>
        <p:txBody>
          <a:bodyPr wrap="square" rtlCol="0">
            <a:spAutoFit/>
          </a:bodyPr>
          <a:lstStyle/>
          <a:p>
            <a:r>
              <a:rPr lang="fr-FR" sz="2400" b="1" dirty="0">
                <a:solidFill>
                  <a:srgbClr val="FFFF00"/>
                </a:solidFill>
              </a:rPr>
              <a:t>Monument en l’honneur de la nation bulgare et du sauvetage des juifs bulgares qui se trouve à Jaffa, Israël</a:t>
            </a:r>
          </a:p>
        </p:txBody>
      </p:sp>
    </p:spTree>
    <p:extLst>
      <p:ext uri="{BB962C8B-B14F-4D97-AF65-F5344CB8AC3E}">
        <p14:creationId xmlns:p14="http://schemas.microsoft.com/office/powerpoint/2010/main" val="2626018053"/>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alais&#10;&#10;Description générée automatiquement">
            <a:extLst>
              <a:ext uri="{FF2B5EF4-FFF2-40B4-BE49-F238E27FC236}">
                <a16:creationId xmlns:a16="http://schemas.microsoft.com/office/drawing/2014/main" id="{D46961E8-2861-2DF7-6984-4B230A3360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3"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AA3BAF9F-6B5D-2A7F-C6FE-31EA813B8D1A}"/>
              </a:ext>
            </a:extLst>
          </p:cNvPr>
          <p:cNvSpPr txBox="1"/>
          <p:nvPr/>
        </p:nvSpPr>
        <p:spPr>
          <a:xfrm>
            <a:off x="4354830" y="5733894"/>
            <a:ext cx="894969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Parlement bulgare.</a:t>
            </a:r>
          </a:p>
        </p:txBody>
      </p:sp>
    </p:spTree>
    <p:extLst>
      <p:ext uri="{BB962C8B-B14F-4D97-AF65-F5344CB8AC3E}">
        <p14:creationId xmlns:p14="http://schemas.microsoft.com/office/powerpoint/2010/main" val="2440052486"/>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lein air, ciel, panorama&#10;&#10;Description générée automatiquement">
            <a:extLst>
              <a:ext uri="{FF2B5EF4-FFF2-40B4-BE49-F238E27FC236}">
                <a16:creationId xmlns:a16="http://schemas.microsoft.com/office/drawing/2014/main" id="{64F99B4B-7C7F-BC15-79F0-F352E66E26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000" y="1373124"/>
            <a:ext cx="11196000" cy="3842757"/>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A927EC9D-C54A-A3B6-F98A-7059F631B894}"/>
              </a:ext>
            </a:extLst>
          </p:cNvPr>
          <p:cNvSpPr txBox="1"/>
          <p:nvPr/>
        </p:nvSpPr>
        <p:spPr>
          <a:xfrm>
            <a:off x="1348740" y="5313426"/>
            <a:ext cx="10082370" cy="1200329"/>
          </a:xfrm>
          <a:prstGeom prst="rect">
            <a:avLst/>
          </a:prstGeom>
          <a:noFill/>
        </p:spPr>
        <p:txBody>
          <a:bodyPr wrap="square" rtlCol="0">
            <a:spAutoFit/>
          </a:bodyPr>
          <a:lstStyle/>
          <a:p>
            <a:r>
              <a:rPr lang="fr-FR" sz="2400" b="1" dirty="0">
                <a:solidFill>
                  <a:srgbClr val="FFFF00"/>
                </a:solidFill>
              </a:rPr>
              <a:t>La plage et les dunes de sable de la station balnéaire de Sunny Beach, en Bulgarie. Prise de vue pour montrer l'emplacement d'un futur hôtel et annoncer la proximité de la plage</a:t>
            </a:r>
          </a:p>
        </p:txBody>
      </p:sp>
    </p:spTree>
    <p:extLst>
      <p:ext uri="{BB962C8B-B14F-4D97-AF65-F5344CB8AC3E}">
        <p14:creationId xmlns:p14="http://schemas.microsoft.com/office/powerpoint/2010/main" val="734384099"/>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ransport, train, transports en commun&#10;&#10;Description générée automatiquement">
            <a:extLst>
              <a:ext uri="{FF2B5EF4-FFF2-40B4-BE49-F238E27FC236}">
                <a16:creationId xmlns:a16="http://schemas.microsoft.com/office/drawing/2014/main" id="{4AF69D92-F253-B0ED-6FA9-485A000820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4000" y="274115"/>
            <a:ext cx="8424000" cy="630977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F47EB1A7-19B6-1B35-623A-F94A34DB1136}"/>
              </a:ext>
            </a:extLst>
          </p:cNvPr>
          <p:cNvSpPr txBox="1"/>
          <p:nvPr/>
        </p:nvSpPr>
        <p:spPr>
          <a:xfrm>
            <a:off x="2617470" y="6244378"/>
            <a:ext cx="7863840" cy="461665"/>
          </a:xfrm>
          <a:prstGeom prst="rect">
            <a:avLst/>
          </a:prstGeom>
          <a:noFill/>
        </p:spPr>
        <p:txBody>
          <a:bodyPr wrap="square" rtlCol="0">
            <a:spAutoFit/>
          </a:bodyPr>
          <a:lstStyle/>
          <a:p>
            <a:r>
              <a:rPr lang="fr-FR" sz="2400" b="1" dirty="0">
                <a:solidFill>
                  <a:srgbClr val="FFFF00"/>
                </a:solidFill>
              </a:rPr>
              <a:t>Un autorail Siemens des Chemins de fer bulgares de l'État </a:t>
            </a:r>
          </a:p>
        </p:txBody>
      </p:sp>
    </p:spTree>
    <p:extLst>
      <p:ext uri="{BB962C8B-B14F-4D97-AF65-F5344CB8AC3E}">
        <p14:creationId xmlns:p14="http://schemas.microsoft.com/office/powerpoint/2010/main" val="398690495"/>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lein air, bâtiment, voiture&#10;&#10;Description générée automatiquement">
            <a:extLst>
              <a:ext uri="{FF2B5EF4-FFF2-40B4-BE49-F238E27FC236}">
                <a16:creationId xmlns:a16="http://schemas.microsoft.com/office/drawing/2014/main" id="{5F5405D5-5B3D-E06A-236F-7F89F27056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5940" y="279000"/>
            <a:ext cx="8400000"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66544A84-D9C0-23A7-E5E9-705648D48E98}"/>
              </a:ext>
            </a:extLst>
          </p:cNvPr>
          <p:cNvSpPr txBox="1"/>
          <p:nvPr/>
        </p:nvSpPr>
        <p:spPr>
          <a:xfrm>
            <a:off x="9425940" y="1041112"/>
            <a:ext cx="2766060" cy="4524315"/>
          </a:xfrm>
          <a:prstGeom prst="rect">
            <a:avLst/>
          </a:prstGeom>
          <a:noFill/>
        </p:spPr>
        <p:txBody>
          <a:bodyPr wrap="square" rtlCol="0">
            <a:spAutoFit/>
          </a:bodyPr>
          <a:lstStyle/>
          <a:p>
            <a:r>
              <a:rPr lang="fr-FR" sz="2400" b="1" dirty="0">
                <a:solidFill>
                  <a:srgbClr val="FFFF00"/>
                </a:solidFill>
              </a:rPr>
              <a:t> </a:t>
            </a:r>
            <a:r>
              <a:rPr lang="fr-FR" sz="2400" b="1" dirty="0" err="1">
                <a:solidFill>
                  <a:srgbClr val="FFFF00"/>
                </a:solidFill>
              </a:rPr>
              <a:t>Crucession</a:t>
            </a:r>
            <a:r>
              <a:rPr lang="fr-FR" sz="2400" b="1" dirty="0">
                <a:solidFill>
                  <a:srgbClr val="FFFF00"/>
                </a:solidFill>
              </a:rPr>
              <a:t> orthodoxe à la Théophanie de Gabrovo, Bulgarie. Les prêtres vont jeter une croix en bois dans la rivière Yantra. Les croyants vont se jeter dans les eaux glacées pour « sauver » la croix.</a:t>
            </a:r>
          </a:p>
        </p:txBody>
      </p:sp>
    </p:spTree>
    <p:extLst>
      <p:ext uri="{BB962C8B-B14F-4D97-AF65-F5344CB8AC3E}">
        <p14:creationId xmlns:p14="http://schemas.microsoft.com/office/powerpoint/2010/main" val="1175274992"/>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plein air, neige, habits&#10;&#10;Description générée automatiquement">
            <a:extLst>
              <a:ext uri="{FF2B5EF4-FFF2-40B4-BE49-F238E27FC236}">
                <a16:creationId xmlns:a16="http://schemas.microsoft.com/office/drawing/2014/main" id="{AB0DE84F-E606-6FB4-9199-C5366C8822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0330" y="279000"/>
            <a:ext cx="8421942"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DA03C925-249E-01D5-CC26-A0AB0DFACA42}"/>
              </a:ext>
            </a:extLst>
          </p:cNvPr>
          <p:cNvSpPr txBox="1"/>
          <p:nvPr/>
        </p:nvSpPr>
        <p:spPr>
          <a:xfrm>
            <a:off x="251460" y="2948940"/>
            <a:ext cx="2388870" cy="3046988"/>
          </a:xfrm>
          <a:prstGeom prst="rect">
            <a:avLst/>
          </a:prstGeom>
          <a:noFill/>
        </p:spPr>
        <p:txBody>
          <a:bodyPr wrap="square" rtlCol="0">
            <a:spAutoFit/>
          </a:bodyPr>
          <a:lstStyle/>
          <a:p>
            <a:r>
              <a:rPr lang="fr-FR" sz="2400" b="1" dirty="0">
                <a:solidFill>
                  <a:srgbClr val="FFFF00"/>
                </a:solidFill>
              </a:rPr>
              <a:t>ne lycéenne bulgare et un manchot à jugulaire sur l’Île Livingston. Le pays a construit une base sur l’île en 1988</a:t>
            </a:r>
            <a:r>
              <a:rPr lang="fr-FR" dirty="0">
                <a:solidFill>
                  <a:srgbClr val="FFFF00"/>
                </a:solidFill>
              </a:rPr>
              <a:t>.</a:t>
            </a:r>
          </a:p>
        </p:txBody>
      </p:sp>
    </p:spTree>
    <p:extLst>
      <p:ext uri="{BB962C8B-B14F-4D97-AF65-F5344CB8AC3E}">
        <p14:creationId xmlns:p14="http://schemas.microsoft.com/office/powerpoint/2010/main" val="1306016526"/>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lac, arbre&#10;&#10;Description générée automatiquement">
            <a:extLst>
              <a:ext uri="{FF2B5EF4-FFF2-40B4-BE49-F238E27FC236}">
                <a16:creationId xmlns:a16="http://schemas.microsoft.com/office/drawing/2014/main" id="{811E4E35-3B80-B93B-A197-F89B341C08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000" y="322218"/>
            <a:ext cx="9324000" cy="6213562"/>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4DBB1830-629E-0425-203F-82F88EA7C045}"/>
              </a:ext>
            </a:extLst>
          </p:cNvPr>
          <p:cNvSpPr txBox="1"/>
          <p:nvPr/>
        </p:nvSpPr>
        <p:spPr>
          <a:xfrm>
            <a:off x="154305" y="6120282"/>
            <a:ext cx="11883390" cy="830997"/>
          </a:xfrm>
          <a:prstGeom prst="rect">
            <a:avLst/>
          </a:prstGeom>
          <a:noFill/>
        </p:spPr>
        <p:txBody>
          <a:bodyPr wrap="square" rtlCol="0">
            <a:spAutoFit/>
          </a:bodyPr>
          <a:lstStyle/>
          <a:p>
            <a:r>
              <a:rPr lang="fr-FR" sz="2400" b="1" dirty="0">
                <a:solidFill>
                  <a:srgbClr val="FFFF00"/>
                </a:solidFill>
              </a:rPr>
              <a:t>Les jetées flottantes de l'île de San Paolo, par Christo et Jeanne-Claude, vues de Rocca di Monte Isola, juin 2016</a:t>
            </a:r>
          </a:p>
        </p:txBody>
      </p:sp>
    </p:spTree>
    <p:extLst>
      <p:ext uri="{BB962C8B-B14F-4D97-AF65-F5344CB8AC3E}">
        <p14:creationId xmlns:p14="http://schemas.microsoft.com/office/powerpoint/2010/main" val="1502703341"/>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76BBDE4A-9E4C-93EC-94E8-C2822DD4D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8277" y="369000"/>
            <a:ext cx="9635446"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0A9A456D-33F4-1551-8C37-0FEFCE931190}"/>
              </a:ext>
            </a:extLst>
          </p:cNvPr>
          <p:cNvSpPr txBox="1"/>
          <p:nvPr/>
        </p:nvSpPr>
        <p:spPr>
          <a:xfrm>
            <a:off x="1920240" y="5961995"/>
            <a:ext cx="8799173"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La cathédrale Alexandre-Nevski de Sofia, un des symboles du pays.</a:t>
            </a:r>
          </a:p>
        </p:txBody>
      </p:sp>
    </p:spTree>
    <p:extLst>
      <p:ext uri="{BB962C8B-B14F-4D97-AF65-F5344CB8AC3E}">
        <p14:creationId xmlns:p14="http://schemas.microsoft.com/office/powerpoint/2010/main" val="441465882"/>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sol&#10;&#10;Description générée automatiquement">
            <a:extLst>
              <a:ext uri="{FF2B5EF4-FFF2-40B4-BE49-F238E27FC236}">
                <a16:creationId xmlns:a16="http://schemas.microsoft.com/office/drawing/2014/main" id="{2F52D04F-628A-6141-78E3-D004A0B1A0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4837" y="279000"/>
            <a:ext cx="9453711"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1D7E2E54-D3DF-120A-CB7A-5D25AF0435E3}"/>
              </a:ext>
            </a:extLst>
          </p:cNvPr>
          <p:cNvSpPr txBox="1"/>
          <p:nvPr/>
        </p:nvSpPr>
        <p:spPr>
          <a:xfrm>
            <a:off x="386715" y="6068043"/>
            <a:ext cx="11418570" cy="830997"/>
          </a:xfrm>
          <a:prstGeom prst="rect">
            <a:avLst/>
          </a:prstGeom>
          <a:noFill/>
        </p:spPr>
        <p:txBody>
          <a:bodyPr wrap="square" rtlCol="0">
            <a:spAutoFit/>
          </a:bodyPr>
          <a:lstStyle/>
          <a:p>
            <a:r>
              <a:rPr lang="fr-FR" sz="2400" b="1" dirty="0">
                <a:solidFill>
                  <a:srgbClr val="FFFF00"/>
                </a:solidFill>
              </a:rPr>
              <a:t>Le monastère de Rila est inscrit sur la liste du patrimoine mondial de l'UNESCO depuis 1983.</a:t>
            </a:r>
          </a:p>
        </p:txBody>
      </p:sp>
    </p:spTree>
    <p:extLst>
      <p:ext uri="{BB962C8B-B14F-4D97-AF65-F5344CB8AC3E}">
        <p14:creationId xmlns:p14="http://schemas.microsoft.com/office/powerpoint/2010/main" val="149452538"/>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Palais&#10;&#10;Description générée automatiquement">
            <a:extLst>
              <a:ext uri="{FF2B5EF4-FFF2-40B4-BE49-F238E27FC236}">
                <a16:creationId xmlns:a16="http://schemas.microsoft.com/office/drawing/2014/main" id="{B8D39848-A63F-DD9F-3DD7-9995385E4B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0300" y="279000"/>
            <a:ext cx="8400000"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070FA7F4-23A4-0DC4-4384-56363E74DC6A}"/>
              </a:ext>
            </a:extLst>
          </p:cNvPr>
          <p:cNvSpPr txBox="1"/>
          <p:nvPr/>
        </p:nvSpPr>
        <p:spPr>
          <a:xfrm>
            <a:off x="3474720" y="5932884"/>
            <a:ext cx="805815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La galerie nationale d'art étranger à Sofia.</a:t>
            </a:r>
          </a:p>
        </p:txBody>
      </p:sp>
    </p:spTree>
    <p:extLst>
      <p:ext uri="{BB962C8B-B14F-4D97-AF65-F5344CB8AC3E}">
        <p14:creationId xmlns:p14="http://schemas.microsoft.com/office/powerpoint/2010/main" val="3149536883"/>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façade&#10;&#10;Description générée automatiquement">
            <a:extLst>
              <a:ext uri="{FF2B5EF4-FFF2-40B4-BE49-F238E27FC236}">
                <a16:creationId xmlns:a16="http://schemas.microsoft.com/office/drawing/2014/main" id="{159E41CE-116F-72A4-A68B-2DC4F75D47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8000" y="358205"/>
            <a:ext cx="9216000" cy="6141589"/>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BA6D9A23-FCF1-6962-DDC3-8486AD3DD7DB}"/>
              </a:ext>
            </a:extLst>
          </p:cNvPr>
          <p:cNvSpPr txBox="1"/>
          <p:nvPr/>
        </p:nvSpPr>
        <p:spPr>
          <a:xfrm>
            <a:off x="4537710" y="5782204"/>
            <a:ext cx="1133475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a synagogue de Sofia.</a:t>
            </a:r>
            <a:endParaRPr lang="fr-FR" b="1" dirty="0">
              <a:solidFill>
                <a:srgbClr val="FFFF00"/>
              </a:solidFill>
            </a:endParaRPr>
          </a:p>
        </p:txBody>
      </p:sp>
    </p:spTree>
    <p:extLst>
      <p:ext uri="{BB962C8B-B14F-4D97-AF65-F5344CB8AC3E}">
        <p14:creationId xmlns:p14="http://schemas.microsoft.com/office/powerpoint/2010/main" val="2210610717"/>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Ruines&#10;&#10;Description générée automatiquement">
            <a:extLst>
              <a:ext uri="{FF2B5EF4-FFF2-40B4-BE49-F238E27FC236}">
                <a16:creationId xmlns:a16="http://schemas.microsoft.com/office/drawing/2014/main" id="{D0B7F5DB-8293-BCE3-D5C0-3DCE5E577E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1956" y="837000"/>
            <a:ext cx="7788087" cy="5184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0C73F628-BDE4-6AA5-9510-4AC80209B9B5}"/>
              </a:ext>
            </a:extLst>
          </p:cNvPr>
          <p:cNvSpPr txBox="1"/>
          <p:nvPr/>
        </p:nvSpPr>
        <p:spPr>
          <a:xfrm>
            <a:off x="4240530" y="5651668"/>
            <a:ext cx="7788087"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La forteresse de </a:t>
            </a:r>
            <a:r>
              <a:rPr lang="fr-FR" sz="2400" b="1" dirty="0" err="1">
                <a:solidFill>
                  <a:srgbClr val="FFFF00"/>
                </a:solidFill>
              </a:rPr>
              <a:t>Belogradtchik</a:t>
            </a:r>
            <a:r>
              <a:rPr lang="fr-FR" sz="2400" b="1" dirty="0">
                <a:solidFill>
                  <a:srgbClr val="FFFF00"/>
                </a:solidFill>
              </a:rPr>
              <a:t>.</a:t>
            </a:r>
          </a:p>
        </p:txBody>
      </p:sp>
    </p:spTree>
    <p:extLst>
      <p:ext uri="{BB962C8B-B14F-4D97-AF65-F5344CB8AC3E}">
        <p14:creationId xmlns:p14="http://schemas.microsoft.com/office/powerpoint/2010/main" val="310221159"/>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1383C3AE-F089-64A1-C7AA-DCE5634CD2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8360" y="369000"/>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03EDA781-A7A1-B676-2621-4167B7C02B6E}"/>
              </a:ext>
            </a:extLst>
          </p:cNvPr>
          <p:cNvSpPr txBox="1"/>
          <p:nvPr/>
        </p:nvSpPr>
        <p:spPr>
          <a:xfrm>
            <a:off x="4131060" y="6258167"/>
            <a:ext cx="9258300" cy="461665"/>
          </a:xfrm>
          <a:prstGeom prst="rect">
            <a:avLst/>
          </a:prstGeom>
          <a:noFill/>
        </p:spPr>
        <p:txBody>
          <a:bodyPr wrap="square" rtlCol="0">
            <a:spAutoFit/>
          </a:bodyPr>
          <a:lstStyle/>
          <a:p>
            <a:r>
              <a:rPr lang="fr-FR" sz="2400" b="1" dirty="0" err="1">
                <a:solidFill>
                  <a:srgbClr val="FFFF00"/>
                </a:solidFill>
              </a:rPr>
              <a:t>Melnik</a:t>
            </a:r>
            <a:r>
              <a:rPr lang="fr-FR" sz="2400" b="1" dirty="0">
                <a:solidFill>
                  <a:srgbClr val="FFFF00"/>
                </a:solidFill>
              </a:rPr>
              <a:t>, la capitale du vin bulgare.</a:t>
            </a:r>
          </a:p>
        </p:txBody>
      </p:sp>
    </p:spTree>
    <p:extLst>
      <p:ext uri="{BB962C8B-B14F-4D97-AF65-F5344CB8AC3E}">
        <p14:creationId xmlns:p14="http://schemas.microsoft.com/office/powerpoint/2010/main" val="3883221113"/>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neige, montagne&#10;&#10;Description générée automatiquement">
            <a:extLst>
              <a:ext uri="{FF2B5EF4-FFF2-40B4-BE49-F238E27FC236}">
                <a16:creationId xmlns:a16="http://schemas.microsoft.com/office/drawing/2014/main" id="{B76386F1-6450-4FF5-57E0-DDAC14949F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7" y="369000"/>
            <a:ext cx="9183605"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24982C23-3B42-91CA-081F-B7C5A2B48160}"/>
              </a:ext>
            </a:extLst>
          </p:cNvPr>
          <p:cNvSpPr txBox="1"/>
          <p:nvPr/>
        </p:nvSpPr>
        <p:spPr>
          <a:xfrm>
            <a:off x="4282440" y="6258167"/>
            <a:ext cx="7909560" cy="461665"/>
          </a:xfrm>
          <a:prstGeom prst="rect">
            <a:avLst/>
          </a:prstGeom>
          <a:noFill/>
        </p:spPr>
        <p:txBody>
          <a:bodyPr wrap="square" rtlCol="0">
            <a:spAutoFit/>
          </a:bodyPr>
          <a:lstStyle/>
          <a:p>
            <a:r>
              <a:rPr lang="fr-FR" sz="2400" b="1" dirty="0">
                <a:solidFill>
                  <a:srgbClr val="FFFF00"/>
                </a:solidFill>
              </a:rPr>
              <a:t>Le sommet </a:t>
            </a:r>
            <a:r>
              <a:rPr lang="fr-FR" sz="2400" b="1" dirty="0" err="1">
                <a:solidFill>
                  <a:srgbClr val="FFFF00"/>
                </a:solidFill>
              </a:rPr>
              <a:t>Dessilitsa</a:t>
            </a:r>
            <a:r>
              <a:rPr lang="fr-FR" sz="2400" b="1" dirty="0">
                <a:solidFill>
                  <a:srgbClr val="FFFF00"/>
                </a:solidFill>
              </a:rPr>
              <a:t> (</a:t>
            </a:r>
            <a:r>
              <a:rPr lang="fr-FR" sz="2400" b="1" dirty="0" err="1">
                <a:solidFill>
                  <a:srgbClr val="FFFF00"/>
                </a:solidFill>
              </a:rPr>
              <a:t>bg</a:t>
            </a:r>
            <a:r>
              <a:rPr lang="fr-FR" sz="2400" b="1" dirty="0">
                <a:solidFill>
                  <a:srgbClr val="FFFF00"/>
                </a:solidFill>
              </a:rPr>
              <a:t>).</a:t>
            </a:r>
          </a:p>
        </p:txBody>
      </p:sp>
    </p:spTree>
    <p:extLst>
      <p:ext uri="{BB962C8B-B14F-4D97-AF65-F5344CB8AC3E}">
        <p14:creationId xmlns:p14="http://schemas.microsoft.com/office/powerpoint/2010/main" val="2044496757"/>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iel, rive&#10;&#10;Description générée automatiquement">
            <a:extLst>
              <a:ext uri="{FF2B5EF4-FFF2-40B4-BE49-F238E27FC236}">
                <a16:creationId xmlns:a16="http://schemas.microsoft.com/office/drawing/2014/main" id="{21D37776-686F-695C-00FD-8FA4F65B05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AB9E925E-8360-2051-04D3-BCA06C76F06F}"/>
              </a:ext>
            </a:extLst>
          </p:cNvPr>
          <p:cNvSpPr txBox="1"/>
          <p:nvPr/>
        </p:nvSpPr>
        <p:spPr>
          <a:xfrm>
            <a:off x="3368040" y="6348167"/>
            <a:ext cx="8823960" cy="461665"/>
          </a:xfrm>
          <a:prstGeom prst="rect">
            <a:avLst/>
          </a:prstGeom>
          <a:noFill/>
        </p:spPr>
        <p:txBody>
          <a:bodyPr wrap="square" rtlCol="0">
            <a:spAutoFit/>
          </a:bodyPr>
          <a:lstStyle/>
          <a:p>
            <a:r>
              <a:rPr lang="fr-FR" sz="2400" b="1" dirty="0" err="1">
                <a:solidFill>
                  <a:srgbClr val="FFFF00"/>
                </a:solidFill>
              </a:rPr>
              <a:t>Bolata</a:t>
            </a:r>
            <a:r>
              <a:rPr lang="fr-FR" sz="2400" b="1" dirty="0">
                <a:solidFill>
                  <a:srgbClr val="FFFF00"/>
                </a:solidFill>
              </a:rPr>
              <a:t> (en), une plage et réserve naturelle.</a:t>
            </a:r>
          </a:p>
        </p:txBody>
      </p:sp>
    </p:spTree>
    <p:extLst>
      <p:ext uri="{BB962C8B-B14F-4D97-AF65-F5344CB8AC3E}">
        <p14:creationId xmlns:p14="http://schemas.microsoft.com/office/powerpoint/2010/main" val="4149738031"/>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nuage, paysage&#10;&#10;Description générée automatiquement">
            <a:extLst>
              <a:ext uri="{FF2B5EF4-FFF2-40B4-BE49-F238E27FC236}">
                <a16:creationId xmlns:a16="http://schemas.microsoft.com/office/drawing/2014/main" id="{6F63120E-3D7B-5E0C-6DCE-AEDAAFEBFD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1405" y="369000"/>
            <a:ext cx="9189189"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C6D8A748-F11C-050C-E47A-BD5CD88ED95B}"/>
              </a:ext>
            </a:extLst>
          </p:cNvPr>
          <p:cNvSpPr txBox="1"/>
          <p:nvPr/>
        </p:nvSpPr>
        <p:spPr>
          <a:xfrm>
            <a:off x="4069080" y="6172200"/>
            <a:ext cx="8789670" cy="461665"/>
          </a:xfrm>
          <a:prstGeom prst="rect">
            <a:avLst/>
          </a:prstGeom>
          <a:noFill/>
        </p:spPr>
        <p:txBody>
          <a:bodyPr wrap="square" rtlCol="0">
            <a:spAutoFit/>
          </a:bodyPr>
          <a:lstStyle/>
          <a:p>
            <a:r>
              <a:rPr lang="fr-FR" sz="2400" b="1" dirty="0">
                <a:solidFill>
                  <a:srgbClr val="FFFF00"/>
                </a:solidFill>
              </a:rPr>
              <a:t>La réserve naturelle </a:t>
            </a:r>
            <a:r>
              <a:rPr lang="fr-FR" sz="2400" b="1" dirty="0" err="1">
                <a:solidFill>
                  <a:srgbClr val="FFFF00"/>
                </a:solidFill>
              </a:rPr>
              <a:t>Djendema</a:t>
            </a:r>
            <a:r>
              <a:rPr lang="fr-FR" sz="2400" b="1" dirty="0">
                <a:solidFill>
                  <a:srgbClr val="FFFF00"/>
                </a:solidFill>
              </a:rPr>
              <a:t> </a:t>
            </a:r>
          </a:p>
        </p:txBody>
      </p:sp>
    </p:spTree>
    <p:extLst>
      <p:ext uri="{BB962C8B-B14F-4D97-AF65-F5344CB8AC3E}">
        <p14:creationId xmlns:p14="http://schemas.microsoft.com/office/powerpoint/2010/main" val="3947135662"/>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eau, herbe&#10;&#10;Description générée automatiquement">
            <a:extLst>
              <a:ext uri="{FF2B5EF4-FFF2-40B4-BE49-F238E27FC236}">
                <a16:creationId xmlns:a16="http://schemas.microsoft.com/office/drawing/2014/main" id="{6FAC0AD6-6CE8-260A-3793-10C36F325D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1FA37494-6177-2132-BA92-05AD2F212B69}"/>
              </a:ext>
            </a:extLst>
          </p:cNvPr>
          <p:cNvSpPr txBox="1"/>
          <p:nvPr/>
        </p:nvSpPr>
        <p:spPr>
          <a:xfrm>
            <a:off x="3303270" y="6038152"/>
            <a:ext cx="6995160" cy="461665"/>
          </a:xfrm>
          <a:prstGeom prst="rect">
            <a:avLst/>
          </a:prstGeom>
          <a:noFill/>
        </p:spPr>
        <p:txBody>
          <a:bodyPr wrap="square" rtlCol="0">
            <a:spAutoFit/>
          </a:bodyPr>
          <a:lstStyle/>
          <a:p>
            <a:r>
              <a:rPr lang="fr-FR" sz="2400" b="1" dirty="0">
                <a:solidFill>
                  <a:srgbClr val="FFFF00"/>
                </a:solidFill>
              </a:rPr>
              <a:t>Le Danube au coucher du soleil près de Lom.</a:t>
            </a:r>
          </a:p>
        </p:txBody>
      </p:sp>
    </p:spTree>
    <p:extLst>
      <p:ext uri="{BB962C8B-B14F-4D97-AF65-F5344CB8AC3E}">
        <p14:creationId xmlns:p14="http://schemas.microsoft.com/office/powerpoint/2010/main" val="3833932623"/>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herbe, paysage&#10;&#10;Description générée automatiquement">
            <a:extLst>
              <a:ext uri="{FF2B5EF4-FFF2-40B4-BE49-F238E27FC236}">
                <a16:creationId xmlns:a16="http://schemas.microsoft.com/office/drawing/2014/main" id="{36200387-4A18-E8C9-718A-15E3AB29C6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9EDC1975-3327-0EBC-2B1F-64FCDC79E726}"/>
              </a:ext>
            </a:extLst>
          </p:cNvPr>
          <p:cNvSpPr txBox="1"/>
          <p:nvPr/>
        </p:nvSpPr>
        <p:spPr>
          <a:xfrm>
            <a:off x="4480560" y="6185492"/>
            <a:ext cx="8241030" cy="461665"/>
          </a:xfrm>
          <a:prstGeom prst="rect">
            <a:avLst/>
          </a:prstGeom>
          <a:noFill/>
        </p:spPr>
        <p:txBody>
          <a:bodyPr wrap="square" rtlCol="0">
            <a:spAutoFit/>
          </a:bodyPr>
          <a:lstStyle/>
          <a:p>
            <a:r>
              <a:rPr lang="fr-FR" sz="2400" b="1">
                <a:solidFill>
                  <a:srgbClr val="FFFF00"/>
                </a:solidFill>
              </a:rPr>
              <a:t>Belmeken, un chalet en Rila</a:t>
            </a:r>
            <a:endParaRPr lang="fr-FR" sz="2400" b="1" dirty="0">
              <a:solidFill>
                <a:srgbClr val="FFFF00"/>
              </a:solidFill>
            </a:endParaRPr>
          </a:p>
        </p:txBody>
      </p:sp>
    </p:spTree>
    <p:extLst>
      <p:ext uri="{BB962C8B-B14F-4D97-AF65-F5344CB8AC3E}">
        <p14:creationId xmlns:p14="http://schemas.microsoft.com/office/powerpoint/2010/main" val="3507779031"/>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eau, ciel&#10;&#10;Description générée automatiquement">
            <a:extLst>
              <a:ext uri="{FF2B5EF4-FFF2-40B4-BE49-F238E27FC236}">
                <a16:creationId xmlns:a16="http://schemas.microsoft.com/office/drawing/2014/main" id="{E02917C1-FB70-3203-FE9F-1F0F02382C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7" y="369000"/>
            <a:ext cx="9183605"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236C13C2-02E5-7EDD-8AA5-4035B394721A}"/>
              </a:ext>
            </a:extLst>
          </p:cNvPr>
          <p:cNvSpPr txBox="1"/>
          <p:nvPr/>
        </p:nvSpPr>
        <p:spPr>
          <a:xfrm>
            <a:off x="4926330" y="6046470"/>
            <a:ext cx="10321290" cy="461665"/>
          </a:xfrm>
          <a:prstGeom prst="rect">
            <a:avLst/>
          </a:prstGeom>
          <a:noFill/>
        </p:spPr>
        <p:txBody>
          <a:bodyPr wrap="square" rtlCol="0">
            <a:spAutoFit/>
          </a:bodyPr>
          <a:lstStyle/>
          <a:p>
            <a:r>
              <a:rPr lang="fr-FR" sz="2400" b="1" dirty="0">
                <a:solidFill>
                  <a:srgbClr val="FFFF00"/>
                </a:solidFill>
              </a:rPr>
              <a:t>La réserve </a:t>
            </a:r>
            <a:r>
              <a:rPr lang="fr-FR" sz="2400" b="1" dirty="0" err="1">
                <a:solidFill>
                  <a:srgbClr val="FFFF00"/>
                </a:solidFill>
              </a:rPr>
              <a:t>Kamchiya</a:t>
            </a:r>
            <a:endParaRPr lang="fr-FR" sz="2400" b="1" dirty="0">
              <a:solidFill>
                <a:srgbClr val="FFFF00"/>
              </a:solidFill>
            </a:endParaRPr>
          </a:p>
        </p:txBody>
      </p:sp>
    </p:spTree>
    <p:extLst>
      <p:ext uri="{BB962C8B-B14F-4D97-AF65-F5344CB8AC3E}">
        <p14:creationId xmlns:p14="http://schemas.microsoft.com/office/powerpoint/2010/main" val="3888188151"/>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grotte, trou&#10;&#10;Description générée automatiquement">
            <a:extLst>
              <a:ext uri="{FF2B5EF4-FFF2-40B4-BE49-F238E27FC236}">
                <a16:creationId xmlns:a16="http://schemas.microsoft.com/office/drawing/2014/main" id="{E460D18A-C38D-CB89-7E5B-68D19C090F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2000" y="723900"/>
            <a:ext cx="8128000" cy="54102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EBB81BB1-E0CA-7381-2151-16208D325CA7}"/>
              </a:ext>
            </a:extLst>
          </p:cNvPr>
          <p:cNvSpPr txBox="1"/>
          <p:nvPr/>
        </p:nvSpPr>
        <p:spPr>
          <a:xfrm>
            <a:off x="4000500" y="5395436"/>
            <a:ext cx="761111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Les Yeux » à la grotte </a:t>
            </a:r>
            <a:r>
              <a:rPr lang="fr-FR" sz="2400" b="1" dirty="0" err="1">
                <a:solidFill>
                  <a:srgbClr val="FFFF00"/>
                </a:solidFill>
              </a:rPr>
              <a:t>Prohodna</a:t>
            </a:r>
            <a:r>
              <a:rPr lang="fr-FR" sz="2400" b="1" dirty="0">
                <a:solidFill>
                  <a:srgbClr val="FFFF00"/>
                </a:solidFill>
              </a:rPr>
              <a:t>.</a:t>
            </a:r>
          </a:p>
        </p:txBody>
      </p:sp>
    </p:spTree>
    <p:extLst>
      <p:ext uri="{BB962C8B-B14F-4D97-AF65-F5344CB8AC3E}">
        <p14:creationId xmlns:p14="http://schemas.microsoft.com/office/powerpoint/2010/main" val="1641178802"/>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Ruines&#10;&#10;Description générée automatiquement">
            <a:extLst>
              <a:ext uri="{FF2B5EF4-FFF2-40B4-BE49-F238E27FC236}">
                <a16:creationId xmlns:a16="http://schemas.microsoft.com/office/drawing/2014/main" id="{2748003A-1A3B-5922-5F8A-0F1795921C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6000" y="1071859"/>
            <a:ext cx="10440000" cy="4714281"/>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61CB5CE6-86A8-4ABE-3F5E-EEA40C638A2B}"/>
              </a:ext>
            </a:extLst>
          </p:cNvPr>
          <p:cNvSpPr txBox="1"/>
          <p:nvPr/>
        </p:nvSpPr>
        <p:spPr>
          <a:xfrm>
            <a:off x="3154680" y="5694700"/>
            <a:ext cx="9624060" cy="461665"/>
          </a:xfrm>
          <a:prstGeom prst="rect">
            <a:avLst/>
          </a:prstGeom>
          <a:noFill/>
        </p:spPr>
        <p:txBody>
          <a:bodyPr wrap="square" rtlCol="0">
            <a:spAutoFit/>
          </a:bodyPr>
          <a:lstStyle/>
          <a:p>
            <a:r>
              <a:rPr lang="fr-FR" sz="2400" b="1" dirty="0" err="1">
                <a:solidFill>
                  <a:srgbClr val="FFFF00"/>
                </a:solidFill>
              </a:rPr>
              <a:t>Bosque</a:t>
            </a:r>
            <a:r>
              <a:rPr lang="fr-FR" sz="2400" b="1" dirty="0">
                <a:solidFill>
                  <a:srgbClr val="FFFF00"/>
                </a:solidFill>
              </a:rPr>
              <a:t> de </a:t>
            </a:r>
            <a:r>
              <a:rPr lang="fr-FR" sz="2400" b="1" dirty="0" err="1">
                <a:solidFill>
                  <a:srgbClr val="FFFF00"/>
                </a:solidFill>
              </a:rPr>
              <a:t>Piedra</a:t>
            </a:r>
            <a:r>
              <a:rPr lang="fr-FR" sz="2400" b="1" dirty="0">
                <a:solidFill>
                  <a:srgbClr val="FFFF00"/>
                </a:solidFill>
              </a:rPr>
              <a:t>, province de Varna, Bulgarie</a:t>
            </a:r>
          </a:p>
        </p:txBody>
      </p:sp>
    </p:spTree>
    <p:extLst>
      <p:ext uri="{BB962C8B-B14F-4D97-AF65-F5344CB8AC3E}">
        <p14:creationId xmlns:p14="http://schemas.microsoft.com/office/powerpoint/2010/main" val="1408610625"/>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plein air, natation, sport&#10;&#10;Description générée automatiquement">
            <a:extLst>
              <a:ext uri="{FF2B5EF4-FFF2-40B4-BE49-F238E27FC236}">
                <a16:creationId xmlns:a16="http://schemas.microsoft.com/office/drawing/2014/main" id="{C5363258-85A8-FBD3-26B8-F49DA67E22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8000" y="886563"/>
            <a:ext cx="7596000" cy="5084873"/>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BC9FCA92-E55E-931E-4C10-3BC57D723357}"/>
              </a:ext>
            </a:extLst>
          </p:cNvPr>
          <p:cNvSpPr txBox="1"/>
          <p:nvPr/>
        </p:nvSpPr>
        <p:spPr>
          <a:xfrm>
            <a:off x="514350" y="5740603"/>
            <a:ext cx="11940540" cy="461665"/>
          </a:xfrm>
          <a:prstGeom prst="rect">
            <a:avLst/>
          </a:prstGeom>
          <a:noFill/>
        </p:spPr>
        <p:txBody>
          <a:bodyPr wrap="square" rtlCol="0">
            <a:spAutoFit/>
          </a:bodyPr>
          <a:lstStyle/>
          <a:p>
            <a:r>
              <a:rPr lang="fr-FR" sz="2400" b="1" dirty="0">
                <a:solidFill>
                  <a:srgbClr val="FFFF00"/>
                </a:solidFill>
              </a:rPr>
              <a:t>Danse traditionnelle des hommes en Bulgarie réalisée pour l'Épiphanie, dans l'eau glacée.</a:t>
            </a:r>
          </a:p>
        </p:txBody>
      </p:sp>
    </p:spTree>
    <p:extLst>
      <p:ext uri="{BB962C8B-B14F-4D97-AF65-F5344CB8AC3E}">
        <p14:creationId xmlns:p14="http://schemas.microsoft.com/office/powerpoint/2010/main" val="105907775"/>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abits, homme, chaussures&#10;&#10;Description générée automatiquement">
            <a:extLst>
              <a:ext uri="{FF2B5EF4-FFF2-40B4-BE49-F238E27FC236}">
                <a16:creationId xmlns:a16="http://schemas.microsoft.com/office/drawing/2014/main" id="{B244415B-D394-CC18-08B2-C43635B87A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1689" y="261000"/>
            <a:ext cx="7121910" cy="6336000"/>
          </a:xfrm>
          <a:prstGeom prst="rect">
            <a:avLst/>
          </a:prstGeom>
          <a:effectLst>
            <a:glow rad="228600">
              <a:schemeClr val="accent1">
                <a:satMod val="175000"/>
                <a:alpha val="40000"/>
              </a:schemeClr>
            </a:glow>
            <a:softEdge rad="635000"/>
          </a:effectLst>
        </p:spPr>
      </p:pic>
    </p:spTree>
    <p:extLst>
      <p:ext uri="{BB962C8B-B14F-4D97-AF65-F5344CB8AC3E}">
        <p14:creationId xmlns:p14="http://schemas.microsoft.com/office/powerpoint/2010/main" val="2286869627"/>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stival, Premier de l’An&#10;&#10;Description générée automatiquement">
            <a:extLst>
              <a:ext uri="{FF2B5EF4-FFF2-40B4-BE49-F238E27FC236}">
                <a16:creationId xmlns:a16="http://schemas.microsoft.com/office/drawing/2014/main" id="{3EC207C0-2642-B4B3-ACF2-431729B18F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835" y="599832"/>
            <a:ext cx="8861537"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359EACB0-18D9-BED8-5641-5B9634595B1C}"/>
              </a:ext>
            </a:extLst>
          </p:cNvPr>
          <p:cNvSpPr txBox="1"/>
          <p:nvPr/>
        </p:nvSpPr>
        <p:spPr>
          <a:xfrm>
            <a:off x="2766060" y="6396335"/>
            <a:ext cx="10961370" cy="461665"/>
          </a:xfrm>
          <a:prstGeom prst="rect">
            <a:avLst/>
          </a:prstGeom>
          <a:noFill/>
        </p:spPr>
        <p:txBody>
          <a:bodyPr wrap="square" rtlCol="0">
            <a:spAutoFit/>
          </a:bodyPr>
          <a:lstStyle/>
          <a:p>
            <a:r>
              <a:rPr lang="fr-FR" sz="2400" b="1" dirty="0">
                <a:solidFill>
                  <a:srgbClr val="FFFF00"/>
                </a:solidFill>
              </a:rPr>
              <a:t>Fête nationale de la Libération.</a:t>
            </a:r>
          </a:p>
        </p:txBody>
      </p:sp>
      <p:sp>
        <p:nvSpPr>
          <p:cNvPr id="5" name="ZoneTexte 4">
            <a:extLst>
              <a:ext uri="{FF2B5EF4-FFF2-40B4-BE49-F238E27FC236}">
                <a16:creationId xmlns:a16="http://schemas.microsoft.com/office/drawing/2014/main" id="{E22306D7-7444-84AD-C078-C74F04E81DA1}"/>
              </a:ext>
            </a:extLst>
          </p:cNvPr>
          <p:cNvSpPr txBox="1"/>
          <p:nvPr/>
        </p:nvSpPr>
        <p:spPr>
          <a:xfrm>
            <a:off x="2308860" y="76612"/>
            <a:ext cx="8252460" cy="523220"/>
          </a:xfrm>
          <a:prstGeom prst="rect">
            <a:avLst/>
          </a:prstGeom>
          <a:noFill/>
        </p:spPr>
        <p:txBody>
          <a:bodyPr wrap="square" rtlCol="0">
            <a:spAutoFit/>
          </a:bodyPr>
          <a:lstStyle/>
          <a:p>
            <a:r>
              <a:rPr lang="fr-FR" sz="2800" b="1" dirty="0">
                <a:solidFill>
                  <a:srgbClr val="FFFF00"/>
                </a:solidFill>
              </a:rPr>
              <a:t>Lorient Vous A Présenté La Bulgarie</a:t>
            </a:r>
          </a:p>
        </p:txBody>
      </p:sp>
      <p:sp>
        <p:nvSpPr>
          <p:cNvPr id="6" name="ZoneTexte 5">
            <a:extLst>
              <a:ext uri="{FF2B5EF4-FFF2-40B4-BE49-F238E27FC236}">
                <a16:creationId xmlns:a16="http://schemas.microsoft.com/office/drawing/2014/main" id="{4665EF49-EAA4-D7BE-5C8F-D0EC51946980}"/>
              </a:ext>
            </a:extLst>
          </p:cNvPr>
          <p:cNvSpPr txBox="1"/>
          <p:nvPr/>
        </p:nvSpPr>
        <p:spPr>
          <a:xfrm>
            <a:off x="8915400" y="2823211"/>
            <a:ext cx="3051810" cy="954107"/>
          </a:xfrm>
          <a:prstGeom prst="rect">
            <a:avLst/>
          </a:prstGeom>
          <a:noFill/>
        </p:spPr>
        <p:txBody>
          <a:bodyPr wrap="square" rtlCol="0">
            <a:spAutoFit/>
          </a:bodyPr>
          <a:lstStyle/>
          <a:p>
            <a:r>
              <a:rPr lang="fr-FR" sz="2800" b="1" dirty="0">
                <a:solidFill>
                  <a:srgbClr val="FFFF00"/>
                </a:solidFill>
              </a:rPr>
              <a:t>Les Images Et Le Son Du Net</a:t>
            </a:r>
          </a:p>
        </p:txBody>
      </p:sp>
      <p:sp>
        <p:nvSpPr>
          <p:cNvPr id="7" name="ZoneTexte 6">
            <a:extLst>
              <a:ext uri="{FF2B5EF4-FFF2-40B4-BE49-F238E27FC236}">
                <a16:creationId xmlns:a16="http://schemas.microsoft.com/office/drawing/2014/main" id="{AD0CF02D-41BF-9A1E-5B9A-875B7C8FA63D}"/>
              </a:ext>
            </a:extLst>
          </p:cNvPr>
          <p:cNvSpPr txBox="1"/>
          <p:nvPr/>
        </p:nvSpPr>
        <p:spPr>
          <a:xfrm>
            <a:off x="9417162" y="4103370"/>
            <a:ext cx="2774838"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134269709"/>
      </p:ext>
    </p:extLst>
  </p:cSld>
  <p:clrMapOvr>
    <a:masterClrMapping/>
  </p:clrMapOvr>
  <mc:AlternateContent xmlns:mc="http://schemas.openxmlformats.org/markup-compatibility/2006">
    <mc:Choice xmlns:p14="http://schemas.microsoft.com/office/powerpoint/2010/main" Requires="p14">
      <p:transition spd="slow" p14:dur="5000" advClick="0" advTm="9000">
        <p14:flip dir="r"/>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6">
                                            <p:txEl>
                                              <p:pRg st="0" end="0"/>
                                            </p:txEl>
                                          </p:spTgt>
                                        </p:tgtEl>
                                        <p:attrNameLst>
                                          <p:attrName>style.visibility</p:attrName>
                                        </p:attrNameLst>
                                      </p:cBhvr>
                                      <p:to>
                                        <p:strVal val="visible"/>
                                      </p:to>
                                    </p:set>
                                    <p:anim calcmode="lin" valueType="num">
                                      <p:cBhvr>
                                        <p:cTn id="16"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p:cTn id="25"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466</Words>
  <Application>Microsoft Office PowerPoint</Application>
  <PresentationFormat>Grand écran</PresentationFormat>
  <Paragraphs>43</Paragraphs>
  <Slides>33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33</vt:i4>
      </vt:variant>
    </vt:vector>
  </HeadingPairs>
  <TitlesOfParts>
    <vt:vector size="38"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7</cp:revision>
  <dcterms:created xsi:type="dcterms:W3CDTF">2024-01-22T09:05:49Z</dcterms:created>
  <dcterms:modified xsi:type="dcterms:W3CDTF">2024-01-22T11:04:07Z</dcterms:modified>
</cp:coreProperties>
</file>