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84" r:id="rId2"/>
    <p:sldId id="256" r:id="rId3"/>
    <p:sldId id="283" r:id="rId4"/>
    <p:sldId id="282" r:id="rId5"/>
    <p:sldId id="281" r:id="rId6"/>
    <p:sldId id="280" r:id="rId7"/>
    <p:sldId id="279" r:id="rId8"/>
    <p:sldId id="278" r:id="rId9"/>
    <p:sldId id="277" r:id="rId10"/>
    <p:sldId id="276" r:id="rId11"/>
    <p:sldId id="275" r:id="rId12"/>
    <p:sldId id="274" r:id="rId13"/>
    <p:sldId id="273" r:id="rId14"/>
    <p:sldId id="272" r:id="rId15"/>
    <p:sldId id="271" r:id="rId16"/>
    <p:sldId id="270" r:id="rId17"/>
    <p:sldId id="269" r:id="rId18"/>
    <p:sldId id="268" r:id="rId19"/>
    <p:sldId id="267" r:id="rId20"/>
    <p:sldId id="266" r:id="rId21"/>
    <p:sldId id="265" r:id="rId22"/>
    <p:sldId id="264" r:id="rId23"/>
    <p:sldId id="263" r:id="rId24"/>
    <p:sldId id="262" r:id="rId25"/>
    <p:sldId id="261" r:id="rId26"/>
    <p:sldId id="260" r:id="rId27"/>
    <p:sldId id="259" r:id="rId28"/>
    <p:sldId id="258" r:id="rId29"/>
    <p:sldId id="257" r:id="rId30"/>
    <p:sldId id="285" r:id="rId31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23" autoAdjust="0"/>
    <p:restoredTop sz="94660"/>
  </p:normalViewPr>
  <p:slideViewPr>
    <p:cSldViewPr snapToGrid="0">
      <p:cViewPr varScale="1">
        <p:scale>
          <a:sx n="77" d="100"/>
          <a:sy n="77" d="100"/>
        </p:scale>
        <p:origin x="562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573088B-EB3F-B8A5-2A78-3F9995AF8C0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11091233-6765-30E0-AF15-89152983445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04E1FC89-62C9-4983-E620-DBDB01E7F25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A94B8C-0B4C-460B-B40F-2BBB5FC915BA}" type="datetimeFigureOut">
              <a:rPr lang="fr-FR" smtClean="0"/>
              <a:t>25/01/2024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BC43F8F1-301C-CF4F-2C9F-204D1987F0F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C37B3375-D3D7-A3F2-6B4A-DB0CCFDDD82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DF6282-A795-4A9D-89BB-177A184901C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762540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 isContent="1" isInverted="1"/>
      </p:transition>
    </mc:Choice>
    <mc:Fallback>
      <p:transition spd="slow" advClick="0" advTm="8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D46D746-6B0A-5CC6-E812-DCEFE41468D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3BEDB0A1-0597-4F88-E8E9-3D7B1ACF4CF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3AEA21A5-645C-4561-7828-4874A262615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A94B8C-0B4C-460B-B40F-2BBB5FC915BA}" type="datetimeFigureOut">
              <a:rPr lang="fr-FR" smtClean="0"/>
              <a:t>25/01/2024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16DA3613-86CE-3FFE-783B-BB5D4989EF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C4279033-2F8A-4DF2-D613-2D67A8DC425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DF6282-A795-4A9D-89BB-177A184901C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891080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 isContent="1" isInverted="1"/>
      </p:transition>
    </mc:Choice>
    <mc:Fallback>
      <p:transition spd="slow" advClick="0" advTm="8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FC01653-C6AA-526B-1B31-09CB4648D19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B7DF73EC-6A4C-AD19-BE8B-8DBE6F8B589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478DB213-08B1-91CE-1241-88432AC966F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A94B8C-0B4C-460B-B40F-2BBB5FC915BA}" type="datetimeFigureOut">
              <a:rPr lang="fr-FR" smtClean="0"/>
              <a:t>25/01/2024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92C4D9DF-A667-5906-6ECF-3D2FC0D6E3C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00C941A2-DCA9-E8FF-1222-60608A6A6E1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DF6282-A795-4A9D-89BB-177A184901C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980390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 isContent="1" isInverted="1"/>
      </p:transition>
    </mc:Choice>
    <mc:Fallback>
      <p:transition spd="slow" advClick="0" advTm="8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1630BC0-B796-B7DD-15A1-106D0CDB5CB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BEC854B7-64C6-B369-F037-C69AFA42F9F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0AC9DE27-DCCE-E351-96D6-95FD4DB001F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26488FD9-2F76-B15F-5449-92FC9328008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A94B8C-0B4C-460B-B40F-2BBB5FC915BA}" type="datetimeFigureOut">
              <a:rPr lang="fr-FR" smtClean="0"/>
              <a:t>25/01/2024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6EFF0003-8B64-01B9-1E6F-092FF467E7F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06591C6B-B1D8-DE53-F336-B40D7DC575E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DF6282-A795-4A9D-89BB-177A184901C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09523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 isContent="1" isInverted="1"/>
      </p:transition>
    </mc:Choice>
    <mc:Fallback>
      <p:transition spd="slow" advClick="0" advTm="8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CD36B29-C7F9-9F7F-131C-DA94BB0AC78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081DF677-F7DD-ABBC-63EF-A9C643A9C51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97AC185A-120B-E677-443A-9F609955660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A09FC629-47D1-A3E3-5876-60DF8CE3132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F0AEBB27-2F5A-53B6-3194-27F23C095392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8CAF0BF5-D805-0844-43D9-0A9788BEC6A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A94B8C-0B4C-460B-B40F-2BBB5FC915BA}" type="datetimeFigureOut">
              <a:rPr lang="fr-FR" smtClean="0"/>
              <a:t>25/01/2024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547B207C-B8CA-17B8-B481-4E9FAD718E4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29FF12E4-CFA9-1A4C-B858-02E320286A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DF6282-A795-4A9D-89BB-177A184901C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530147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 isContent="1" isInverted="1"/>
      </p:transition>
    </mc:Choice>
    <mc:Fallback>
      <p:transition spd="slow" advClick="0" advTm="8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1259056-0C3A-65FB-1088-80C3E63D0F3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03CC45C7-F886-363F-9B60-5ACF758E8C5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A94B8C-0B4C-460B-B40F-2BBB5FC915BA}" type="datetimeFigureOut">
              <a:rPr lang="fr-FR" smtClean="0"/>
              <a:t>25/01/2024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A20E7314-9623-482C-0293-E5A87DD0969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A734AB49-5ADC-922C-D6C9-4342D6AFE75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DF6282-A795-4A9D-89BB-177A184901C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575361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 isContent="1" isInverted="1"/>
      </p:transition>
    </mc:Choice>
    <mc:Fallback>
      <p:transition spd="slow" advClick="0" advTm="8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524F6FFD-466A-3260-03DE-CF9ED259282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A94B8C-0B4C-460B-B40F-2BBB5FC915BA}" type="datetimeFigureOut">
              <a:rPr lang="fr-FR" smtClean="0"/>
              <a:t>25/01/2024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BDCEDEFB-3554-670F-62B2-B702A2FF507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37687F72-C7F9-97CC-9C0E-6167DF02581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DF6282-A795-4A9D-89BB-177A184901C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442490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 isContent="1" isInverted="1"/>
      </p:transition>
    </mc:Choice>
    <mc:Fallback>
      <p:transition spd="slow" advClick="0" advTm="8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6BB5591-A4A2-382D-8FE8-E52F745B961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A0B060A1-B75F-A71E-4635-5080CA9B54C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A4E629CF-47F7-1F62-0F5D-B846016D2FF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1A511880-5967-2610-1DF4-930B061EDDE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A94B8C-0B4C-460B-B40F-2BBB5FC915BA}" type="datetimeFigureOut">
              <a:rPr lang="fr-FR" smtClean="0"/>
              <a:t>25/01/2024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86F89E8B-DACF-7D69-0FB2-C63A98964C1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9FA38BE5-5C06-4492-F96A-7938C8FF79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DF6282-A795-4A9D-89BB-177A184901C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420925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 isContent="1" isInverted="1"/>
      </p:transition>
    </mc:Choice>
    <mc:Fallback>
      <p:transition spd="slow" advClick="0" advTm="8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3A313A1-ABFC-A21A-C7D2-CD094C98E0D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0F677DAA-0D3F-CAD9-B2D5-1C04DE29587E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46D8660C-403C-397F-685D-9FB2C4316BE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E6FC8CE0-8CEF-7FE7-0362-212E7E6320F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A94B8C-0B4C-460B-B40F-2BBB5FC915BA}" type="datetimeFigureOut">
              <a:rPr lang="fr-FR" smtClean="0"/>
              <a:t>25/01/2024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2CFB7818-95CE-C896-03AA-E4AC604D816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F181B7FF-4EED-B4CC-BBE9-4736357AF13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DF6282-A795-4A9D-89BB-177A184901C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1363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 isContent="1" isInverted="1"/>
      </p:transition>
    </mc:Choice>
    <mc:Fallback>
      <p:transition spd="slow" advClick="0" advTm="8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DCE34DA-0567-38CE-B577-7325A5750CE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089F3D26-FC21-C440-3798-BB83B9DE187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C235B0D0-F1CD-2577-9F66-AFB0035B4AF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A94B8C-0B4C-460B-B40F-2BBB5FC915BA}" type="datetimeFigureOut">
              <a:rPr lang="fr-FR" smtClean="0"/>
              <a:t>25/01/2024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69167BEA-3814-0E91-6BF5-563026992F5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B01FEC01-987D-6803-7E3E-A38C0CBF6E1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DF6282-A795-4A9D-89BB-177A184901C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421834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 isContent="1" isInverted="1"/>
      </p:transition>
    </mc:Choice>
    <mc:Fallback>
      <p:transition spd="slow" advClick="0" advTm="8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E810A52B-1394-85D6-1DBD-BE16AEA7FA7D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F42A3889-9178-78DB-F6AB-C9E06A0B3A3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DF214A53-9684-98DF-7092-29444E9D06A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A94B8C-0B4C-460B-B40F-2BBB5FC915BA}" type="datetimeFigureOut">
              <a:rPr lang="fr-FR" smtClean="0"/>
              <a:t>25/01/2024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75F51D31-C9DC-7BA0-85CE-FDC5891527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B1B06FC5-2BCF-A33D-A834-9F1FF003889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DF6282-A795-4A9D-89BB-177A184901C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868386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 isContent="1" isInverted="1"/>
      </p:transition>
    </mc:Choice>
    <mc:Fallback>
      <p:transition spd="slow" advClick="0" advTm="8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3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9ABFF8CD-38EF-7B9A-B6BF-A218DD3790E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73C3DC90-8A30-77D4-0FF6-B8B5BC73868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DA0293FE-E118-25C1-8241-1A155BF9C6E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3A94B8C-0B4C-460B-B40F-2BBB5FC915BA}" type="datetimeFigureOut">
              <a:rPr lang="fr-FR" smtClean="0"/>
              <a:t>25/01/2024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095AC7E4-C263-1CFF-E89A-FDAC19ED37B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E90DA52E-4EEC-793B-0784-660CB7B25DA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DF6282-A795-4A9D-89BB-177A184901C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4801159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 isContent="1" isInverted="1"/>
      </p:transition>
    </mc:Choice>
    <mc:Fallback>
      <p:transition spd="slow" advClick="0" advTm="8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vion, plein air, transport, ciel&#10;&#10;Description générée automatiquement">
            <a:extLst>
              <a:ext uri="{FF2B5EF4-FFF2-40B4-BE49-F238E27FC236}">
                <a16:creationId xmlns:a16="http://schemas.microsoft.com/office/drawing/2014/main" id="{BAABB185-9337-B8E1-548F-7D83A8087ACD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9274" y="526500"/>
            <a:ext cx="7740000" cy="5805000"/>
          </a:xfrm>
          <a:prstGeom prst="rect">
            <a:avLst/>
          </a:prstGeom>
          <a:ln w="88900" cap="sq" cmpd="thickThin">
            <a:solidFill>
              <a:srgbClr val="7030A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343CE66-310E-C749-4767-37F82968CB94}"/>
              </a:ext>
            </a:extLst>
          </p:cNvPr>
          <p:cNvSpPr txBox="1"/>
          <p:nvPr/>
        </p:nvSpPr>
        <p:spPr>
          <a:xfrm>
            <a:off x="8351204" y="937260"/>
            <a:ext cx="384079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Lorient Vous Présente Le Lac</a:t>
            </a:r>
          </a:p>
          <a:p>
            <a:r>
              <a:rPr lang="fr-FR" sz="2400" b="1" dirty="0"/>
              <a:t>   Constance ( Allemagne)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0EC24BE1-5252-CEC2-0046-1202D46AE12F}"/>
              </a:ext>
            </a:extLst>
          </p:cNvPr>
          <p:cNvSpPr txBox="1"/>
          <p:nvPr/>
        </p:nvSpPr>
        <p:spPr>
          <a:xfrm>
            <a:off x="8351204" y="5532120"/>
            <a:ext cx="371887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Lac de Constance avec l'île de Lindau vu du </a:t>
            </a:r>
            <a:r>
              <a:rPr lang="fr-FR" sz="2400" b="1" dirty="0" err="1"/>
              <a:t>Pfänder</a:t>
            </a:r>
            <a:r>
              <a:rPr lang="fr-FR" sz="2400" b="1" dirty="0"/>
              <a:t> en 2007</a:t>
            </a:r>
          </a:p>
        </p:txBody>
      </p:sp>
    </p:spTree>
    <p:extLst>
      <p:ext uri="{BB962C8B-B14F-4D97-AF65-F5344CB8AC3E}">
        <p14:creationId xmlns:p14="http://schemas.microsoft.com/office/powerpoint/2010/main" val="24426095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 isContent="1" isInverted="1"/>
        <p:sndAc>
          <p:stSnd loop="1">
            <p:snd r:embed="rId2" name="El Dia Que Me Quieras - Ernesto Cortazar.wav"/>
          </p:stSnd>
        </p:sndAc>
      </p:transition>
    </mc:Choice>
    <mc:Fallback>
      <p:transition spd="slow" advClick="0" advTm="8000">
        <p:fade/>
        <p:sndAc>
          <p:stSnd loop="1">
            <p:snd r:embed="rId2" name="El Dia Que Me Quieras - Ernesto Cortazar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 tmFilter="0,0; .5, 1; 1, 1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oneTexte 2">
            <a:extLst>
              <a:ext uri="{FF2B5EF4-FFF2-40B4-BE49-F238E27FC236}">
                <a16:creationId xmlns:a16="http://schemas.microsoft.com/office/drawing/2014/main" id="{C5120BE6-CA76-B679-9D88-236BA9B7A4CB}"/>
              </a:ext>
            </a:extLst>
          </p:cNvPr>
          <p:cNvSpPr txBox="1"/>
          <p:nvPr/>
        </p:nvSpPr>
        <p:spPr>
          <a:xfrm>
            <a:off x="579121" y="58846"/>
            <a:ext cx="11612879" cy="674030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FR" sz="3600" dirty="0">
                <a:solidFill>
                  <a:schemeClr val="bg1"/>
                </a:solidFill>
                <a:latin typeface="Algerian" panose="04020705040A02060702" pitchFamily="82" charset="0"/>
              </a:rPr>
              <a:t>Le lac de Constance (connu sous le nom de Bodensee en allemand) est un lac de 63 km de long en Europe centrale à la frontière de l'Allemagne, de l'Autriche et de la Suisse. Alimenté par le Rhin, il est constitué de deux parties reliées entre elles, l'Untersee (lac inférieur) et l'</a:t>
            </a:r>
            <a:r>
              <a:rPr lang="fr-FR" sz="3600" dirty="0" err="1">
                <a:solidFill>
                  <a:schemeClr val="bg1"/>
                </a:solidFill>
                <a:latin typeface="Algerian" panose="04020705040A02060702" pitchFamily="82" charset="0"/>
              </a:rPr>
              <a:t>Obersee</a:t>
            </a:r>
            <a:r>
              <a:rPr lang="fr-FR" sz="3600" dirty="0">
                <a:solidFill>
                  <a:schemeClr val="bg1"/>
                </a:solidFill>
                <a:latin typeface="Algerian" panose="04020705040A02060702" pitchFamily="82" charset="0"/>
              </a:rPr>
              <a:t> (lac supérieur). Entouré par des villes de villégiature, il est une destination estivale idéale pour la navigation à voile, la planche à voile et la natation. La piste cyclable Bodensee-</a:t>
            </a:r>
            <a:r>
              <a:rPr lang="fr-FR" sz="3600" dirty="0" err="1">
                <a:solidFill>
                  <a:schemeClr val="bg1"/>
                </a:solidFill>
                <a:latin typeface="Algerian" panose="04020705040A02060702" pitchFamily="82" charset="0"/>
              </a:rPr>
              <a:t>Radweg</a:t>
            </a:r>
            <a:r>
              <a:rPr lang="fr-FR" sz="3600" dirty="0">
                <a:solidFill>
                  <a:schemeClr val="bg1"/>
                </a:solidFill>
                <a:latin typeface="Algerian" panose="04020705040A02060702" pitchFamily="82" charset="0"/>
              </a:rPr>
              <a:t> fait le tour du lac sur environ 260 km</a:t>
            </a:r>
          </a:p>
        </p:txBody>
      </p:sp>
    </p:spTree>
    <p:extLst>
      <p:ext uri="{BB962C8B-B14F-4D97-AF65-F5344CB8AC3E}">
        <p14:creationId xmlns:p14="http://schemas.microsoft.com/office/powerpoint/2010/main" val="1184027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 isContent="1" isInverted="1"/>
      </p:transition>
    </mc:Choice>
    <mc:Fallback>
      <p:transition spd="slow" advClick="0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hotographie aérienne, aérien, Vue plongeante, plein air&#10;&#10;Description générée automatiquement">
            <a:extLst>
              <a:ext uri="{FF2B5EF4-FFF2-40B4-BE49-F238E27FC236}">
                <a16:creationId xmlns:a16="http://schemas.microsoft.com/office/drawing/2014/main" id="{022143D2-E208-89B5-72DA-FFEADD83707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87378" y="382196"/>
            <a:ext cx="9144000" cy="6093607"/>
          </a:xfrm>
          <a:prstGeom prst="rect">
            <a:avLst/>
          </a:prstGeom>
          <a:ln w="88900" cap="sq" cmpd="thickThin">
            <a:solidFill>
              <a:srgbClr val="7030A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5444380-D521-F214-DBAF-C36F295460C8}"/>
              </a:ext>
            </a:extLst>
          </p:cNvPr>
          <p:cNvSpPr txBox="1"/>
          <p:nvPr/>
        </p:nvSpPr>
        <p:spPr>
          <a:xfrm>
            <a:off x="224984" y="3543300"/>
            <a:ext cx="226314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L'embouchure du Rhin alpin dans le lac de Constance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25474629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 isContent="1" isInverted="1"/>
      </p:transition>
    </mc:Choice>
    <mc:Fallback>
      <p:transition spd="slow" advClick="0" advTm="8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nuage, plein air, ciel, arbre&#10;&#10;Description générée automatiquement">
            <a:extLst>
              <a:ext uri="{FF2B5EF4-FFF2-40B4-BE49-F238E27FC236}">
                <a16:creationId xmlns:a16="http://schemas.microsoft.com/office/drawing/2014/main" id="{42574366-59A3-AED8-1269-5DAA2CDF2C5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41880" y="334214"/>
            <a:ext cx="9288000" cy="6189571"/>
          </a:xfrm>
          <a:prstGeom prst="rect">
            <a:avLst/>
          </a:prstGeom>
          <a:ln w="88900" cap="sq" cmpd="thickThin">
            <a:solidFill>
              <a:srgbClr val="00206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FF7F732-C750-F154-0E80-FB5464ABD598}"/>
              </a:ext>
            </a:extLst>
          </p:cNvPr>
          <p:cNvSpPr txBox="1"/>
          <p:nvPr/>
        </p:nvSpPr>
        <p:spPr>
          <a:xfrm>
            <a:off x="10380450" y="3428999"/>
            <a:ext cx="1748790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dirty="0"/>
          </a:p>
          <a:p>
            <a:r>
              <a:rPr lang="fr-FR" sz="2400" b="1" dirty="0"/>
              <a:t>L'île de </a:t>
            </a:r>
            <a:r>
              <a:rPr lang="fr-FR" sz="2400" b="1" dirty="0" err="1"/>
              <a:t>Mainau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34134158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 isContent="1" isInverted="1"/>
      </p:transition>
    </mc:Choice>
    <mc:Fallback>
      <p:transition spd="slow" advClick="0" advTm="8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eau, arbre, lac&#10;&#10;Description générée automatiquement">
            <a:extLst>
              <a:ext uri="{FF2B5EF4-FFF2-40B4-BE49-F238E27FC236}">
                <a16:creationId xmlns:a16="http://schemas.microsoft.com/office/drawing/2014/main" id="{4D83610A-DA3C-AAD1-DAC4-3A7DF6BF6C3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81400" y="472500"/>
            <a:ext cx="7884000" cy="5913000"/>
          </a:xfrm>
          <a:prstGeom prst="rect">
            <a:avLst/>
          </a:prstGeom>
          <a:ln w="88900" cap="sq" cmpd="thickThin">
            <a:solidFill>
              <a:srgbClr val="C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7BB3236-D009-4413-7890-2A0B36B6C44B}"/>
              </a:ext>
            </a:extLst>
          </p:cNvPr>
          <p:cNvSpPr txBox="1"/>
          <p:nvPr/>
        </p:nvSpPr>
        <p:spPr>
          <a:xfrm>
            <a:off x="148590" y="3611880"/>
            <a:ext cx="29718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Plage de sable près de la </a:t>
            </a:r>
            <a:r>
              <a:rPr lang="fr-FR" sz="2400" b="1" dirty="0" err="1"/>
              <a:t>Marienschlucht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26568136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 isContent="1" isInverted="1"/>
      </p:transition>
    </mc:Choice>
    <mc:Fallback>
      <p:transition spd="slow" advClick="0" advTm="8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transport, ciel, embarcation&#10;&#10;Description générée automatiquement">
            <a:extLst>
              <a:ext uri="{FF2B5EF4-FFF2-40B4-BE49-F238E27FC236}">
                <a16:creationId xmlns:a16="http://schemas.microsoft.com/office/drawing/2014/main" id="{99762E12-32B4-EEE6-6672-7CB8CDE2623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0510" y="298195"/>
            <a:ext cx="9396000" cy="6261610"/>
          </a:xfrm>
          <a:prstGeom prst="ellipse">
            <a:avLst/>
          </a:prstGeom>
          <a:ln w="63500" cap="rnd">
            <a:solidFill>
              <a:srgbClr val="C00000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8C78C05-5B8A-9943-B498-90181EA16C0B}"/>
              </a:ext>
            </a:extLst>
          </p:cNvPr>
          <p:cNvSpPr txBox="1"/>
          <p:nvPr/>
        </p:nvSpPr>
        <p:spPr>
          <a:xfrm>
            <a:off x="8938260" y="5097780"/>
            <a:ext cx="306324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MS Karlsruhe arrivant à Constance</a:t>
            </a:r>
          </a:p>
        </p:txBody>
      </p:sp>
    </p:spTree>
    <p:extLst>
      <p:ext uri="{BB962C8B-B14F-4D97-AF65-F5344CB8AC3E}">
        <p14:creationId xmlns:p14="http://schemas.microsoft.com/office/powerpoint/2010/main" val="11311401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 isContent="1" isInverted="1"/>
      </p:transition>
    </mc:Choice>
    <mc:Fallback>
      <p:transition spd="slow" advClick="0" advTm="8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nuage, ciel, nature&#10;&#10;Description générée automatiquement">
            <a:extLst>
              <a:ext uri="{FF2B5EF4-FFF2-40B4-BE49-F238E27FC236}">
                <a16:creationId xmlns:a16="http://schemas.microsoft.com/office/drawing/2014/main" id="{8BB3FCB0-E0FF-5E0D-C37F-DFB289ECFA5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49930" y="279000"/>
            <a:ext cx="8400000" cy="6300000"/>
          </a:xfrm>
          <a:prstGeom prst="rect">
            <a:avLst/>
          </a:prstGeom>
          <a:ln w="88900" cap="sq" cmpd="thickThin">
            <a:solidFill>
              <a:srgbClr val="FF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B079FD6-2A84-CA23-3E21-0D6BE1747E35}"/>
              </a:ext>
            </a:extLst>
          </p:cNvPr>
          <p:cNvSpPr txBox="1"/>
          <p:nvPr/>
        </p:nvSpPr>
        <p:spPr>
          <a:xfrm>
            <a:off x="148590" y="3886200"/>
            <a:ext cx="296037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Vagues soulevées par les vents de Föhn sur le lac</a:t>
            </a:r>
          </a:p>
        </p:txBody>
      </p:sp>
    </p:spTree>
    <p:extLst>
      <p:ext uri="{BB962C8B-B14F-4D97-AF65-F5344CB8AC3E}">
        <p14:creationId xmlns:p14="http://schemas.microsoft.com/office/powerpoint/2010/main" val="15324463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 isContent="1" isInverted="1"/>
      </p:transition>
    </mc:Choice>
    <mc:Fallback>
      <p:transition spd="slow" advClick="0" advTm="8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Faire du patin à glace, neige, hiver&#10;&#10;Description générée automatiquement">
            <a:extLst>
              <a:ext uri="{FF2B5EF4-FFF2-40B4-BE49-F238E27FC236}">
                <a16:creationId xmlns:a16="http://schemas.microsoft.com/office/drawing/2014/main" id="{F83455DC-785A-0C19-95E0-C8D0E65356F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43890" y="279000"/>
            <a:ext cx="8400000" cy="6300000"/>
          </a:xfrm>
          <a:prstGeom prst="rect">
            <a:avLst/>
          </a:prstGeom>
          <a:ln w="88900" cap="sq" cmpd="thickThin">
            <a:solidFill>
              <a:srgbClr val="FF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CA66A16-2374-3773-960C-C4A1B763C870}"/>
              </a:ext>
            </a:extLst>
          </p:cNvPr>
          <p:cNvSpPr txBox="1"/>
          <p:nvPr/>
        </p:nvSpPr>
        <p:spPr>
          <a:xfrm>
            <a:off x="9224010" y="3840480"/>
            <a:ext cx="296799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Surface du lac gelé : patiner dans le </a:t>
            </a:r>
            <a:r>
              <a:rPr lang="fr-FR" sz="2400" b="1" dirty="0" err="1"/>
              <a:t>Markelfinger</a:t>
            </a:r>
            <a:r>
              <a:rPr lang="fr-FR" sz="2400" b="1" dirty="0"/>
              <a:t> Winkel</a:t>
            </a:r>
          </a:p>
        </p:txBody>
      </p:sp>
    </p:spTree>
    <p:extLst>
      <p:ext uri="{BB962C8B-B14F-4D97-AF65-F5344CB8AC3E}">
        <p14:creationId xmlns:p14="http://schemas.microsoft.com/office/powerpoint/2010/main" val="37500632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 isContent="1" isInverted="1"/>
      </p:transition>
    </mc:Choice>
    <mc:Fallback>
      <p:transition spd="slow" advClick="0" advTm="8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arbre, plante, ciel&#10;&#10;Description générée automatiquement">
            <a:extLst>
              <a:ext uri="{FF2B5EF4-FFF2-40B4-BE49-F238E27FC236}">
                <a16:creationId xmlns:a16="http://schemas.microsoft.com/office/drawing/2014/main" id="{7D20E227-F64F-9D42-2E4B-162372692A1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47060" y="279000"/>
            <a:ext cx="8400000" cy="6300000"/>
          </a:xfrm>
          <a:prstGeom prst="rect">
            <a:avLst/>
          </a:prstGeom>
          <a:ln w="88900" cap="sq" cmpd="thickThin">
            <a:solidFill>
              <a:srgbClr val="FFC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831F8CD-B9FE-FB0D-4F19-0DD409E0C882}"/>
              </a:ext>
            </a:extLst>
          </p:cNvPr>
          <p:cNvSpPr txBox="1"/>
          <p:nvPr/>
        </p:nvSpPr>
        <p:spPr>
          <a:xfrm>
            <a:off x="331470" y="3943350"/>
            <a:ext cx="273177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Le lac de Constance, vu depuis un vignoble</a:t>
            </a:r>
          </a:p>
        </p:txBody>
      </p:sp>
    </p:spTree>
    <p:extLst>
      <p:ext uri="{BB962C8B-B14F-4D97-AF65-F5344CB8AC3E}">
        <p14:creationId xmlns:p14="http://schemas.microsoft.com/office/powerpoint/2010/main" val="17410386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 isContent="1" isInverted="1"/>
      </p:transition>
    </mc:Choice>
    <mc:Fallback>
      <p:transition spd="slow" advClick="0" advTm="8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aysage, plein air, nuage, eau&#10;&#10;Description générée automatiquement">
            <a:extLst>
              <a:ext uri="{FF2B5EF4-FFF2-40B4-BE49-F238E27FC236}">
                <a16:creationId xmlns:a16="http://schemas.microsoft.com/office/drawing/2014/main" id="{C8436571-F44D-1AA8-1C58-89BD55E2965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70000" y="942300"/>
            <a:ext cx="11052000" cy="4973400"/>
          </a:xfrm>
          <a:prstGeom prst="rect">
            <a:avLst/>
          </a:prstGeom>
          <a:ln w="88900" cap="sq" cmpd="thickThin">
            <a:solidFill>
              <a:srgbClr val="FFC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407C212-B577-CEB7-3EE4-C90B2AB4D74C}"/>
              </a:ext>
            </a:extLst>
          </p:cNvPr>
          <p:cNvSpPr txBox="1"/>
          <p:nvPr/>
        </p:nvSpPr>
        <p:spPr>
          <a:xfrm>
            <a:off x="2537460" y="5964227"/>
            <a:ext cx="86410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Inondations au bord du lac de Constance, mai 2013</a:t>
            </a:r>
          </a:p>
        </p:txBody>
      </p:sp>
    </p:spTree>
    <p:extLst>
      <p:ext uri="{BB962C8B-B14F-4D97-AF65-F5344CB8AC3E}">
        <p14:creationId xmlns:p14="http://schemas.microsoft.com/office/powerpoint/2010/main" val="35669475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 isContent="1" isInverted="1"/>
      </p:transition>
    </mc:Choice>
    <mc:Fallback>
      <p:transition spd="slow" advClick="0" advTm="8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nature, paysage&#10;&#10;Description générée automatiquement">
            <a:extLst>
              <a:ext uri="{FF2B5EF4-FFF2-40B4-BE49-F238E27FC236}">
                <a16:creationId xmlns:a16="http://schemas.microsoft.com/office/drawing/2014/main" id="{7D669D7B-D0C8-5761-7EF0-28887B64941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09600" y="279000"/>
            <a:ext cx="8400000" cy="630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F981D2E-D11A-1278-EB4A-486EFB13CB9E}"/>
              </a:ext>
            </a:extLst>
          </p:cNvPr>
          <p:cNvSpPr txBox="1"/>
          <p:nvPr/>
        </p:nvSpPr>
        <p:spPr>
          <a:xfrm>
            <a:off x="9224010" y="3897630"/>
            <a:ext cx="270891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La presqu'île de </a:t>
            </a:r>
            <a:r>
              <a:rPr lang="fr-FR" sz="2400" b="1" dirty="0" err="1"/>
              <a:t>Mettnau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15742324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 isContent="1" isInverted="1"/>
      </p:transition>
    </mc:Choice>
    <mc:Fallback>
      <p:transition spd="slow" advClick="0" advTm="8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oiseau aquatique, oiseau, rail, eau&#10;&#10;Description générée automatiquement">
            <a:extLst>
              <a:ext uri="{FF2B5EF4-FFF2-40B4-BE49-F238E27FC236}">
                <a16:creationId xmlns:a16="http://schemas.microsoft.com/office/drawing/2014/main" id="{FC2C2D47-63E4-B0BC-CFF2-AF5941D5F54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13738" y="279000"/>
            <a:ext cx="9101591" cy="6300000"/>
          </a:xfrm>
          <a:prstGeom prst="ellipse">
            <a:avLst/>
          </a:prstGeom>
          <a:ln w="63500" cap="rnd">
            <a:solidFill>
              <a:srgbClr val="FFFF00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D65582F-3081-75FD-0301-21017EDAE417}"/>
              </a:ext>
            </a:extLst>
          </p:cNvPr>
          <p:cNvSpPr txBox="1"/>
          <p:nvPr/>
        </p:nvSpPr>
        <p:spPr>
          <a:xfrm>
            <a:off x="171450" y="4343400"/>
            <a:ext cx="234228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/>
          </a:p>
          <a:p>
            <a:r>
              <a:rPr lang="fr-FR" sz="2400" b="1" dirty="0"/>
              <a:t>Plus de détails</a:t>
            </a:r>
          </a:p>
          <a:p>
            <a:r>
              <a:rPr lang="fr-FR" sz="2400" b="1" dirty="0"/>
              <a:t>Foulque à Hard </a:t>
            </a:r>
            <a:r>
              <a:rPr lang="fr-FR" sz="2400" b="1" dirty="0" err="1"/>
              <a:t>am</a:t>
            </a:r>
            <a:r>
              <a:rPr lang="fr-FR" sz="2400" b="1" dirty="0"/>
              <a:t> Bodensee</a:t>
            </a:r>
          </a:p>
        </p:txBody>
      </p:sp>
    </p:spTree>
    <p:extLst>
      <p:ext uri="{BB962C8B-B14F-4D97-AF65-F5344CB8AC3E}">
        <p14:creationId xmlns:p14="http://schemas.microsoft.com/office/powerpoint/2010/main" val="29327011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 isContent="1" isInverted="1"/>
      </p:transition>
    </mc:Choice>
    <mc:Fallback>
      <p:transition spd="slow" advClick="0" advTm="8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arte, eau&#10;&#10;Description générée automatiquement">
            <a:extLst>
              <a:ext uri="{FF2B5EF4-FFF2-40B4-BE49-F238E27FC236}">
                <a16:creationId xmlns:a16="http://schemas.microsoft.com/office/drawing/2014/main" id="{C2FD77B9-3425-0169-D18C-6198C8390F4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68780" y="279000"/>
            <a:ext cx="6300000" cy="6300000"/>
          </a:xfrm>
          <a:prstGeom prst="rect">
            <a:avLst/>
          </a:prstGeom>
          <a:ln w="88900" cap="sq" cmpd="thickThin">
            <a:solidFill>
              <a:srgbClr val="00B05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F1538C9-045F-12BE-6C29-FF7179C9D14B}"/>
              </a:ext>
            </a:extLst>
          </p:cNvPr>
          <p:cNvSpPr txBox="1"/>
          <p:nvPr/>
        </p:nvSpPr>
        <p:spPr>
          <a:xfrm>
            <a:off x="8284680" y="3886200"/>
            <a:ext cx="333756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Le lac de Constance vu du satellite Spot.</a:t>
            </a:r>
          </a:p>
        </p:txBody>
      </p:sp>
    </p:spTree>
    <p:extLst>
      <p:ext uri="{BB962C8B-B14F-4D97-AF65-F5344CB8AC3E}">
        <p14:creationId xmlns:p14="http://schemas.microsoft.com/office/powerpoint/2010/main" val="4905527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 isContent="1" isInverted="1"/>
      </p:transition>
    </mc:Choice>
    <mc:Fallback>
      <p:transition spd="slow" advClick="0" advTm="8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ciel, immeuble gouvernemental&#10;&#10;Description générée automatiquement">
            <a:extLst>
              <a:ext uri="{FF2B5EF4-FFF2-40B4-BE49-F238E27FC236}">
                <a16:creationId xmlns:a16="http://schemas.microsoft.com/office/drawing/2014/main" id="{FCA40108-E842-A7BE-AB2F-AC19A69C02A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046268" y="189000"/>
            <a:ext cx="4294946" cy="6480000"/>
          </a:xfrm>
          <a:prstGeom prst="rect">
            <a:avLst/>
          </a:prstGeom>
          <a:ln w="88900" cap="sq" cmpd="thickThin">
            <a:solidFill>
              <a:srgbClr val="00B05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9C19591-1B8F-23DD-CA7E-776F5053964F}"/>
              </a:ext>
            </a:extLst>
          </p:cNvPr>
          <p:cNvSpPr txBox="1"/>
          <p:nvPr/>
        </p:nvSpPr>
        <p:spPr>
          <a:xfrm>
            <a:off x="1223010" y="4103371"/>
            <a:ext cx="361188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Église de pèlerinage de </a:t>
            </a:r>
            <a:r>
              <a:rPr lang="fr-FR" sz="2400" b="1" dirty="0" err="1"/>
              <a:t>Birnau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35512656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 isContent="1" isInverted="1"/>
      </p:transition>
    </mc:Choice>
    <mc:Fallback>
      <p:transition spd="slow" advClick="0" advTm="8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eau, Ressources d’eau, Étendue d’eau&#10;&#10;Description générée automatiquement">
            <a:extLst>
              <a:ext uri="{FF2B5EF4-FFF2-40B4-BE49-F238E27FC236}">
                <a16:creationId xmlns:a16="http://schemas.microsoft.com/office/drawing/2014/main" id="{3471E8EA-E8F9-845B-73E0-22EB34AF98A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40740" y="279000"/>
            <a:ext cx="8400000" cy="6300000"/>
          </a:xfrm>
          <a:prstGeom prst="rect">
            <a:avLst/>
          </a:prstGeom>
          <a:ln w="88900" cap="sq" cmpd="thickThin">
            <a:solidFill>
              <a:srgbClr val="0070C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CC3BEA2-4C9A-3525-9B8F-3B3F58AFFE7A}"/>
              </a:ext>
            </a:extLst>
          </p:cNvPr>
          <p:cNvSpPr txBox="1"/>
          <p:nvPr/>
        </p:nvSpPr>
        <p:spPr>
          <a:xfrm>
            <a:off x="9286460" y="3703320"/>
            <a:ext cx="268605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Spot de plongée "table des diables" au lac de Constance</a:t>
            </a:r>
          </a:p>
        </p:txBody>
      </p:sp>
    </p:spTree>
    <p:extLst>
      <p:ext uri="{BB962C8B-B14F-4D97-AF65-F5344CB8AC3E}">
        <p14:creationId xmlns:p14="http://schemas.microsoft.com/office/powerpoint/2010/main" val="42771820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 isContent="1" isInverted="1"/>
      </p:transition>
    </mc:Choice>
    <mc:Fallback>
      <p:transition spd="slow" advClick="0" advTm="8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voilier, bateau, voile&#10;&#10;Description générée automatiquement">
            <a:extLst>
              <a:ext uri="{FF2B5EF4-FFF2-40B4-BE49-F238E27FC236}">
                <a16:creationId xmlns:a16="http://schemas.microsoft.com/office/drawing/2014/main" id="{17B3B975-5F76-CE8C-2F50-D294AED3404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89910" y="279000"/>
            <a:ext cx="8400000" cy="6300000"/>
          </a:xfrm>
          <a:prstGeom prst="rect">
            <a:avLst/>
          </a:prstGeom>
          <a:ln w="88900" cap="sq" cmpd="thickThin">
            <a:solidFill>
              <a:srgbClr val="0070C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40C2610-AD70-9192-D90F-9D772357D724}"/>
              </a:ext>
            </a:extLst>
          </p:cNvPr>
          <p:cNvSpPr txBox="1"/>
          <p:nvPr/>
        </p:nvSpPr>
        <p:spPr>
          <a:xfrm>
            <a:off x="217170" y="3429000"/>
            <a:ext cx="300609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Régate "</a:t>
            </a:r>
            <a:r>
              <a:rPr lang="fr-FR" sz="2400" b="1" dirty="0" err="1"/>
              <a:t>Rund</a:t>
            </a:r>
            <a:r>
              <a:rPr lang="fr-FR" sz="2400" b="1" dirty="0"/>
              <a:t>-um" (concours multiple) à côté de Lindau</a:t>
            </a:r>
          </a:p>
        </p:txBody>
      </p:sp>
    </p:spTree>
    <p:extLst>
      <p:ext uri="{BB962C8B-B14F-4D97-AF65-F5344CB8AC3E}">
        <p14:creationId xmlns:p14="http://schemas.microsoft.com/office/powerpoint/2010/main" val="32691581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 isContent="1" isInverted="1"/>
      </p:transition>
    </mc:Choice>
    <mc:Fallback>
      <p:transition spd="slow" advClick="0" advTm="8000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transport, plein air, ciel, eau&#10;&#10;Description générée automatiquement">
            <a:extLst>
              <a:ext uri="{FF2B5EF4-FFF2-40B4-BE49-F238E27FC236}">
                <a16:creationId xmlns:a16="http://schemas.microsoft.com/office/drawing/2014/main" id="{5137C1C1-64C7-B54D-2D3A-7FE165C8DCA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69632" y="648437"/>
            <a:ext cx="9468000" cy="5326538"/>
          </a:xfrm>
          <a:prstGeom prst="rect">
            <a:avLst/>
          </a:prstGeom>
          <a:ln w="88900" cap="sq" cmpd="thickThin">
            <a:solidFill>
              <a:srgbClr val="00206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2296D0C-F7CA-C19B-7EDA-B761ECA77FB2}"/>
              </a:ext>
            </a:extLst>
          </p:cNvPr>
          <p:cNvSpPr txBox="1"/>
          <p:nvPr/>
        </p:nvSpPr>
        <p:spPr>
          <a:xfrm>
            <a:off x="4011930" y="6072403"/>
            <a:ext cx="549783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Le bateau à vapeur </a:t>
            </a:r>
            <a:r>
              <a:rPr lang="fr-FR" sz="2400" b="1" dirty="0" err="1"/>
              <a:t>Hohentwiel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23628189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 isContent="1" isInverted="1"/>
      </p:transition>
    </mc:Choice>
    <mc:Fallback>
      <p:transition spd="slow" advClick="0" advTm="8000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herbe, plein air, nature, ciel&#10;&#10;Description générée automatiquement">
            <a:extLst>
              <a:ext uri="{FF2B5EF4-FFF2-40B4-BE49-F238E27FC236}">
                <a16:creationId xmlns:a16="http://schemas.microsoft.com/office/drawing/2014/main" id="{33CF05E1-984B-2F42-E1B4-4E791E60677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50570" y="421182"/>
            <a:ext cx="8964000" cy="6015635"/>
          </a:xfrm>
          <a:prstGeom prst="rect">
            <a:avLst/>
          </a:prstGeom>
          <a:ln w="88900" cap="sq" cmpd="thickThin">
            <a:solidFill>
              <a:srgbClr val="00206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0633754-E8EF-B401-740B-2B301F95BE79}"/>
              </a:ext>
            </a:extLst>
          </p:cNvPr>
          <p:cNvSpPr txBox="1"/>
          <p:nvPr/>
        </p:nvSpPr>
        <p:spPr>
          <a:xfrm>
            <a:off x="9944100" y="3154680"/>
            <a:ext cx="224790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Vue depuis la colline </a:t>
            </a:r>
            <a:r>
              <a:rPr lang="fr-FR" sz="2400" b="1" dirty="0" err="1"/>
              <a:t>Pfänder</a:t>
            </a:r>
            <a:r>
              <a:rPr lang="fr-FR" sz="2400" b="1" dirty="0"/>
              <a:t> de Bregenz et le lac (avec Lindau en arrière-plan)</a:t>
            </a:r>
          </a:p>
        </p:txBody>
      </p:sp>
    </p:spTree>
    <p:extLst>
      <p:ext uri="{BB962C8B-B14F-4D97-AF65-F5344CB8AC3E}">
        <p14:creationId xmlns:p14="http://schemas.microsoft.com/office/powerpoint/2010/main" val="17661078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 isContent="1" isInverted="1"/>
      </p:transition>
    </mc:Choice>
    <mc:Fallback>
      <p:transition spd="slow" advClick="0" advTm="8000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arbre, nuage, ciel&#10;&#10;Description générée automatiquement">
            <a:extLst>
              <a:ext uri="{FF2B5EF4-FFF2-40B4-BE49-F238E27FC236}">
                <a16:creationId xmlns:a16="http://schemas.microsoft.com/office/drawing/2014/main" id="{C3B2103A-55FF-A7EF-BBEB-2A7A58ED5CA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05394" y="279000"/>
            <a:ext cx="8549987" cy="6300000"/>
          </a:xfrm>
          <a:prstGeom prst="rect">
            <a:avLst/>
          </a:prstGeom>
          <a:ln w="88900" cap="sq" cmpd="thickThin">
            <a:solidFill>
              <a:srgbClr val="7030A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6832A4B-630D-D75D-9297-A59880AE0B23}"/>
              </a:ext>
            </a:extLst>
          </p:cNvPr>
          <p:cNvSpPr txBox="1"/>
          <p:nvPr/>
        </p:nvSpPr>
        <p:spPr>
          <a:xfrm>
            <a:off x="125730" y="3954780"/>
            <a:ext cx="26289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 err="1"/>
              <a:t>Reichenau</a:t>
            </a:r>
            <a:r>
              <a:rPr lang="fr-FR" sz="2400" b="1" dirty="0"/>
              <a:t> vu du rivage allemand</a:t>
            </a:r>
          </a:p>
        </p:txBody>
      </p:sp>
    </p:spTree>
    <p:extLst>
      <p:ext uri="{BB962C8B-B14F-4D97-AF65-F5344CB8AC3E}">
        <p14:creationId xmlns:p14="http://schemas.microsoft.com/office/powerpoint/2010/main" val="25535399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 isContent="1" isInverted="1"/>
      </p:transition>
    </mc:Choice>
    <mc:Fallback>
      <p:transition spd="slow" advClick="0" advTm="8000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eau, ciel, plein air, son&#10;&#10;Description générée automatiquement">
            <a:extLst>
              <a:ext uri="{FF2B5EF4-FFF2-40B4-BE49-F238E27FC236}">
                <a16:creationId xmlns:a16="http://schemas.microsoft.com/office/drawing/2014/main" id="{440D5F41-43BD-9261-3F19-93E8104823F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95350" y="279000"/>
            <a:ext cx="8400000" cy="6300000"/>
          </a:xfrm>
          <a:prstGeom prst="rect">
            <a:avLst/>
          </a:prstGeom>
          <a:ln w="88900" cap="sq" cmpd="thickThin">
            <a:solidFill>
              <a:srgbClr val="7030A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9D72518-3D54-B6F9-4979-B05445EFDACD}"/>
              </a:ext>
            </a:extLst>
          </p:cNvPr>
          <p:cNvSpPr txBox="1"/>
          <p:nvPr/>
        </p:nvSpPr>
        <p:spPr>
          <a:xfrm>
            <a:off x="9418320" y="3989070"/>
            <a:ext cx="277368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Le lac de Constance depuis Lindau</a:t>
            </a:r>
          </a:p>
        </p:txBody>
      </p:sp>
    </p:spTree>
    <p:extLst>
      <p:ext uri="{BB962C8B-B14F-4D97-AF65-F5344CB8AC3E}">
        <p14:creationId xmlns:p14="http://schemas.microsoft.com/office/powerpoint/2010/main" val="7216608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 isContent="1" isInverted="1"/>
      </p:transition>
    </mc:Choice>
    <mc:Fallback>
      <p:transition spd="slow" advClick="0" advTm="8000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eau, ciel, nuage&#10;&#10;Description générée automatiquement">
            <a:extLst>
              <a:ext uri="{FF2B5EF4-FFF2-40B4-BE49-F238E27FC236}">
                <a16:creationId xmlns:a16="http://schemas.microsoft.com/office/drawing/2014/main" id="{A45A14EA-6A2C-D1D5-B1C0-229A1F31C00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97380" y="279000"/>
            <a:ext cx="9459459" cy="6300000"/>
          </a:xfrm>
          <a:prstGeom prst="rect">
            <a:avLst/>
          </a:prstGeom>
          <a:ln w="88900" cap="sq" cmpd="thickThin">
            <a:solidFill>
              <a:schemeClr val="accent6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A6DA404-B0DF-0E82-C829-23FACC06866A}"/>
              </a:ext>
            </a:extLst>
          </p:cNvPr>
          <p:cNvSpPr txBox="1"/>
          <p:nvPr/>
        </p:nvSpPr>
        <p:spPr>
          <a:xfrm>
            <a:off x="234315" y="3600450"/>
            <a:ext cx="155448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Crépuscule près d'Arbon</a:t>
            </a:r>
          </a:p>
        </p:txBody>
      </p:sp>
    </p:spTree>
    <p:extLst>
      <p:ext uri="{BB962C8B-B14F-4D97-AF65-F5344CB8AC3E}">
        <p14:creationId xmlns:p14="http://schemas.microsoft.com/office/powerpoint/2010/main" val="42048385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 isContent="1" isInverted="1"/>
      </p:transition>
    </mc:Choice>
    <mc:Fallback>
      <p:transition spd="slow" advClick="0" advTm="8000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eau, panorama&#10;&#10;Description générée automatiquement">
            <a:extLst>
              <a:ext uri="{FF2B5EF4-FFF2-40B4-BE49-F238E27FC236}">
                <a16:creationId xmlns:a16="http://schemas.microsoft.com/office/drawing/2014/main" id="{852702C1-7255-3C21-8CAF-18917A8A947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24000" y="1324619"/>
            <a:ext cx="10944000" cy="4024200"/>
          </a:xfrm>
          <a:prstGeom prst="rect">
            <a:avLst/>
          </a:prstGeom>
          <a:ln w="88900" cap="sq" cmpd="thickThin">
            <a:solidFill>
              <a:schemeClr val="accent6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465B77D-2E7D-FBAD-A1C9-52EAC0088E62}"/>
              </a:ext>
            </a:extLst>
          </p:cNvPr>
          <p:cNvSpPr txBox="1"/>
          <p:nvPr/>
        </p:nvSpPr>
        <p:spPr>
          <a:xfrm>
            <a:off x="2023110" y="5348819"/>
            <a:ext cx="94411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une photographie panoramique du lac inférieur (Untersee) .</a:t>
            </a:r>
          </a:p>
        </p:txBody>
      </p:sp>
    </p:spTree>
    <p:extLst>
      <p:ext uri="{BB962C8B-B14F-4D97-AF65-F5344CB8AC3E}">
        <p14:creationId xmlns:p14="http://schemas.microsoft.com/office/powerpoint/2010/main" val="26764901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 isContent="1" isInverted="1"/>
      </p:transition>
    </mc:Choice>
    <mc:Fallback>
      <p:transition spd="slow" advClick="0" advTm="8000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lac, eau&#10;&#10;Description générée automatiquement">
            <a:extLst>
              <a:ext uri="{FF2B5EF4-FFF2-40B4-BE49-F238E27FC236}">
                <a16:creationId xmlns:a16="http://schemas.microsoft.com/office/drawing/2014/main" id="{F9247510-F952-93B0-D4E6-C7CBD08410A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45689" y="279000"/>
            <a:ext cx="8832417" cy="6300000"/>
          </a:xfrm>
          <a:prstGeom prst="rect">
            <a:avLst/>
          </a:prstGeom>
          <a:ln w="88900" cap="sq" cmpd="thickThin">
            <a:solidFill>
              <a:srgbClr val="C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288B887-B540-20CF-3B4C-947A8C50AEC5}"/>
              </a:ext>
            </a:extLst>
          </p:cNvPr>
          <p:cNvSpPr txBox="1"/>
          <p:nvPr/>
        </p:nvSpPr>
        <p:spPr>
          <a:xfrm>
            <a:off x="9555480" y="3669030"/>
            <a:ext cx="263652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Quai d'expédition de </a:t>
            </a:r>
            <a:r>
              <a:rPr lang="fr-FR" sz="2400" b="1" dirty="0" err="1"/>
              <a:t>Dingelsdorf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24167645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 isContent="1" isInverted="1"/>
      </p:transition>
    </mc:Choice>
    <mc:Fallback>
      <p:transition spd="slow" advClick="0" advTm="8000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arbre, maison, ciel&#10;&#10;Description générée automatiquement">
            <a:extLst>
              <a:ext uri="{FF2B5EF4-FFF2-40B4-BE49-F238E27FC236}">
                <a16:creationId xmlns:a16="http://schemas.microsoft.com/office/drawing/2014/main" id="{4E8C676C-9E46-3266-88A0-071882B93DB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09900" y="279000"/>
            <a:ext cx="8400000" cy="6300000"/>
          </a:xfrm>
          <a:prstGeom prst="rect">
            <a:avLst/>
          </a:prstGeom>
          <a:ln w="88900" cap="sq" cmpd="thickThin">
            <a:solidFill>
              <a:srgbClr val="C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0D1CA48-4EB0-076C-1C6E-EB29DE991979}"/>
              </a:ext>
            </a:extLst>
          </p:cNvPr>
          <p:cNvSpPr txBox="1"/>
          <p:nvPr/>
        </p:nvSpPr>
        <p:spPr>
          <a:xfrm>
            <a:off x="99060" y="4149090"/>
            <a:ext cx="265176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2400" b="1" dirty="0" err="1"/>
              <a:t>Ville</a:t>
            </a:r>
            <a:r>
              <a:rPr lang="de-DE" sz="2400" b="1" dirty="0"/>
              <a:t> de Constance, 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19059762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 isContent="1" isInverted="1"/>
      </p:transition>
    </mc:Choice>
    <mc:Fallback>
      <p:transition spd="slow" advClick="0" advTm="8000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eau, rive&#10;&#10;Description générée automatiquement">
            <a:extLst>
              <a:ext uri="{FF2B5EF4-FFF2-40B4-BE49-F238E27FC236}">
                <a16:creationId xmlns:a16="http://schemas.microsoft.com/office/drawing/2014/main" id="{672D60C8-B8C9-51E9-B391-5DDD3396483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24037" y="388620"/>
            <a:ext cx="8543925" cy="5715000"/>
          </a:xfrm>
          <a:prstGeom prst="rect">
            <a:avLst/>
          </a:prstGeom>
          <a:ln w="88900" cap="sq" cmpd="thickThin">
            <a:solidFill>
              <a:srgbClr val="FF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32B6A05-4B81-06FE-ADD9-C8A25E3ACA30}"/>
              </a:ext>
            </a:extLst>
          </p:cNvPr>
          <p:cNvSpPr txBox="1"/>
          <p:nvPr/>
        </p:nvSpPr>
        <p:spPr>
          <a:xfrm>
            <a:off x="1495424" y="6172200"/>
            <a:ext cx="920115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Vue de la promenade du lac (</a:t>
            </a:r>
            <a:r>
              <a:rPr lang="fr-FR" sz="2400" b="1" dirty="0" err="1"/>
              <a:t>Seestraße</a:t>
            </a:r>
            <a:r>
              <a:rPr lang="fr-FR" sz="2400" b="1" dirty="0"/>
              <a:t>) vers l'hôtel de l'île (</a:t>
            </a:r>
            <a:r>
              <a:rPr lang="fr-FR" sz="2400" b="1" dirty="0" err="1"/>
              <a:t>Inselhotel</a:t>
            </a:r>
            <a:r>
              <a:rPr lang="fr-FR" sz="2400" b="1" dirty="0"/>
              <a:t>).</a:t>
            </a:r>
          </a:p>
        </p:txBody>
      </p:sp>
    </p:spTree>
    <p:extLst>
      <p:ext uri="{BB962C8B-B14F-4D97-AF65-F5344CB8AC3E}">
        <p14:creationId xmlns:p14="http://schemas.microsoft.com/office/powerpoint/2010/main" val="4649119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 isContent="1" isInverted="1"/>
      </p:transition>
    </mc:Choice>
    <mc:Fallback>
      <p:transition spd="slow" advClick="0" advTm="8000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arbre, ciel, rocher&#10;&#10;Description générée automatiquement">
            <a:extLst>
              <a:ext uri="{FF2B5EF4-FFF2-40B4-BE49-F238E27FC236}">
                <a16:creationId xmlns:a16="http://schemas.microsoft.com/office/drawing/2014/main" id="{E9759C98-D8EE-3F20-DB6C-0447D8207AE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5300" y="279000"/>
            <a:ext cx="8400000" cy="6300000"/>
          </a:xfrm>
          <a:prstGeom prst="rect">
            <a:avLst/>
          </a:prstGeom>
          <a:ln w="88900" cap="sq" cmpd="thickThin">
            <a:solidFill>
              <a:srgbClr val="FF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191187F-AD4E-3F6A-A6AB-1215238166EE}"/>
              </a:ext>
            </a:extLst>
          </p:cNvPr>
          <p:cNvSpPr txBox="1"/>
          <p:nvPr/>
        </p:nvSpPr>
        <p:spPr>
          <a:xfrm>
            <a:off x="9086850" y="3257550"/>
            <a:ext cx="310515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Hussenstein, monument commémoratif élevé à l'endroit du bûcher de Jan Hus.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296507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 isContent="1" isInverted="1"/>
      </p:transition>
    </mc:Choice>
    <mc:Fallback>
      <p:transition spd="slow" advClick="0" advTm="8000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eau, nuage&#10;&#10;Description générée automatiquement">
            <a:extLst>
              <a:ext uri="{FF2B5EF4-FFF2-40B4-BE49-F238E27FC236}">
                <a16:creationId xmlns:a16="http://schemas.microsoft.com/office/drawing/2014/main" id="{27FC2C0A-143F-1EC2-BD50-45A3757D370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67050" y="279000"/>
            <a:ext cx="8400000" cy="6300000"/>
          </a:xfrm>
          <a:prstGeom prst="rect">
            <a:avLst/>
          </a:prstGeom>
          <a:ln w="88900" cap="sq" cmpd="thickThin">
            <a:solidFill>
              <a:srgbClr val="7030A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C388E10-6C9D-2F5B-96E8-C2E60383D1D2}"/>
              </a:ext>
            </a:extLst>
          </p:cNvPr>
          <p:cNvSpPr txBox="1"/>
          <p:nvPr/>
        </p:nvSpPr>
        <p:spPr>
          <a:xfrm>
            <a:off x="541020" y="3303270"/>
            <a:ext cx="252603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/>
          </a:p>
          <a:p>
            <a:r>
              <a:rPr lang="fr-FR" sz="2400" b="1"/>
              <a:t>Plus de détails</a:t>
            </a:r>
          </a:p>
          <a:p>
            <a:r>
              <a:rPr lang="fr-FR" sz="2400" b="1"/>
              <a:t>Impéria de Peter Lenk.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32619985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 isContent="1" isInverted="1"/>
      </p:transition>
    </mc:Choice>
    <mc:Fallback>
      <p:transition spd="slow" advClick="0" advTm="8000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eau, ciel, bateau&#10;&#10;Description générée automatiquement">
            <a:extLst>
              <a:ext uri="{FF2B5EF4-FFF2-40B4-BE49-F238E27FC236}">
                <a16:creationId xmlns:a16="http://schemas.microsoft.com/office/drawing/2014/main" id="{1AFC9D75-8B70-6169-B209-EF8C8287A8A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07330" y="459000"/>
            <a:ext cx="9126761" cy="5940000"/>
          </a:xfrm>
          <a:prstGeom prst="rect">
            <a:avLst/>
          </a:prstGeom>
          <a:ln w="88900" cap="sq" cmpd="thickThin">
            <a:solidFill>
              <a:srgbClr val="7030A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9E79BA9-EDB8-58B2-0336-CD38EEB1A707}"/>
              </a:ext>
            </a:extLst>
          </p:cNvPr>
          <p:cNvSpPr txBox="1"/>
          <p:nvPr/>
        </p:nvSpPr>
        <p:spPr>
          <a:xfrm>
            <a:off x="9898380" y="3577591"/>
            <a:ext cx="229362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Lac de Constance (</a:t>
            </a:r>
            <a:r>
              <a:rPr lang="fr-FR" sz="2400" b="1" dirty="0" err="1"/>
              <a:t>Obersee</a:t>
            </a:r>
            <a:r>
              <a:rPr lang="fr-FR" sz="2400" b="1" dirty="0"/>
              <a:t>) à Lindau.</a:t>
            </a:r>
          </a:p>
        </p:txBody>
      </p:sp>
    </p:spTree>
    <p:extLst>
      <p:ext uri="{BB962C8B-B14F-4D97-AF65-F5344CB8AC3E}">
        <p14:creationId xmlns:p14="http://schemas.microsoft.com/office/powerpoint/2010/main" val="15838955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 isContent="1" isInverted="1"/>
      </p:transition>
    </mc:Choice>
    <mc:Fallback>
      <p:transition spd="slow" advClick="0" advTm="8000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eau, transport, embarcation&#10;&#10;Description générée automatiquement">
            <a:extLst>
              <a:ext uri="{FF2B5EF4-FFF2-40B4-BE49-F238E27FC236}">
                <a16:creationId xmlns:a16="http://schemas.microsoft.com/office/drawing/2014/main" id="{E1897AE7-294B-069C-8446-9F7FBF14AAA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95650" y="279000"/>
            <a:ext cx="8400000" cy="6300000"/>
          </a:xfrm>
          <a:prstGeom prst="rect">
            <a:avLst/>
          </a:prstGeom>
          <a:ln w="88900" cap="sq" cmpd="thickThin">
            <a:solidFill>
              <a:srgbClr val="00206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6AAE245-B038-8B9E-EF6F-9C75838FA67D}"/>
              </a:ext>
            </a:extLst>
          </p:cNvPr>
          <p:cNvSpPr txBox="1"/>
          <p:nvPr/>
        </p:nvSpPr>
        <p:spPr>
          <a:xfrm>
            <a:off x="0" y="3794760"/>
            <a:ext cx="307848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 Les bateaux à moteur Munich et Stuttgart à </a:t>
            </a:r>
            <a:r>
              <a:rPr lang="fr-FR" sz="2400" b="1" dirty="0" err="1"/>
              <a:t>Meersburg</a:t>
            </a:r>
            <a:r>
              <a:rPr lang="fr-FR" sz="2400" b="1" dirty="0"/>
              <a:t>, Allemagne</a:t>
            </a:r>
          </a:p>
        </p:txBody>
      </p:sp>
    </p:spTree>
    <p:extLst>
      <p:ext uri="{BB962C8B-B14F-4D97-AF65-F5344CB8AC3E}">
        <p14:creationId xmlns:p14="http://schemas.microsoft.com/office/powerpoint/2010/main" val="30219743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 isContent="1" isInverted="1"/>
      </p:transition>
    </mc:Choice>
    <mc:Fallback>
      <p:transition spd="slow" advClick="0" advTm="8000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plein air, ciel, nature, eau&#10;&#10;Description générée automatiquement">
            <a:extLst>
              <a:ext uri="{FF2B5EF4-FFF2-40B4-BE49-F238E27FC236}">
                <a16:creationId xmlns:a16="http://schemas.microsoft.com/office/drawing/2014/main" id="{5DD31394-A61E-0573-065D-D6472FF4292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75310" y="783000"/>
            <a:ext cx="7056000" cy="5292000"/>
          </a:xfrm>
          <a:prstGeom prst="rect">
            <a:avLst/>
          </a:prstGeom>
          <a:ln w="88900" cap="sq" cmpd="thickThin">
            <a:solidFill>
              <a:srgbClr val="00206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0157E2F1-7052-1E19-1A0E-5A699DC2C262}"/>
              </a:ext>
            </a:extLst>
          </p:cNvPr>
          <p:cNvSpPr txBox="1"/>
          <p:nvPr/>
        </p:nvSpPr>
        <p:spPr>
          <a:xfrm>
            <a:off x="2937510" y="6075000"/>
            <a:ext cx="296037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Lac De Constance</a:t>
            </a:r>
          </a:p>
        </p:txBody>
      </p:sp>
      <p:sp>
        <p:nvSpPr>
          <p:cNvPr id="2" name="ZoneTexte 1">
            <a:extLst>
              <a:ext uri="{FF2B5EF4-FFF2-40B4-BE49-F238E27FC236}">
                <a16:creationId xmlns:a16="http://schemas.microsoft.com/office/drawing/2014/main" id="{FB6BEB2F-E482-C916-EAAA-B1CEEAF5BBAB}"/>
              </a:ext>
            </a:extLst>
          </p:cNvPr>
          <p:cNvSpPr txBox="1"/>
          <p:nvPr/>
        </p:nvSpPr>
        <p:spPr>
          <a:xfrm>
            <a:off x="134552" y="259780"/>
            <a:ext cx="872121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/>
              <a:t>Lorient Vous A Présenté  Le Lac Constance (Allemagne )</a:t>
            </a:r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C745774C-415A-FA63-ABAF-43A76C0B481C}"/>
              </a:ext>
            </a:extLst>
          </p:cNvPr>
          <p:cNvSpPr txBox="1"/>
          <p:nvPr/>
        </p:nvSpPr>
        <p:spPr>
          <a:xfrm>
            <a:off x="7787148" y="2408903"/>
            <a:ext cx="431488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/>
              <a:t>Les Images Et Le Son Du net</a:t>
            </a:r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id="{96772E98-4CD7-1F4A-6E1E-AC08D47B2A9D}"/>
              </a:ext>
            </a:extLst>
          </p:cNvPr>
          <p:cNvSpPr txBox="1"/>
          <p:nvPr/>
        </p:nvSpPr>
        <p:spPr>
          <a:xfrm>
            <a:off x="9206520" y="3402658"/>
            <a:ext cx="36525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/>
              <a:t>Daniel</a:t>
            </a:r>
          </a:p>
        </p:txBody>
      </p:sp>
    </p:spTree>
    <p:extLst>
      <p:ext uri="{BB962C8B-B14F-4D97-AF65-F5344CB8AC3E}">
        <p14:creationId xmlns:p14="http://schemas.microsoft.com/office/powerpoint/2010/main" val="40182747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 isContent="1" isInverted="1"/>
      </p:transition>
    </mc:Choice>
    <mc:Fallback>
      <p:transition spd="slow" advClick="0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 tmFilter="0,0; .5, 1; 1, 1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82</TotalTime>
  <Words>371</Words>
  <Application>Microsoft Office PowerPoint</Application>
  <PresentationFormat>Grand écran</PresentationFormat>
  <Paragraphs>40</Paragraphs>
  <Slides>30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30</vt:i4>
      </vt:variant>
    </vt:vector>
  </HeadingPairs>
  <TitlesOfParts>
    <vt:vector size="35" baseType="lpstr">
      <vt:lpstr>Algerian</vt:lpstr>
      <vt:lpstr>Arial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Daniel Moulac</dc:creator>
  <cp:lastModifiedBy>Daniel Moulac</cp:lastModifiedBy>
  <cp:revision>5</cp:revision>
  <dcterms:created xsi:type="dcterms:W3CDTF">2024-01-24T09:55:20Z</dcterms:created>
  <dcterms:modified xsi:type="dcterms:W3CDTF">2024-01-25T07:59:11Z</dcterms:modified>
</cp:coreProperties>
</file>