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56" r:id="rId2"/>
    <p:sldId id="269" r:id="rId3"/>
    <p:sldId id="270" r:id="rId4"/>
    <p:sldId id="273" r:id="rId5"/>
    <p:sldId id="272" r:id="rId6"/>
    <p:sldId id="275" r:id="rId7"/>
    <p:sldId id="258" r:id="rId8"/>
    <p:sldId id="257" r:id="rId9"/>
    <p:sldId id="260" r:id="rId10"/>
    <p:sldId id="259" r:id="rId11"/>
    <p:sldId id="266" r:id="rId12"/>
    <p:sldId id="265" r:id="rId13"/>
    <p:sldId id="267" r:id="rId14"/>
    <p:sldId id="268" r:id="rId15"/>
    <p:sldId id="274" r:id="rId16"/>
    <p:sldId id="271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108" d="100"/>
          <a:sy n="108" d="100"/>
        </p:scale>
        <p:origin x="630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fr-FR"/>
              <a:t>Modifiez le style des sous-titres du masque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1/25/2024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062908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1/25/2024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003034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r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1/25/2024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1279701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1/25/2024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690463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1/25/2024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409482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1/25/2024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4937194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1/25/2024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68143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1/25/2024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0516655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fr-FR"/>
              <a:t>Cliquez sur l'icône pour ajouter une image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1/25/2024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1707000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Image panoramiqu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fr-FR"/>
              <a:t>Cliquez sur l'icône pour ajouter une image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1/25/2024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4588996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re et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1/25/2024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783707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tion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fr-FR"/>
              <a:t>Cliquez pour modifier les styles du texte du masque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1/25/2024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‹N°›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14156030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arte n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1/25/2024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3200992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 colonn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1/25/2024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9467386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 colonnes d’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fr-FR"/>
              <a:t>Cliquez sur l'icône pour ajouter une image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fr-FR"/>
              <a:t>Cliquez sur l'icône pour ajouter une image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fr-FR"/>
              <a:t>Cliquez sur l'icône pour ajouter une image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1/25/2024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4590143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1/25/2024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6554062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1/25/2024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7975376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1/25/2024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475867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  <p:sldLayoutId id="2147483792" r:id="rId12"/>
    <p:sldLayoutId id="2147483793" r:id="rId13"/>
    <p:sldLayoutId id="2147483794" r:id="rId14"/>
    <p:sldLayoutId id="2147483795" r:id="rId15"/>
    <p:sldLayoutId id="2147483796" r:id="rId16"/>
    <p:sldLayoutId id="2147483797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17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19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ymbole de découpage de transgenre">
            <a:extLst>
              <a:ext uri="{FF2B5EF4-FFF2-40B4-BE49-F238E27FC236}">
                <a16:creationId xmlns:a16="http://schemas.microsoft.com/office/drawing/2014/main" id="{FC3B229F-1E7F-85F4-1A9D-89779E88025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637" b="5093"/>
          <a:stretch/>
        </p:blipFill>
        <p:spPr>
          <a:xfrm>
            <a:off x="21" y="10"/>
            <a:ext cx="12191979" cy="6857990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A61B65A4-6F52-3A51-FDCD-0F7543CBD08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6" y="643467"/>
            <a:ext cx="5452529" cy="3569242"/>
          </a:xfrm>
        </p:spPr>
        <p:txBody>
          <a:bodyPr anchor="t">
            <a:normAutofit/>
          </a:bodyPr>
          <a:lstStyle/>
          <a:p>
            <a:pPr algn="l"/>
            <a:r>
              <a:rPr lang="fr-FR" sz="6000" dirty="0">
                <a:solidFill>
                  <a:schemeClr val="bg1"/>
                </a:solidFill>
              </a:rPr>
              <a:t>Projet Sexualité</a:t>
            </a:r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id="{B6AB4A0F-5364-CAB8-8D93-2B3F860607B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71301" y="4856166"/>
            <a:ext cx="9441568" cy="1663493"/>
          </a:xfrm>
        </p:spPr>
        <p:txBody>
          <a:bodyPr anchor="b">
            <a:noAutofit/>
          </a:bodyPr>
          <a:lstStyle/>
          <a:p>
            <a:r>
              <a:rPr lang="fr-FR" sz="4800" dirty="0">
                <a:solidFill>
                  <a:schemeClr val="tx1"/>
                </a:solidFill>
              </a:rPr>
              <a:t>Numéro pour poser vos questions </a:t>
            </a:r>
            <a:r>
              <a:rPr lang="fr-FR" sz="48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:</a:t>
            </a:r>
            <a:r>
              <a:rPr lang="fr-FR" sz="66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</a:t>
            </a:r>
            <a:r>
              <a:rPr lang="fr-FR" sz="6600" b="0" i="0" dirty="0">
                <a:solidFill>
                  <a:schemeClr val="accent5">
                    <a:lumMod val="40000"/>
                    <a:lumOff val="60000"/>
                  </a:schemeClr>
                </a:solidFill>
                <a:effectLst/>
                <a:latin typeface="Calibri" panose="020F0502020204030204" pitchFamily="34" charset="0"/>
              </a:rPr>
              <a:t> 06 82 23 15 44</a:t>
            </a:r>
            <a:endParaRPr lang="fr-FR" sz="6600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7640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92" name="Picture 7191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194" name="Picture 7193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7196" name="Oval 7195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fr-FR"/>
          </a:p>
        </p:txBody>
      </p:sp>
      <p:pic>
        <p:nvPicPr>
          <p:cNvPr id="7198" name="Picture 7197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7200" name="Picture 7199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7202" name="Rectangle 7201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fr-FR"/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F58D205E-94C6-7932-ECAE-C43B2686CE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206" y="-113122"/>
            <a:ext cx="7326992" cy="382986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4000" dirty="0"/>
              <a:t>A tout moment </a:t>
            </a:r>
            <a:r>
              <a:rPr lang="en-US" sz="4000" dirty="0" err="1"/>
              <a:t>vous</a:t>
            </a:r>
            <a:r>
              <a:rPr lang="en-US" sz="4000" dirty="0"/>
              <a:t> </a:t>
            </a:r>
            <a:r>
              <a:rPr lang="en-US" sz="4000" dirty="0" err="1"/>
              <a:t>pouvez</a:t>
            </a:r>
            <a:r>
              <a:rPr lang="en-US" sz="4000" dirty="0"/>
              <a:t> poser </a:t>
            </a:r>
            <a:r>
              <a:rPr lang="en-US" sz="4000" dirty="0" err="1"/>
              <a:t>n’importe</a:t>
            </a:r>
            <a:r>
              <a:rPr lang="en-US" sz="4000" dirty="0"/>
              <a:t> quelle question </a:t>
            </a:r>
            <a:r>
              <a:rPr lang="en-US" sz="4000" dirty="0" err="1"/>
              <a:t>concernant</a:t>
            </a:r>
            <a:r>
              <a:rPr lang="en-US" sz="4000" dirty="0"/>
              <a:t> la/</a:t>
            </a:r>
            <a:r>
              <a:rPr lang="en-US" sz="4000" dirty="0" err="1"/>
              <a:t>votre</a:t>
            </a:r>
            <a:r>
              <a:rPr lang="en-US" sz="4000" dirty="0"/>
              <a:t> </a:t>
            </a:r>
            <a:r>
              <a:rPr lang="en-US" sz="4000" dirty="0" err="1"/>
              <a:t>sexualité</a:t>
            </a:r>
            <a:r>
              <a:rPr lang="en-US" sz="4000" dirty="0"/>
              <a:t> et on </a:t>
            </a:r>
            <a:r>
              <a:rPr lang="en-US" sz="4000" dirty="0" err="1"/>
              <a:t>essayera</a:t>
            </a:r>
            <a:r>
              <a:rPr lang="en-US" sz="4000" dirty="0"/>
              <a:t> de </a:t>
            </a:r>
            <a:r>
              <a:rPr lang="en-US" sz="4000" dirty="0" err="1"/>
              <a:t>vous</a:t>
            </a:r>
            <a:r>
              <a:rPr lang="en-US" sz="4000" dirty="0"/>
              <a:t> </a:t>
            </a:r>
            <a:r>
              <a:rPr lang="en-US" sz="4000" dirty="0" err="1"/>
              <a:t>répondre</a:t>
            </a:r>
            <a:r>
              <a:rPr lang="en-US" sz="4000" dirty="0"/>
              <a:t> 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6E53F940-F69A-8D7C-0301-483055D848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01" y="4213781"/>
            <a:ext cx="5592843" cy="20144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800" cap="all" dirty="0">
                <a:solidFill>
                  <a:schemeClr val="bg2">
                    <a:lumMod val="40000"/>
                    <a:lumOff val="60000"/>
                  </a:schemeClr>
                </a:solidFill>
              </a:rPr>
              <a:t> </a:t>
            </a:r>
            <a:r>
              <a:rPr lang="en-US" sz="1800" cap="all" dirty="0">
                <a:solidFill>
                  <a:schemeClr val="bg2">
                    <a:lumMod val="40000"/>
                    <a:lumOff val="60000"/>
                  </a:schemeClr>
                </a:solidFill>
                <a:effectLst/>
              </a:rPr>
              <a:t> </a:t>
            </a:r>
            <a:r>
              <a:rPr lang="en-US" sz="6000" cap="all" dirty="0">
                <a:solidFill>
                  <a:schemeClr val="bg2">
                    <a:lumMod val="40000"/>
                    <a:lumOff val="60000"/>
                  </a:schemeClr>
                </a:solidFill>
                <a:effectLst/>
              </a:rPr>
              <a:t>06 82 23 15 44</a:t>
            </a:r>
            <a:endParaRPr lang="en-US" sz="6000" cap="all" dirty="0">
              <a:solidFill>
                <a:schemeClr val="bg2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7170" name="Picture 2" descr="Tout le monde se pose des questions">
            <a:extLst>
              <a:ext uri="{FF2B5EF4-FFF2-40B4-BE49-F238E27FC236}">
                <a16:creationId xmlns:a16="http://schemas.microsoft.com/office/drawing/2014/main" id="{827B89FE-9F00-D9E7-20B0-B4F8500241E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831" r="17470" b="1"/>
          <a:stretch/>
        </p:blipFill>
        <p:spPr bwMode="auto">
          <a:xfrm>
            <a:off x="4569946" y="0"/>
            <a:ext cx="7557319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204" name="Rectangle 7203">
            <a:extLst>
              <a:ext uri="{FF2B5EF4-FFF2-40B4-BE49-F238E27FC236}">
                <a16:creationId xmlns:a16="http://schemas.microsoft.com/office/drawing/2014/main" id="{BFEFF673-A9DE-416D-A04E-1D5090454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2819798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E38DF759-8C56-D1A8-3391-6A93197627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19" y="807867"/>
            <a:ext cx="2966716" cy="1304713"/>
          </a:xfrm>
        </p:spPr>
        <p:txBody>
          <a:bodyPr anchor="b">
            <a:normAutofit fontScale="90000"/>
          </a:bodyPr>
          <a:lstStyle/>
          <a:p>
            <a:pPr algn="ctr"/>
            <a:r>
              <a:rPr lang="fr-FR" sz="2800" dirty="0"/>
              <a:t>Questionnaire sur la contraception 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3998F5BF-3D1A-3EDB-4727-1A759AF7C9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2334" y="2837362"/>
            <a:ext cx="2312479" cy="3854197"/>
          </a:xfrm>
        </p:spPr>
        <p:txBody>
          <a:bodyPr>
            <a:normAutofit/>
          </a:bodyPr>
          <a:lstStyle/>
          <a:p>
            <a:r>
              <a:rPr lang="fr-FR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https://questionsexualite.fr/choisir-sa-contraception/ma-contraception-et-moi/comment-choisir-la-contraception-qui-vous-convient</a:t>
            </a:r>
          </a:p>
        </p:txBody>
      </p:sp>
      <p:pic>
        <p:nvPicPr>
          <p:cNvPr id="8194" name="Picture 2" descr="Contraception | État de Fribourg">
            <a:extLst>
              <a:ext uri="{FF2B5EF4-FFF2-40B4-BE49-F238E27FC236}">
                <a16:creationId xmlns:a16="http://schemas.microsoft.com/office/drawing/2014/main" id="{8410D7C4-CDC4-F029-503B-1092403F35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111685" y="882398"/>
            <a:ext cx="7113350" cy="5121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oneTexte 4">
            <a:extLst>
              <a:ext uri="{FF2B5EF4-FFF2-40B4-BE49-F238E27FC236}">
                <a16:creationId xmlns:a16="http://schemas.microsoft.com/office/drawing/2014/main" id="{1A789A09-F322-29F6-AEC7-F157F6EDDD18}"/>
              </a:ext>
            </a:extLst>
          </p:cNvPr>
          <p:cNvSpPr txBox="1"/>
          <p:nvPr/>
        </p:nvSpPr>
        <p:spPr>
          <a:xfrm>
            <a:off x="286004" y="5549474"/>
            <a:ext cx="609452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000" cap="all" dirty="0">
                <a:solidFill>
                  <a:schemeClr val="bg2">
                    <a:lumMod val="40000"/>
                    <a:lumOff val="60000"/>
                  </a:schemeClr>
                </a:solidFill>
                <a:effectLst/>
              </a:rPr>
              <a:t>06 82 23 15 44</a:t>
            </a:r>
            <a:endParaRPr lang="fr-FR" sz="4000" dirty="0"/>
          </a:p>
        </p:txBody>
      </p:sp>
    </p:spTree>
    <p:extLst>
      <p:ext uri="{BB962C8B-B14F-4D97-AF65-F5344CB8AC3E}">
        <p14:creationId xmlns:p14="http://schemas.microsoft.com/office/powerpoint/2010/main" val="14350125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ontraception - Santé sexuelle et planning familial à Genève aux HUG - HUG">
            <a:extLst>
              <a:ext uri="{FF2B5EF4-FFF2-40B4-BE49-F238E27FC236}">
                <a16:creationId xmlns:a16="http://schemas.microsoft.com/office/drawing/2014/main" id="{9064CC07-A4CC-69DE-A1D5-820CAA32CA6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oneTexte 5">
            <a:extLst>
              <a:ext uri="{FF2B5EF4-FFF2-40B4-BE49-F238E27FC236}">
                <a16:creationId xmlns:a16="http://schemas.microsoft.com/office/drawing/2014/main" id="{B243F071-D9FF-5098-CE16-507A1426524E}"/>
              </a:ext>
            </a:extLst>
          </p:cNvPr>
          <p:cNvSpPr txBox="1"/>
          <p:nvPr/>
        </p:nvSpPr>
        <p:spPr>
          <a:xfrm>
            <a:off x="2651807" y="252810"/>
            <a:ext cx="6160416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000" cap="all" dirty="0">
                <a:solidFill>
                  <a:schemeClr val="bg2">
                    <a:lumMod val="40000"/>
                    <a:lumOff val="60000"/>
                  </a:schemeClr>
                </a:solidFill>
                <a:effectLst/>
              </a:rPr>
              <a:t>06 82 23 15 44</a:t>
            </a:r>
            <a:endParaRPr lang="fr-FR" sz="4000" dirty="0"/>
          </a:p>
        </p:txBody>
      </p:sp>
    </p:spTree>
    <p:extLst>
      <p:ext uri="{BB962C8B-B14F-4D97-AF65-F5344CB8AC3E}">
        <p14:creationId xmlns:p14="http://schemas.microsoft.com/office/powerpoint/2010/main" val="19257907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6B3E03A2-1B8D-B45B-7859-DEF68B0925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fr-FR"/>
          </a:p>
        </p:txBody>
      </p:sp>
      <p:pic>
        <p:nvPicPr>
          <p:cNvPr id="5" name="MAXIME LABRIT, LA CONTRACEPTION MASCULINE _ EXTRA-ORDINAIRE">
            <a:hlinkClick r:id="" action="ppaction://media"/>
            <a:extLst>
              <a:ext uri="{FF2B5EF4-FFF2-40B4-BE49-F238E27FC236}">
                <a16:creationId xmlns:a16="http://schemas.microsoft.com/office/drawing/2014/main" id="{1D5ADBC4-7E20-99D2-6FB0-FDA6F1FB052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352800" y="0"/>
            <a:ext cx="5486400" cy="6858000"/>
          </a:xfrm>
          <a:prstGeom prst="rect">
            <a:avLst/>
          </a:prstGeom>
        </p:spPr>
      </p:pic>
      <p:sp>
        <p:nvSpPr>
          <p:cNvPr id="7" name="Espace réservé du contenu 6">
            <a:extLst>
              <a:ext uri="{FF2B5EF4-FFF2-40B4-BE49-F238E27FC236}">
                <a16:creationId xmlns:a16="http://schemas.microsoft.com/office/drawing/2014/main" id="{821C4948-FE06-5247-6266-37A03FA093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9" name="ZoneTexte 8">
            <a:extLst>
              <a:ext uri="{FF2B5EF4-FFF2-40B4-BE49-F238E27FC236}">
                <a16:creationId xmlns:a16="http://schemas.microsoft.com/office/drawing/2014/main" id="{8B769CF4-0F6F-9827-5B00-F99FD38A20F6}"/>
              </a:ext>
            </a:extLst>
          </p:cNvPr>
          <p:cNvSpPr txBox="1"/>
          <p:nvPr/>
        </p:nvSpPr>
        <p:spPr>
          <a:xfrm>
            <a:off x="374342" y="3429000"/>
            <a:ext cx="609452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cap="all" dirty="0">
                <a:solidFill>
                  <a:schemeClr val="bg2">
                    <a:lumMod val="40000"/>
                    <a:lumOff val="60000"/>
                  </a:schemeClr>
                </a:solidFill>
                <a:effectLst/>
              </a:rPr>
              <a:t>06 82 23 15 44</a:t>
            </a:r>
            <a:endParaRPr lang="fr-FR" sz="2800" dirty="0"/>
          </a:p>
        </p:txBody>
      </p:sp>
    </p:spTree>
    <p:extLst>
      <p:ext uri="{BB962C8B-B14F-4D97-AF65-F5344CB8AC3E}">
        <p14:creationId xmlns:p14="http://schemas.microsoft.com/office/powerpoint/2010/main" val="2777139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673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228162F1-732D-5B7B-BE21-6ECEEBE0C1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1388B291-BF6D-9CB2-4E83-5F76670EC7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fr-FR"/>
          </a:p>
        </p:txBody>
      </p:sp>
      <p:pic>
        <p:nvPicPr>
          <p:cNvPr id="2050" name="Picture 2" descr="Comment Mettre Un Préservatif">
            <a:extLst>
              <a:ext uri="{FF2B5EF4-FFF2-40B4-BE49-F238E27FC236}">
                <a16:creationId xmlns:a16="http://schemas.microsoft.com/office/drawing/2014/main" id="{68EF9FAA-844B-5921-DF66-919717AB0B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393454" cy="6973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34126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655D341A-B04D-A479-56F0-47A0111338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524" y="1340361"/>
            <a:ext cx="3729162" cy="334170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>
              <a:lnSpc>
                <a:spcPct val="83000"/>
              </a:lnSpc>
            </a:pPr>
            <a:r>
              <a:rPr lang="en-US" sz="3600" cap="all" spc="-100" dirty="0">
                <a:solidFill>
                  <a:schemeClr val="tx1"/>
                </a:solidFill>
              </a:rPr>
              <a:t>IST ( Infection </a:t>
            </a:r>
            <a:r>
              <a:rPr lang="en-US" sz="3600" cap="all" spc="-100" dirty="0" err="1">
                <a:solidFill>
                  <a:schemeClr val="tx1"/>
                </a:solidFill>
              </a:rPr>
              <a:t>Sexuellement</a:t>
            </a:r>
            <a:r>
              <a:rPr lang="en-US" sz="3600" cap="all" spc="-100" dirty="0">
                <a:solidFill>
                  <a:schemeClr val="tx1"/>
                </a:solidFill>
              </a:rPr>
              <a:t> Transmissible )</a:t>
            </a:r>
            <a:br>
              <a:rPr lang="en-US" sz="3600" cap="all" spc="-100" dirty="0">
                <a:solidFill>
                  <a:schemeClr val="tx1"/>
                </a:solidFill>
              </a:rPr>
            </a:br>
            <a:br>
              <a:rPr lang="en-US" sz="3600" cap="all" spc="-100" dirty="0">
                <a:solidFill>
                  <a:schemeClr val="tx1"/>
                </a:solidFill>
              </a:rPr>
            </a:br>
            <a:br>
              <a:rPr lang="en-US" sz="3600" cap="all" spc="-100" dirty="0">
                <a:solidFill>
                  <a:schemeClr val="tx1"/>
                </a:solidFill>
              </a:rPr>
            </a:br>
            <a:br>
              <a:rPr lang="en-US" sz="3600" cap="all" spc="-100" dirty="0">
                <a:solidFill>
                  <a:schemeClr val="tx1"/>
                </a:solidFill>
              </a:rPr>
            </a:br>
            <a:r>
              <a:rPr lang="fr-FR" sz="3600" dirty="0">
                <a:solidFill>
                  <a:schemeClr val="tx1"/>
                </a:solidFill>
              </a:rPr>
              <a:t>Numéro pour poser vos questions </a:t>
            </a:r>
            <a:r>
              <a:rPr lang="fr-FR" sz="36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: </a:t>
            </a:r>
            <a:br>
              <a:rPr lang="fr-FR" sz="3600" dirty="0">
                <a:solidFill>
                  <a:schemeClr val="accent5">
                    <a:lumMod val="40000"/>
                    <a:lumOff val="60000"/>
                  </a:schemeClr>
                </a:solidFill>
              </a:rPr>
            </a:br>
            <a:br>
              <a:rPr lang="fr-FR" sz="3600" dirty="0">
                <a:solidFill>
                  <a:schemeClr val="accent5">
                    <a:lumMod val="40000"/>
                    <a:lumOff val="60000"/>
                  </a:schemeClr>
                </a:solidFill>
              </a:rPr>
            </a:br>
            <a:r>
              <a:rPr lang="fr-FR" sz="3600" b="0" i="0" dirty="0">
                <a:solidFill>
                  <a:schemeClr val="accent5">
                    <a:lumMod val="40000"/>
                    <a:lumOff val="60000"/>
                  </a:schemeClr>
                </a:solidFill>
                <a:effectLst/>
                <a:latin typeface="Calibri" panose="020F0502020204030204" pitchFamily="34" charset="0"/>
              </a:rPr>
              <a:t> </a:t>
            </a:r>
            <a:r>
              <a:rPr lang="fr-FR" sz="4000" b="0" i="0" dirty="0">
                <a:solidFill>
                  <a:schemeClr val="accent5">
                    <a:lumMod val="40000"/>
                    <a:lumOff val="60000"/>
                  </a:schemeClr>
                </a:solidFill>
                <a:effectLst/>
                <a:latin typeface="Calibri" panose="020F0502020204030204" pitchFamily="34" charset="0"/>
              </a:rPr>
              <a:t>06 82 23 15 44</a:t>
            </a:r>
            <a:br>
              <a:rPr lang="fr-FR" sz="7200" dirty="0">
                <a:solidFill>
                  <a:schemeClr val="accent5">
                    <a:lumMod val="40000"/>
                    <a:lumOff val="60000"/>
                  </a:schemeClr>
                </a:solidFill>
              </a:rPr>
            </a:br>
            <a:endParaRPr lang="en-US" sz="3600" cap="all" spc="-100" dirty="0">
              <a:solidFill>
                <a:schemeClr val="tx1"/>
              </a:solidFill>
            </a:endParaRPr>
          </a:p>
        </p:txBody>
      </p:sp>
      <p:pic>
        <p:nvPicPr>
          <p:cNvPr id="1026" name="Picture 2" descr="IST – Infection(s) Sexuellement Transmissible(s) – Maison Médicale  Walheroise">
            <a:extLst>
              <a:ext uri="{FF2B5EF4-FFF2-40B4-BE49-F238E27FC236}">
                <a16:creationId xmlns:a16="http://schemas.microsoft.com/office/drawing/2014/main" id="{13230877-1F8A-EA22-8277-87527C6C0B0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113"/>
          <a:stretch/>
        </p:blipFill>
        <p:spPr bwMode="auto">
          <a:xfrm>
            <a:off x="4638164" y="-7290"/>
            <a:ext cx="7545616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37031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😲 Comment savoir si j'ai une IST _! [Santé sexuelle]">
            <a:hlinkClick r:id="" action="ppaction://media"/>
            <a:extLst>
              <a:ext uri="{FF2B5EF4-FFF2-40B4-BE49-F238E27FC236}">
                <a16:creationId xmlns:a16="http://schemas.microsoft.com/office/drawing/2014/main" id="{A42D26C7-1F55-BE76-C751-793DDF7A1CD1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931340" y="214578"/>
            <a:ext cx="4109724" cy="6004002"/>
          </a:xfrm>
          <a:prstGeom prst="rect">
            <a:avLst/>
          </a:prstGeom>
        </p:spPr>
      </p:pic>
      <p:sp>
        <p:nvSpPr>
          <p:cNvPr id="6" name="ZoneTexte 5">
            <a:extLst>
              <a:ext uri="{FF2B5EF4-FFF2-40B4-BE49-F238E27FC236}">
                <a16:creationId xmlns:a16="http://schemas.microsoft.com/office/drawing/2014/main" id="{FE664C45-96D6-CDEE-6A66-B7BF01D9602B}"/>
              </a:ext>
            </a:extLst>
          </p:cNvPr>
          <p:cNvSpPr txBox="1"/>
          <p:nvPr/>
        </p:nvSpPr>
        <p:spPr>
          <a:xfrm>
            <a:off x="2329694" y="5987975"/>
            <a:ext cx="8723005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fr-FR" sz="1800" dirty="0"/>
              <a:t>Numéro pour poser vos questions : </a:t>
            </a:r>
            <a:r>
              <a:rPr lang="fr-FR" sz="1800" b="0" i="0" dirty="0">
                <a:effectLst/>
                <a:latin typeface="Calibri" panose="020F0502020204030204" pitchFamily="34" charset="0"/>
              </a:rPr>
              <a:t> </a:t>
            </a:r>
            <a:r>
              <a:rPr lang="fr-FR" sz="4400" b="0" i="0" dirty="0">
                <a:effectLst/>
                <a:latin typeface="Calibri" panose="020F0502020204030204" pitchFamily="34" charset="0"/>
              </a:rPr>
              <a:t>06 82 23 15 44</a:t>
            </a:r>
            <a:endParaRPr lang="fr-FR" sz="4400" dirty="0"/>
          </a:p>
        </p:txBody>
      </p:sp>
    </p:spTree>
    <p:extLst>
      <p:ext uri="{BB962C8B-B14F-4D97-AF65-F5344CB8AC3E}">
        <p14:creationId xmlns:p14="http://schemas.microsoft.com/office/powerpoint/2010/main" val="8968690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842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75F89611-D230-1F91-B74B-9656E8684E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2386" y="-847292"/>
            <a:ext cx="4023360" cy="2802219"/>
          </a:xfrm>
          <a:ln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83000"/>
              </a:lnSpc>
            </a:pPr>
            <a:r>
              <a:rPr lang="en-US" sz="3200" cap="all" spc="-100" dirty="0">
                <a:solidFill>
                  <a:schemeClr val="accent6">
                    <a:lumMod val="50000"/>
                  </a:schemeClr>
                </a:solidFill>
                <a:latin typeface="ADLaM Display" panose="020F0502020204030204" pitchFamily="2" charset="0"/>
                <a:ea typeface="ADLaM Display" panose="020F0502020204030204" pitchFamily="2" charset="0"/>
                <a:cs typeface="ADLaM Display" panose="020F0502020204030204" pitchFamily="2" charset="0"/>
              </a:rPr>
              <a:t>Violence </a:t>
            </a:r>
            <a:r>
              <a:rPr lang="en-US" sz="3200" cap="all" spc="-100" dirty="0" err="1">
                <a:solidFill>
                  <a:schemeClr val="accent6">
                    <a:lumMod val="50000"/>
                  </a:schemeClr>
                </a:solidFill>
                <a:latin typeface="ADLaM Display" panose="020F0502020204030204" pitchFamily="2" charset="0"/>
                <a:ea typeface="ADLaM Display" panose="020F0502020204030204" pitchFamily="2" charset="0"/>
                <a:cs typeface="ADLaM Display" panose="020F0502020204030204" pitchFamily="2" charset="0"/>
              </a:rPr>
              <a:t>sexuelle</a:t>
            </a:r>
            <a:r>
              <a:rPr lang="en-US" sz="3200" cap="all" spc="-100" dirty="0">
                <a:solidFill>
                  <a:schemeClr val="accent6">
                    <a:lumMod val="50000"/>
                  </a:schemeClr>
                </a:solidFill>
                <a:latin typeface="ADLaM Display" panose="020F0502020204030204" pitchFamily="2" charset="0"/>
                <a:ea typeface="ADLaM Display" panose="020F0502020204030204" pitchFamily="2" charset="0"/>
                <a:cs typeface="ADLaM Display" panose="020F0502020204030204" pitchFamily="2" charset="0"/>
              </a:rPr>
              <a:t> / </a:t>
            </a:r>
            <a:r>
              <a:rPr lang="en-US" sz="3200" cap="all" spc="-100" dirty="0" err="1">
                <a:solidFill>
                  <a:schemeClr val="accent6">
                    <a:lumMod val="50000"/>
                  </a:schemeClr>
                </a:solidFill>
                <a:latin typeface="ADLaM Display" panose="020F0502020204030204" pitchFamily="2" charset="0"/>
                <a:ea typeface="ADLaM Display" panose="020F0502020204030204" pitchFamily="2" charset="0"/>
                <a:cs typeface="ADLaM Display" panose="020F0502020204030204" pitchFamily="2" charset="0"/>
              </a:rPr>
              <a:t>Consentement</a:t>
            </a:r>
            <a:endParaRPr lang="en-US" sz="3200" cap="all" spc="-100" dirty="0">
              <a:solidFill>
                <a:schemeClr val="accent6">
                  <a:lumMod val="50000"/>
                </a:schemeClr>
              </a:solidFill>
              <a:latin typeface="ADLaM Display" panose="020F0502020204030204" pitchFamily="2" charset="0"/>
              <a:ea typeface="ADLaM Display" panose="020F0502020204030204" pitchFamily="2" charset="0"/>
              <a:cs typeface="ADLaM Display" panose="020F0502020204030204" pitchFamily="2" charset="0"/>
            </a:endParaRPr>
          </a:p>
        </p:txBody>
      </p:sp>
      <p:pic>
        <p:nvPicPr>
          <p:cNvPr id="3074" name="Picture 2" descr="Lancement de la campagne nationale sur le consentement | Académie de  Bordeaux">
            <a:extLst>
              <a:ext uri="{FF2B5EF4-FFF2-40B4-BE49-F238E27FC236}">
                <a16:creationId xmlns:a16="http://schemas.microsoft.com/office/drawing/2014/main" id="{E3A4D388-473A-3ABD-0C3B-05A25EA4B33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11" r="1" b="1"/>
          <a:stretch/>
        </p:blipFill>
        <p:spPr bwMode="auto">
          <a:xfrm>
            <a:off x="0" y="-729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oneTexte 4">
            <a:extLst>
              <a:ext uri="{FF2B5EF4-FFF2-40B4-BE49-F238E27FC236}">
                <a16:creationId xmlns:a16="http://schemas.microsoft.com/office/drawing/2014/main" id="{3FBE9304-5824-5C81-CB9C-718BD1BE314B}"/>
              </a:ext>
            </a:extLst>
          </p:cNvPr>
          <p:cNvSpPr txBox="1"/>
          <p:nvPr/>
        </p:nvSpPr>
        <p:spPr>
          <a:xfrm>
            <a:off x="2386675" y="-42801"/>
            <a:ext cx="7758800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fr-FR" sz="1800" dirty="0">
                <a:solidFill>
                  <a:schemeClr val="accent5">
                    <a:lumMod val="50000"/>
                  </a:schemeClr>
                </a:solidFill>
              </a:rPr>
              <a:t>Numéro pour poser vos questions : </a:t>
            </a:r>
            <a:r>
              <a:rPr lang="fr-FR" sz="1800" b="0" i="0" dirty="0">
                <a:solidFill>
                  <a:schemeClr val="accent5">
                    <a:lumMod val="50000"/>
                  </a:schemeClr>
                </a:solidFill>
                <a:effectLst/>
                <a:latin typeface="Calibri" panose="020F0502020204030204" pitchFamily="34" charset="0"/>
              </a:rPr>
              <a:t> </a:t>
            </a:r>
            <a:r>
              <a:rPr lang="fr-FR" sz="4400" b="0" i="0" dirty="0">
                <a:solidFill>
                  <a:schemeClr val="accent5">
                    <a:lumMod val="50000"/>
                  </a:schemeClr>
                </a:solidFill>
                <a:effectLst/>
                <a:latin typeface="Calibri" panose="020F0502020204030204" pitchFamily="34" charset="0"/>
              </a:rPr>
              <a:t>06 82 23 15 44</a:t>
            </a:r>
            <a:endParaRPr lang="fr-FR" sz="4400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52858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LE CONSENTEMENT - DAVID VOINSON">
            <a:hlinkClick r:id="" action="ppaction://media"/>
            <a:extLst>
              <a:ext uri="{FF2B5EF4-FFF2-40B4-BE49-F238E27FC236}">
                <a16:creationId xmlns:a16="http://schemas.microsoft.com/office/drawing/2014/main" id="{40B5D7F8-7232-12E7-3826-AE205D749818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879542" y="33885"/>
            <a:ext cx="3932807" cy="5849249"/>
          </a:xfrm>
          <a:prstGeom prst="rect">
            <a:avLst/>
          </a:prstGeom>
        </p:spPr>
      </p:pic>
      <p:sp>
        <p:nvSpPr>
          <p:cNvPr id="6" name="ZoneTexte 5">
            <a:extLst>
              <a:ext uri="{FF2B5EF4-FFF2-40B4-BE49-F238E27FC236}">
                <a16:creationId xmlns:a16="http://schemas.microsoft.com/office/drawing/2014/main" id="{3EBED842-126B-8E3E-73B9-6CB579BBB83F}"/>
              </a:ext>
            </a:extLst>
          </p:cNvPr>
          <p:cNvSpPr txBox="1"/>
          <p:nvPr/>
        </p:nvSpPr>
        <p:spPr>
          <a:xfrm>
            <a:off x="2088471" y="5782235"/>
            <a:ext cx="8600243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fr-FR" sz="1800" dirty="0">
                <a:solidFill>
                  <a:schemeClr val="bg1"/>
                </a:solidFill>
              </a:rPr>
              <a:t>Numéro pour poser vos questions </a:t>
            </a:r>
            <a:r>
              <a:rPr lang="fr-FR" sz="18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: </a:t>
            </a:r>
            <a:r>
              <a:rPr lang="fr-FR" sz="1800" b="0" i="0" dirty="0">
                <a:solidFill>
                  <a:schemeClr val="accent5">
                    <a:lumMod val="40000"/>
                    <a:lumOff val="60000"/>
                  </a:schemeClr>
                </a:solidFill>
                <a:effectLst/>
                <a:latin typeface="Calibri" panose="020F0502020204030204" pitchFamily="34" charset="0"/>
              </a:rPr>
              <a:t> </a:t>
            </a:r>
            <a:r>
              <a:rPr lang="fr-FR" sz="4400" b="0" i="0" dirty="0">
                <a:solidFill>
                  <a:schemeClr val="accent5">
                    <a:lumMod val="40000"/>
                    <a:lumOff val="60000"/>
                  </a:schemeClr>
                </a:solidFill>
                <a:effectLst/>
                <a:latin typeface="Calibri" panose="020F0502020204030204" pitchFamily="34" charset="0"/>
              </a:rPr>
              <a:t>06 82 23 15 44</a:t>
            </a:r>
            <a:endParaRPr lang="fr-FR" sz="4400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2126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334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07ECE68D-82D7-5C28-2BC5-746A2C80ED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2582" y="582986"/>
            <a:ext cx="11439414" cy="89743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3000"/>
              </a:lnSpc>
            </a:pPr>
            <a:r>
              <a:rPr lang="en-US" cap="all" spc="-100" dirty="0">
                <a:solidFill>
                  <a:schemeClr val="tx1"/>
                </a:solidFill>
              </a:rPr>
              <a:t> Danger des Nudes</a:t>
            </a:r>
          </a:p>
        </p:txBody>
      </p:sp>
      <p:pic>
        <p:nvPicPr>
          <p:cNvPr id="5122" name="Picture 2" descr="Critiquée, la police supprime un de ses tweets de prévention contre &quot;le  revenge porn&quot;">
            <a:extLst>
              <a:ext uri="{FF2B5EF4-FFF2-40B4-BE49-F238E27FC236}">
                <a16:creationId xmlns:a16="http://schemas.microsoft.com/office/drawing/2014/main" id="{A34CA892-2C9F-16AC-2F48-B30E62250EB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90" r="8921"/>
          <a:stretch/>
        </p:blipFill>
        <p:spPr bwMode="auto">
          <a:xfrm>
            <a:off x="-1" y="10"/>
            <a:ext cx="12192000" cy="6857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oneTexte 4">
            <a:extLst>
              <a:ext uri="{FF2B5EF4-FFF2-40B4-BE49-F238E27FC236}">
                <a16:creationId xmlns:a16="http://schemas.microsoft.com/office/drawing/2014/main" id="{48C53DAF-15DB-4B2A-CE7F-F8FB567D510D}"/>
              </a:ext>
            </a:extLst>
          </p:cNvPr>
          <p:cNvSpPr txBox="1"/>
          <p:nvPr/>
        </p:nvSpPr>
        <p:spPr>
          <a:xfrm>
            <a:off x="2936336" y="5255607"/>
            <a:ext cx="7947794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fr-FR" sz="1800" dirty="0">
                <a:solidFill>
                  <a:schemeClr val="bg1"/>
                </a:solidFill>
              </a:rPr>
              <a:t>Numéro pour poser vos questions </a:t>
            </a:r>
            <a:r>
              <a:rPr lang="fr-FR" sz="18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: </a:t>
            </a:r>
            <a:r>
              <a:rPr lang="fr-FR" sz="1800" b="0" i="0" dirty="0">
                <a:solidFill>
                  <a:schemeClr val="accent5">
                    <a:lumMod val="40000"/>
                    <a:lumOff val="60000"/>
                  </a:schemeClr>
                </a:solidFill>
                <a:effectLst/>
                <a:latin typeface="Calibri" panose="020F0502020204030204" pitchFamily="34" charset="0"/>
              </a:rPr>
              <a:t> </a:t>
            </a:r>
            <a:r>
              <a:rPr lang="fr-FR" sz="4400" b="0" i="0" dirty="0">
                <a:solidFill>
                  <a:schemeClr val="accent5">
                    <a:lumMod val="40000"/>
                    <a:lumOff val="60000"/>
                  </a:schemeClr>
                </a:solidFill>
                <a:effectLst/>
                <a:latin typeface="Calibri" panose="020F0502020204030204" pitchFamily="34" charset="0"/>
              </a:rPr>
              <a:t>06 82 23 15 44</a:t>
            </a:r>
            <a:endParaRPr lang="fr-FR" sz="4400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36963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apturer, stocker et divulguer des nudes _ voilà ce qu'en dit la loi">
            <a:hlinkClick r:id="" action="ppaction://media"/>
            <a:extLst>
              <a:ext uri="{FF2B5EF4-FFF2-40B4-BE49-F238E27FC236}">
                <a16:creationId xmlns:a16="http://schemas.microsoft.com/office/drawing/2014/main" id="{0D2F4512-1BF0-5C97-0628-4A258769578C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91953" y="642938"/>
            <a:ext cx="9756560" cy="5572125"/>
          </a:xfrm>
          <a:prstGeom prst="rect">
            <a:avLst/>
          </a:prstGeom>
        </p:spPr>
      </p:pic>
      <p:sp>
        <p:nvSpPr>
          <p:cNvPr id="6" name="ZoneTexte 5">
            <a:extLst>
              <a:ext uri="{FF2B5EF4-FFF2-40B4-BE49-F238E27FC236}">
                <a16:creationId xmlns:a16="http://schemas.microsoft.com/office/drawing/2014/main" id="{40D40DDD-F17D-E530-82A7-0F1424279A67}"/>
              </a:ext>
            </a:extLst>
          </p:cNvPr>
          <p:cNvSpPr txBox="1"/>
          <p:nvPr/>
        </p:nvSpPr>
        <p:spPr>
          <a:xfrm>
            <a:off x="2567865" y="5982218"/>
            <a:ext cx="7499412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fr-FR" sz="1800" dirty="0">
                <a:solidFill>
                  <a:schemeClr val="bg1"/>
                </a:solidFill>
              </a:rPr>
              <a:t>Numéro pour poser vos questions </a:t>
            </a:r>
            <a:r>
              <a:rPr lang="fr-FR" sz="18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: </a:t>
            </a:r>
            <a:r>
              <a:rPr lang="fr-FR" sz="1800" b="0" i="0" dirty="0">
                <a:solidFill>
                  <a:schemeClr val="accent5">
                    <a:lumMod val="40000"/>
                    <a:lumOff val="60000"/>
                  </a:schemeClr>
                </a:solidFill>
                <a:effectLst/>
                <a:latin typeface="Calibri" panose="020F0502020204030204" pitchFamily="34" charset="0"/>
              </a:rPr>
              <a:t> </a:t>
            </a:r>
            <a:r>
              <a:rPr lang="fr-FR" sz="4400" b="0" i="0" dirty="0">
                <a:solidFill>
                  <a:schemeClr val="accent5">
                    <a:lumMod val="40000"/>
                    <a:lumOff val="60000"/>
                  </a:schemeClr>
                </a:solidFill>
                <a:effectLst/>
                <a:latin typeface="Calibri" panose="020F0502020204030204" pitchFamily="34" charset="0"/>
              </a:rPr>
              <a:t>06 82 23 15 44</a:t>
            </a:r>
            <a:endParaRPr lang="fr-FR" sz="4400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8292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108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A244E11B-B100-A439-16E8-9940D0D2E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6971" y="510890"/>
            <a:ext cx="11439414" cy="89743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3000"/>
              </a:lnSpc>
            </a:pPr>
            <a:r>
              <a:rPr lang="en-US" cap="all" spc="-100" dirty="0" err="1">
                <a:solidFill>
                  <a:schemeClr val="accent6">
                    <a:lumMod val="40000"/>
                    <a:lumOff val="60000"/>
                  </a:schemeClr>
                </a:solidFill>
              </a:rPr>
              <a:t>Pornographie</a:t>
            </a:r>
            <a:endParaRPr lang="en-US" cap="all" spc="-100" dirty="0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6148" name="Picture 4" descr="INFO FRANCEINFO. L'Observatoire de la parentalité saisit le CSA pour faire  bloquer six sites pornographiques auxquels les mineurs peuvent avoir accès">
            <a:extLst>
              <a:ext uri="{FF2B5EF4-FFF2-40B4-BE49-F238E27FC236}">
                <a16:creationId xmlns:a16="http://schemas.microsoft.com/office/drawing/2014/main" id="{99CF1616-E545-E603-29FB-DACECBE1528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654" b="19096"/>
          <a:stretch/>
        </p:blipFill>
        <p:spPr bwMode="auto">
          <a:xfrm>
            <a:off x="-1" y="10"/>
            <a:ext cx="12192000" cy="6857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oneTexte 5">
            <a:extLst>
              <a:ext uri="{FF2B5EF4-FFF2-40B4-BE49-F238E27FC236}">
                <a16:creationId xmlns:a16="http://schemas.microsoft.com/office/drawing/2014/main" id="{A1D68014-3B87-6FA4-30A1-F158D307959D}"/>
              </a:ext>
            </a:extLst>
          </p:cNvPr>
          <p:cNvSpPr txBox="1"/>
          <p:nvPr/>
        </p:nvSpPr>
        <p:spPr>
          <a:xfrm>
            <a:off x="4849370" y="1064301"/>
            <a:ext cx="8378301" cy="21390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endParaRPr lang="fr-FR" sz="1800" dirty="0"/>
          </a:p>
          <a:p>
            <a:pPr algn="l"/>
            <a:r>
              <a:rPr lang="fr-FR" sz="3500" dirty="0"/>
              <a:t>La pornographie </a:t>
            </a:r>
          </a:p>
          <a:p>
            <a:pPr algn="l"/>
            <a:endParaRPr lang="fr-FR" sz="1800" dirty="0"/>
          </a:p>
          <a:p>
            <a:pPr algn="l"/>
            <a:endParaRPr lang="fr-FR" dirty="0"/>
          </a:p>
          <a:p>
            <a:pPr algn="l"/>
            <a:r>
              <a:rPr lang="fr-FR" sz="1800" dirty="0"/>
              <a:t>Numéro pour poser vos questions : </a:t>
            </a:r>
            <a:r>
              <a:rPr lang="fr-FR" sz="1800" b="0" i="0" dirty="0">
                <a:effectLst/>
                <a:latin typeface="Calibri" panose="020F0502020204030204" pitchFamily="34" charset="0"/>
              </a:rPr>
              <a:t> </a:t>
            </a:r>
            <a:r>
              <a:rPr lang="fr-FR" sz="4400" b="0" i="0" dirty="0">
                <a:effectLst/>
                <a:latin typeface="Calibri" panose="020F0502020204030204" pitchFamily="34" charset="0"/>
              </a:rPr>
              <a:t>06 82 23 15 44</a:t>
            </a:r>
            <a:endParaRPr lang="fr-FR" sz="4400" dirty="0"/>
          </a:p>
        </p:txBody>
      </p:sp>
    </p:spTree>
    <p:extLst>
      <p:ext uri="{BB962C8B-B14F-4D97-AF65-F5344CB8AC3E}">
        <p14:creationId xmlns:p14="http://schemas.microsoft.com/office/powerpoint/2010/main" val="30519919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ORNO - Martin, sexe faible (saison 2)">
            <a:hlinkClick r:id="" action="ppaction://media"/>
            <a:extLst>
              <a:ext uri="{FF2B5EF4-FFF2-40B4-BE49-F238E27FC236}">
                <a16:creationId xmlns:a16="http://schemas.microsoft.com/office/drawing/2014/main" id="{4AD7A4E7-6CAD-F7D7-22D6-9CE5764CBCC1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61025" y="108342"/>
            <a:ext cx="11469949" cy="6641315"/>
          </a:xfrm>
          <a:prstGeom prst="rect">
            <a:avLst/>
          </a:prstGeom>
        </p:spPr>
      </p:pic>
      <p:sp>
        <p:nvSpPr>
          <p:cNvPr id="6" name="ZoneTexte 5">
            <a:extLst>
              <a:ext uri="{FF2B5EF4-FFF2-40B4-BE49-F238E27FC236}">
                <a16:creationId xmlns:a16="http://schemas.microsoft.com/office/drawing/2014/main" id="{572660AE-6C18-C338-3CD1-3905808DEF64}"/>
              </a:ext>
            </a:extLst>
          </p:cNvPr>
          <p:cNvSpPr txBox="1"/>
          <p:nvPr/>
        </p:nvSpPr>
        <p:spPr>
          <a:xfrm>
            <a:off x="2638888" y="5488507"/>
            <a:ext cx="7916662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fr-FR" sz="1800" dirty="0">
                <a:solidFill>
                  <a:schemeClr val="bg1"/>
                </a:solidFill>
              </a:rPr>
              <a:t>Numéro pour poser vos questions </a:t>
            </a:r>
            <a:r>
              <a:rPr lang="fr-FR" sz="18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: </a:t>
            </a:r>
            <a:r>
              <a:rPr lang="fr-FR" sz="1800" b="0" i="0" dirty="0">
                <a:solidFill>
                  <a:schemeClr val="accent5">
                    <a:lumMod val="40000"/>
                    <a:lumOff val="60000"/>
                  </a:schemeClr>
                </a:solidFill>
                <a:effectLst/>
                <a:latin typeface="Calibri" panose="020F0502020204030204" pitchFamily="34" charset="0"/>
              </a:rPr>
              <a:t> </a:t>
            </a:r>
            <a:r>
              <a:rPr lang="fr-FR" sz="4400" b="0" i="0" dirty="0">
                <a:solidFill>
                  <a:schemeClr val="accent5">
                    <a:lumMod val="40000"/>
                    <a:lumOff val="60000"/>
                  </a:schemeClr>
                </a:solidFill>
                <a:effectLst/>
                <a:latin typeface="Calibri" panose="020F0502020204030204" pitchFamily="34" charset="0"/>
              </a:rPr>
              <a:t>06 82 23 15 44</a:t>
            </a:r>
            <a:endParaRPr lang="fr-FR" sz="4400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3483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925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fr-FR"/>
          </a:p>
        </p:txBody>
      </p:sp>
      <p:sp>
        <p:nvSpPr>
          <p:cNvPr id="18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9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fr-FR"/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F0270BA9-2BB8-26F0-5822-4ED45FBA09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fr-FR" b="0" i="0">
                <a:solidFill>
                  <a:srgbClr val="FFFFFF"/>
                </a:solidFill>
                <a:effectLst/>
                <a:latin typeface="Segoe UI" panose="020B0502040204020203" pitchFamily="34" charset="0"/>
              </a:rPr>
              <a:t>Rapport SOS Homophobie sur les LGBTIphobies 2023 (sur année 2022)</a:t>
            </a:r>
            <a:endParaRPr lang="fr-FR">
              <a:solidFill>
                <a:srgbClr val="FFFFFF"/>
              </a:solidFill>
            </a:endParaRP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9BD1804D-020E-5F09-7319-98DD20F2B4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763520"/>
            <a:ext cx="8946541" cy="3484879"/>
          </a:xfrm>
        </p:spPr>
        <p:txBody>
          <a:bodyPr>
            <a:normAutofit/>
          </a:bodyPr>
          <a:lstStyle/>
          <a:p>
            <a:r>
              <a:rPr lang="fr-FR" b="0" i="0" dirty="0">
                <a:effectLst/>
                <a:latin typeface="Segoe UI" panose="020B0502040204020203" pitchFamily="34" charset="0"/>
              </a:rPr>
              <a:t>Rapport SOS Homophobie sur les </a:t>
            </a:r>
            <a:r>
              <a:rPr lang="fr-FR" b="0" i="0" dirty="0" err="1">
                <a:effectLst/>
                <a:latin typeface="Segoe UI" panose="020B0502040204020203" pitchFamily="34" charset="0"/>
              </a:rPr>
              <a:t>LGBTIphobies</a:t>
            </a:r>
            <a:r>
              <a:rPr lang="fr-FR" b="0" i="0" dirty="0">
                <a:effectLst/>
                <a:latin typeface="Segoe UI" panose="020B0502040204020203" pitchFamily="34" charset="0"/>
              </a:rPr>
              <a:t> 2023 (sur année 2022)</a:t>
            </a:r>
            <a:br>
              <a:rPr lang="fr-FR" b="0" i="0" dirty="0">
                <a:effectLst/>
                <a:latin typeface="Segoe UI" panose="020B0502040204020203" pitchFamily="34" charset="0"/>
              </a:rPr>
            </a:br>
            <a:r>
              <a:rPr lang="fr-FR" b="0" i="0" dirty="0">
                <a:effectLst/>
                <a:latin typeface="Segoe UI" panose="020B0502040204020203" pitchFamily="34" charset="0"/>
              </a:rPr>
              <a:t>- Hausse de 28% des signalements pour agressions physiques contre les personnes LGBTI (soit une personne LGBTI </a:t>
            </a:r>
            <a:r>
              <a:rPr lang="fr-FR" b="0" i="0" dirty="0" err="1">
                <a:effectLst/>
                <a:latin typeface="Segoe UI" panose="020B0502040204020203" pitchFamily="34" charset="0"/>
              </a:rPr>
              <a:t>agréssée</a:t>
            </a:r>
            <a:r>
              <a:rPr lang="fr-FR" b="0" i="0" dirty="0">
                <a:effectLst/>
                <a:latin typeface="Segoe UI" panose="020B0502040204020203" pitchFamily="34" charset="0"/>
              </a:rPr>
              <a:t> physiquement tous les deux jours en France)</a:t>
            </a:r>
            <a:br>
              <a:rPr lang="fr-FR" b="0" i="0" dirty="0">
                <a:effectLst/>
                <a:latin typeface="Segoe UI" panose="020B0502040204020203" pitchFamily="34" charset="0"/>
              </a:rPr>
            </a:br>
            <a:r>
              <a:rPr lang="fr-FR" b="0" i="0" dirty="0">
                <a:effectLst/>
                <a:latin typeface="Segoe UI" panose="020B0502040204020203" pitchFamily="34" charset="0"/>
              </a:rPr>
              <a:t>- Hausse de 29% des signalements pour discriminations et agressions </a:t>
            </a:r>
            <a:r>
              <a:rPr lang="fr-FR" b="0" i="0" dirty="0" err="1">
                <a:effectLst/>
                <a:latin typeface="Segoe UI" panose="020B0502040204020203" pitchFamily="34" charset="0"/>
              </a:rPr>
              <a:t>LGBTIphobes</a:t>
            </a:r>
            <a:r>
              <a:rPr lang="fr-FR" b="0" i="0" dirty="0">
                <a:effectLst/>
                <a:latin typeface="Segoe UI" panose="020B0502040204020203" pitchFamily="34" charset="0"/>
              </a:rPr>
              <a:t> dans les commerces, les services, les associations et l’administration.</a:t>
            </a:r>
          </a:p>
          <a:p>
            <a:r>
              <a:rPr lang="fr-FR" b="0" i="0" dirty="0">
                <a:effectLst/>
                <a:latin typeface="Segoe UI" panose="020B0502040204020203" pitchFamily="34" charset="0"/>
              </a:rPr>
              <a:t>- Hausse de 27% des actes de haine signalés à l’encontre des personnes</a:t>
            </a:r>
            <a:br>
              <a:rPr lang="fr-FR" b="0" i="0" dirty="0">
                <a:effectLst/>
                <a:latin typeface="Segoe UI" panose="020B0502040204020203" pitchFamily="34" charset="0"/>
              </a:rPr>
            </a:br>
            <a:r>
              <a:rPr lang="fr-FR" b="0" i="0" dirty="0">
                <a:effectLst/>
                <a:latin typeface="Segoe UI" panose="020B0502040204020203" pitchFamily="34" charset="0"/>
              </a:rPr>
              <a:t>- Hausse de 14% des actes de haine signalés à l’encontre des lesbiennes</a:t>
            </a:r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0000929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64E3A785-4915-AA6E-EF84-3C6661AF53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7477" y="2260378"/>
            <a:ext cx="10058400" cy="1371600"/>
          </a:xfrm>
        </p:spPr>
        <p:txBody>
          <a:bodyPr/>
          <a:lstStyle/>
          <a:p>
            <a:pPr algn="ctr"/>
            <a:r>
              <a:rPr lang="fr-FR" dirty="0">
                <a:solidFill>
                  <a:schemeClr val="tx1"/>
                </a:solidFill>
              </a:rPr>
              <a:t>Bonne soirée et merci pour votre écoute 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5D8FF489-9FFE-1F45-1C32-52CC306CF4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5923" y="4484827"/>
            <a:ext cx="8946541" cy="4195481"/>
          </a:xfrm>
        </p:spPr>
        <p:txBody>
          <a:bodyPr/>
          <a:lstStyle/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93084831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106</TotalTime>
  <Words>296</Words>
  <Application>Microsoft Office PowerPoint</Application>
  <PresentationFormat>Grand écran</PresentationFormat>
  <Paragraphs>28</Paragraphs>
  <Slides>16</Slides>
  <Notes>0</Notes>
  <HiddenSlides>0</HiddenSlides>
  <MMClips>5</MMClips>
  <ScaleCrop>false</ScaleCrop>
  <HeadingPairs>
    <vt:vector size="6" baseType="variant">
      <vt:variant>
        <vt:lpstr>Polices utilisées</vt:lpstr>
      </vt:variant>
      <vt:variant>
        <vt:i4>6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16</vt:i4>
      </vt:variant>
    </vt:vector>
  </HeadingPairs>
  <TitlesOfParts>
    <vt:vector size="23" baseType="lpstr">
      <vt:lpstr>ADLaM Display</vt:lpstr>
      <vt:lpstr>Arial</vt:lpstr>
      <vt:lpstr>Calibri</vt:lpstr>
      <vt:lpstr>Century Gothic</vt:lpstr>
      <vt:lpstr>Segoe UI</vt:lpstr>
      <vt:lpstr>Wingdings 3</vt:lpstr>
      <vt:lpstr>Ion</vt:lpstr>
      <vt:lpstr>Projet Sexualité</vt:lpstr>
      <vt:lpstr>A tout moment vous pouvez poser n’importe quelle question concernant la/votre sexualité et on essayera de vous répondre </vt:lpstr>
      <vt:lpstr>Questionnaire sur la contraception </vt:lpstr>
      <vt:lpstr>Présentation PowerPoint</vt:lpstr>
      <vt:lpstr>Présentation PowerPoint</vt:lpstr>
      <vt:lpstr>Présentation PowerPoint</vt:lpstr>
      <vt:lpstr>IST ( Infection Sexuellement Transmissible )    Numéro pour poser vos questions :    06 82 23 15 44 </vt:lpstr>
      <vt:lpstr>Présentation PowerPoint</vt:lpstr>
      <vt:lpstr>Violence sexuelle / Consentement</vt:lpstr>
      <vt:lpstr>Présentation PowerPoint</vt:lpstr>
      <vt:lpstr> Danger des Nudes</vt:lpstr>
      <vt:lpstr>Présentation PowerPoint</vt:lpstr>
      <vt:lpstr>Pornographie</vt:lpstr>
      <vt:lpstr>Présentation PowerPoint</vt:lpstr>
      <vt:lpstr>Rapport SOS Homophobie sur les LGBTIphobies 2023 (sur année 2022)</vt:lpstr>
      <vt:lpstr>Bonne soirée et merci pour votre écoute </vt:lpstr>
    </vt:vector>
  </TitlesOfParts>
  <Company>3ifa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Projet Sexualité</dc:title>
  <dc:creator>Yohann DUGUE</dc:creator>
  <cp:lastModifiedBy>Yohann DUGUE</cp:lastModifiedBy>
  <cp:revision>2</cp:revision>
  <dcterms:created xsi:type="dcterms:W3CDTF">2024-01-18T12:37:39Z</dcterms:created>
  <dcterms:modified xsi:type="dcterms:W3CDTF">2024-01-25T08:40:28Z</dcterms:modified>
</cp:coreProperties>
</file>