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2" r:id="rId3"/>
    <p:sldId id="272" r:id="rId4"/>
    <p:sldId id="268" r:id="rId5"/>
    <p:sldId id="263" r:id="rId6"/>
    <p:sldId id="270" r:id="rId7"/>
    <p:sldId id="264" r:id="rId8"/>
    <p:sldId id="271" r:id="rId9"/>
    <p:sldId id="269" r:id="rId10"/>
    <p:sldId id="280" r:id="rId11"/>
    <p:sldId id="281" r:id="rId12"/>
    <p:sldId id="265" r:id="rId13"/>
    <p:sldId id="274" r:id="rId14"/>
    <p:sldId id="278" r:id="rId15"/>
    <p:sldId id="275" r:id="rId16"/>
    <p:sldId id="273" r:id="rId17"/>
    <p:sldId id="261" r:id="rId18"/>
    <p:sldId id="276" r:id="rId19"/>
    <p:sldId id="277" r:id="rId20"/>
    <p:sldId id="279" r:id="rId21"/>
    <p:sldId id="260" r:id="rId22"/>
    <p:sldId id="256" r:id="rId23"/>
    <p:sldId id="257" r:id="rId24"/>
    <p:sldId id="258" r:id="rId25"/>
    <p:sldId id="259" r:id="rId26"/>
    <p:sldId id="266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3" autoAdjust="0"/>
    <p:restoredTop sz="94660"/>
  </p:normalViewPr>
  <p:slideViewPr>
    <p:cSldViewPr snapToGrid="0">
      <p:cViewPr varScale="1">
        <p:scale>
          <a:sx n="78" d="100"/>
          <a:sy n="78" d="100"/>
        </p:scale>
        <p:origin x="49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EA2C5-B5E9-29EE-612A-4909DF98D7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1DD10A2-823A-A3D0-EE20-EC413916D1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4208B7-A537-B45C-B0D2-209398955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C66294-9100-A3DD-CCAB-4DE34E96C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ADAC9-2AD5-9C4C-0EED-EC4BC8B1F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0367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13F85-EA28-D733-9A44-C4A72BD39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25C416-878B-F802-C99B-1196B8FC5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11121F-B6ED-CA49-3F83-45F37F69D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E7A797-36A9-BA83-A297-6B64E8F1E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55C8B1-3C0D-629C-F500-D60CC5A46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33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50A569-9E9C-176C-9CE3-331E19750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5518BE-0682-454C-20DD-9E0AD1F3B3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4B4CB7-1F61-BDD9-7BF7-A610D1ECC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39D56F-F6C3-20C9-B96D-C29C612C1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5B2746-4405-34C7-18E7-D1876A10B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702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433FD2-60A4-7C0C-1A1A-90EC5863E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0DA62A-D73C-D535-98A9-4B64395AD1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FAA00E2-C7EB-1F29-B615-A682E57BC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0C218C-DE71-B1B4-7EC4-E5ECC3A80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3CDDA9-123C-D98A-8B73-56E60E01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DEDB63-5EE0-694E-9BDA-F909A53CD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295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18EE8-817A-3765-E506-939F24B71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4573BF-4185-ABD2-0FFD-1707B9E999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E98AA3A-2AAA-FB67-30F5-67D7C8ABB5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6E5DAF6-435D-CD9E-6C13-0C2292F871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3820059-FF88-0014-AA8F-AED49107CA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2A84D27-7D21-6E93-A08B-690714874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F5A0417-F080-2CA4-AB78-FDC5572CD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2CF1C08-0E49-96BD-B79F-D8D5DE786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077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7BDEE1-A26F-ED62-60F1-50F091541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A493098-3D49-A65A-3EC2-6270D1F0A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2290722-687D-B183-1FAB-B2DD72F4E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33E91C-6C66-BD67-ABDD-78CC2958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097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FFCDF80-FFC4-AD2F-E7CF-2459FC82B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D470F30-1720-734A-75A9-9DF6867F9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547109-7D59-BF54-2EBE-10A0998D1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364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6F66DB-2C32-5A2D-D0D3-6561F74B2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3218A3-177B-3820-3DC2-C998DCE9C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5782B5F-DD72-1CCC-BC17-B55E94638C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5843B6-E4D3-75B5-B3E3-BBC7236B1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052AD34-63D1-EBAD-A11A-C9B0F0900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5A5020E-98B4-2262-3DB9-86CD604E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264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93ABF-542F-01C4-BBFE-87D57D2D5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AC60534-DA97-9E3F-7755-96223E53F9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355088E-92A0-7188-D6B7-E4600A08E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D86F2B-3B46-DEE4-02D1-037904336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A0CE4E-4319-EEB2-54F0-930A31F65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8C4125-634C-C12D-7945-2901BA0CC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51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1F0E51-6307-52E5-4244-7AADE5677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D56A7B-1CD3-DC06-7FDC-673969B7A7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15FA24-4800-B4B8-486B-983B6FF6B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A76F58-6914-A96B-89A4-07673D9FD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1BF23C-1D55-5647-AD95-70D4D1D19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453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5A83F98-ED45-3B69-6BAB-34C417A017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BDF217-DB06-F664-756D-8DDA947782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9F9CFB-25B7-2210-E2A3-29BFDE87F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1B777C-B77E-997F-8BDF-87091DE9B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430F65-C696-8727-6E31-4C1D3D80B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45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5B2D97F-100F-D103-B9D3-30A213727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4118A0-B82E-4B9B-7537-41F25CF1A3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64CA20-07BD-2DB1-1FFA-FD65E36602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E9E97-2898-432C-876E-2CBC08D477A7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3BD5C0-5EA2-6607-22C5-7D9AF797CB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590E4C-EBA9-0BFF-EDEF-207E2C2D28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43429-3C20-4CEC-84D8-BC03845B4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23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90C200-E536-6CAA-E455-6AA30EEED9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3613" y="1289154"/>
            <a:ext cx="8030407" cy="49820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48FE85F-6DAE-F5CB-0D59-BEC18C681179}"/>
              </a:ext>
            </a:extLst>
          </p:cNvPr>
          <p:cNvSpPr/>
          <p:nvPr/>
        </p:nvSpPr>
        <p:spPr>
          <a:xfrm>
            <a:off x="2968053" y="104931"/>
            <a:ext cx="65507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>
                <a:ln/>
                <a:solidFill>
                  <a:schemeClr val="accent4"/>
                </a:solidFill>
              </a:rPr>
              <a:t>Bédouès en Lozère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9D9F73C-54AB-F28F-2314-D2DE86709F71}"/>
              </a:ext>
            </a:extLst>
          </p:cNvPr>
          <p:cNvSpPr txBox="1"/>
          <p:nvPr/>
        </p:nvSpPr>
        <p:spPr>
          <a:xfrm>
            <a:off x="4412444" y="705095"/>
            <a:ext cx="55777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C000"/>
                </a:solidFill>
              </a:rPr>
              <a:t>Présenté Par Lorient</a:t>
            </a:r>
          </a:p>
        </p:txBody>
      </p:sp>
    </p:spTree>
    <p:extLst>
      <p:ext uri="{BB962C8B-B14F-4D97-AF65-F5344CB8AC3E}">
        <p14:creationId xmlns:p14="http://schemas.microsoft.com/office/powerpoint/2010/main" val="499582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  <p:sndAc>
          <p:stSnd>
            <p:snd r:embed="rId2" name="Musique Triste (violons et pianos).wav"/>
          </p:stSnd>
        </p:sndAc>
      </p:transition>
    </mc:Choice>
    <mc:Fallback xmlns="">
      <p:transition spd="slow" advClick="0" advTm="9000">
        <p:fade/>
        <p:sndAc>
          <p:stSnd>
            <p:snd r:embed="rId4" name="Musique Triste (violons et piano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DFFE90-A474-D517-6864-268E196CFB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CC206F5-6AB5-97A2-808C-89021DCD6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971" y="2505915"/>
            <a:ext cx="9525" cy="952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E211B89-A0D7-4D7C-E79F-B767EE26A1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687" y="275384"/>
            <a:ext cx="8422342" cy="63167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FB1D334-DB51-2D2E-8A46-77941A354EFA}"/>
              </a:ext>
            </a:extLst>
          </p:cNvPr>
          <p:cNvSpPr txBox="1"/>
          <p:nvPr/>
        </p:nvSpPr>
        <p:spPr>
          <a:xfrm>
            <a:off x="9722896" y="3643481"/>
            <a:ext cx="2326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BEDOUES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Pont sur la rivière</a:t>
            </a:r>
          </a:p>
        </p:txBody>
      </p:sp>
    </p:spTree>
    <p:extLst>
      <p:ext uri="{BB962C8B-B14F-4D97-AF65-F5344CB8AC3E}">
        <p14:creationId xmlns:p14="http://schemas.microsoft.com/office/powerpoint/2010/main" val="210381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0F8CB8-5613-525E-1E4C-349A56CDC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2823" y="888660"/>
            <a:ext cx="8326354" cy="4433013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837FA9-88E1-4EAB-48F6-A93FDD964255}"/>
              </a:ext>
            </a:extLst>
          </p:cNvPr>
          <p:cNvSpPr txBox="1"/>
          <p:nvPr/>
        </p:nvSpPr>
        <p:spPr>
          <a:xfrm>
            <a:off x="1805941" y="5504553"/>
            <a:ext cx="11064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BEDOUES en Lozère, dans le parc des Cévennes  - 450 habitants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à 40km de Mende, entre FLORAC et les BOUDONS avec des belvédères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sur les Gorges du Tarn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23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3E5EFB-77AA-D2F4-0AA1-B51DEA68B4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7946" y="312250"/>
            <a:ext cx="8736107" cy="582691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704187-7584-1ECD-9D29-A278109D8A21}"/>
              </a:ext>
            </a:extLst>
          </p:cNvPr>
          <p:cNvSpPr txBox="1"/>
          <p:nvPr/>
        </p:nvSpPr>
        <p:spPr>
          <a:xfrm>
            <a:off x="3582969" y="6226661"/>
            <a:ext cx="6246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BEDOUES en Lozère  - vue générale</a:t>
            </a:r>
          </a:p>
        </p:txBody>
      </p:sp>
    </p:spTree>
    <p:extLst>
      <p:ext uri="{BB962C8B-B14F-4D97-AF65-F5344CB8AC3E}">
        <p14:creationId xmlns:p14="http://schemas.microsoft.com/office/powerpoint/2010/main" val="831405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6BAEF0-FCC7-8371-9F3C-A182FF1A91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482" y="187512"/>
            <a:ext cx="4558553" cy="607807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1BCAA7-1538-707D-AEAB-24D5D91C72DE}"/>
              </a:ext>
            </a:extLst>
          </p:cNvPr>
          <p:cNvSpPr txBox="1"/>
          <p:nvPr/>
        </p:nvSpPr>
        <p:spPr>
          <a:xfrm>
            <a:off x="1116106" y="6340352"/>
            <a:ext cx="42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Porche Collégiale de Bédouès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4F6442D-EE8C-1BC2-CE71-851F75CD95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9671" y="187512"/>
            <a:ext cx="2958352" cy="61825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48312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F06D120-157E-0448-D875-0E3BE85B37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6411" y="206356"/>
            <a:ext cx="2872292" cy="57715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87FC700-6588-4F59-F197-5D1E7DC3607C}"/>
              </a:ext>
            </a:extLst>
          </p:cNvPr>
          <p:cNvSpPr txBox="1"/>
          <p:nvPr/>
        </p:nvSpPr>
        <p:spPr>
          <a:xfrm>
            <a:off x="573742" y="5999647"/>
            <a:ext cx="492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Vitrail Notre Dame de l’assomption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collégiale de Bédouès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9C5EA9D-54F7-12BC-55D7-AE86D3D4DA50}"/>
              </a:ext>
            </a:extLst>
          </p:cNvPr>
          <p:cNvSpPr txBox="1"/>
          <p:nvPr/>
        </p:nvSpPr>
        <p:spPr>
          <a:xfrm>
            <a:off x="6639485" y="5999647"/>
            <a:ext cx="5190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Porche – clocher Collégiale - Bédouès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14C85E2-DBAB-02FD-B3EA-1FB13A66F1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2226" y="206356"/>
            <a:ext cx="4328634" cy="57715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582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AE8541-2309-A5DE-A89C-DEAD7939F6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421" y="215153"/>
            <a:ext cx="9264755" cy="617951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38B10B-1FCD-C9C0-6F72-614A25F3BDEC}"/>
              </a:ext>
            </a:extLst>
          </p:cNvPr>
          <p:cNvSpPr txBox="1"/>
          <p:nvPr/>
        </p:nvSpPr>
        <p:spPr>
          <a:xfrm>
            <a:off x="425824" y="3429000"/>
            <a:ext cx="203050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Bédouès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Intérieur Collégiale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vitraux et </a:t>
            </a:r>
            <a:r>
              <a:rPr lang="fr-FR" sz="3200" b="1" dirty="0">
                <a:solidFill>
                  <a:srgbClr val="FFFF00"/>
                </a:solidFill>
              </a:rPr>
              <a:t>aut</a:t>
            </a:r>
            <a:r>
              <a:rPr lang="fr-FR" sz="2400" b="1" dirty="0">
                <a:solidFill>
                  <a:srgbClr val="FFFF00"/>
                </a:solidFill>
              </a:rPr>
              <a:t>el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499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F7EA76-2C4C-1381-2BA3-A6C7A414E7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082" y="242747"/>
            <a:ext cx="9554094" cy="637250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19F8BE-C475-D0E9-E8B2-47589B9A3C43}"/>
              </a:ext>
            </a:extLst>
          </p:cNvPr>
          <p:cNvSpPr txBox="1"/>
          <p:nvPr/>
        </p:nvSpPr>
        <p:spPr>
          <a:xfrm>
            <a:off x="201706" y="3589020"/>
            <a:ext cx="2010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Intérieur, chaire et autel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Collégiale de Bédouès</a:t>
            </a:r>
          </a:p>
        </p:txBody>
      </p:sp>
    </p:spTree>
    <p:extLst>
      <p:ext uri="{BB962C8B-B14F-4D97-AF65-F5344CB8AC3E}">
        <p14:creationId xmlns:p14="http://schemas.microsoft.com/office/powerpoint/2010/main" val="514605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1742CB-66BB-A9A6-715F-F1F961A12B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7190" y="1040655"/>
            <a:ext cx="8011867" cy="53438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599FEB-C9F6-294B-4668-10A609634531}"/>
              </a:ext>
            </a:extLst>
          </p:cNvPr>
          <p:cNvSpPr txBox="1"/>
          <p:nvPr/>
        </p:nvSpPr>
        <p:spPr>
          <a:xfrm>
            <a:off x="1672496" y="6384508"/>
            <a:ext cx="884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Armoiries du pape Urbain V – visibles dans la collégiale de Bédouès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DC10427-3A39-C843-899C-809A0DF4A9FC}"/>
              </a:ext>
            </a:extLst>
          </p:cNvPr>
          <p:cNvSpPr txBox="1"/>
          <p:nvPr/>
        </p:nvSpPr>
        <p:spPr>
          <a:xfrm>
            <a:off x="652664" y="177810"/>
            <a:ext cx="11563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village abrite les reliques de la famille d’Urbain V, pape d’origine des Cévennes qui a fait construire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une Collégiale dédiée à sa famille qui fut démolie puis reconstruite au fil des siècles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98687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3B5912C5-2B52-B71C-6EA2-F3EB5387B680}"/>
              </a:ext>
            </a:extLst>
          </p:cNvPr>
          <p:cNvSpPr txBox="1"/>
          <p:nvPr/>
        </p:nvSpPr>
        <p:spPr>
          <a:xfrm>
            <a:off x="784485" y="568315"/>
            <a:ext cx="1068798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Au 14eme siècle une église existe à Bédouès, c’est la Chapelle Saint Saturnin (12eme)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rgbClr val="FFFF00"/>
                </a:solidFill>
              </a:rPr>
              <a:t>Le fils ainé de Guillaume de Grimouard entre dans les ordres chez les Bénédictins, ayant été baptisé dans cette Chapelle – devient Abbé et, en 1362 est nommé Pape sous le nom de URBAIN V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rgbClr val="FFFF00"/>
                </a:solidFill>
              </a:rPr>
              <a:t>N’oubliant pas ses racines Cévenoles et son pays natal,  il fait construire une crypte funéraire à Bédouès pour ses parents, sur un promontoire qui sera l’emplacement de la collégiale</a:t>
            </a:r>
          </a:p>
          <a:p>
            <a:r>
              <a:rPr lang="fr-FR" dirty="0">
                <a:solidFill>
                  <a:srgbClr val="FFFF00"/>
                </a:solidFill>
              </a:rPr>
              <a:t>Les guerres de religion détruisent le monument en 1581, les ruines, après travaux au 19eme siècle seront</a:t>
            </a:r>
          </a:p>
          <a:p>
            <a:r>
              <a:rPr lang="fr-FR" dirty="0">
                <a:solidFill>
                  <a:srgbClr val="FFFF00"/>
                </a:solidFill>
              </a:rPr>
              <a:t>Transformées en église avec un clocher et des vitraux, les parties occupées par les chanoines deviendront</a:t>
            </a:r>
          </a:p>
          <a:p>
            <a:r>
              <a:rPr lang="fr-FR" dirty="0">
                <a:solidFill>
                  <a:srgbClr val="FFFF00"/>
                </a:solidFill>
              </a:rPr>
              <a:t>La cure et, on installa même une école à proximité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rgbClr val="FFFF00"/>
                </a:solidFill>
              </a:rPr>
              <a:t>Les ossements oubliés seront découverts lors d’un éboulement et, rassemblés dans un tombeau en marbre dans la nef droite de l’église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rgbClr val="FFFF00"/>
                </a:solidFill>
              </a:rPr>
              <a:t>En 1968 une analyse a permis de préciser que ces ossements étaient ceux de la famille d’Urbain V ainsi que des chanoines du lieu.</a:t>
            </a:r>
          </a:p>
          <a:p>
            <a:r>
              <a:rPr lang="fr-FR" dirty="0">
                <a:solidFill>
                  <a:srgbClr val="FFFF00"/>
                </a:solidFill>
              </a:rPr>
              <a:t>Au premier étage du monument, un Musée avec à coté,  la chambre du curé, la cuisine avec fourneau d’époque</a:t>
            </a:r>
          </a:p>
          <a:p>
            <a:r>
              <a:rPr lang="fr-FR" dirty="0">
                <a:solidFill>
                  <a:srgbClr val="FFFF00"/>
                </a:solidFill>
              </a:rPr>
              <a:t>La salle de classe reconstituée avec bancs, tables en bois, encriers et, cahiers d’études  (se visitent)</a:t>
            </a:r>
          </a:p>
          <a:p>
            <a:r>
              <a:rPr lang="fr-FR" dirty="0">
                <a:solidFill>
                  <a:srgbClr val="FFFF00"/>
                </a:solidFill>
              </a:rPr>
              <a:t>Dans le site on peut découvrir un Livre de Messe en Latin (daté de 1765))</a:t>
            </a:r>
          </a:p>
        </p:txBody>
      </p:sp>
    </p:spTree>
    <p:extLst>
      <p:ext uri="{BB962C8B-B14F-4D97-AF65-F5344CB8AC3E}">
        <p14:creationId xmlns:p14="http://schemas.microsoft.com/office/powerpoint/2010/main" val="1950529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  <p:sndAc>
          <p:stSnd>
            <p:snd r:embed="rId2" name="Musique Triste (violons et pianos).wav"/>
          </p:stSnd>
        </p:sndAc>
      </p:transition>
    </mc:Choice>
    <mc:Fallback xmlns="">
      <p:transition spd="slow" advClick="0" advTm="9000">
        <p:fade/>
        <p:sndAc>
          <p:stSnd>
            <p:snd r:embed="rId3" name="Musique Triste (violons et piano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4EC929-D4B2-94F4-ECD9-D89D246265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665" y="423580"/>
            <a:ext cx="4007223" cy="601083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BA71AA-FA3D-0867-2C4A-530D8F9681AC}"/>
              </a:ext>
            </a:extLst>
          </p:cNvPr>
          <p:cNvSpPr txBox="1"/>
          <p:nvPr/>
        </p:nvSpPr>
        <p:spPr>
          <a:xfrm>
            <a:off x="6096000" y="797509"/>
            <a:ext cx="478715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MIRAL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daté du 13eme, agrandi au 14 et 16eme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dans l’ancienne Province du Gévaudan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à 10km de LORAC sur la route de Pont de Montvert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Classé Monument Historique en 1984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10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AC2CA5-B71A-336F-D5FC-58C36ED26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356347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764190-003E-1FFD-EBEE-5A9FC6A58382}"/>
              </a:ext>
            </a:extLst>
          </p:cNvPr>
          <p:cNvSpPr txBox="1"/>
          <p:nvPr/>
        </p:nvSpPr>
        <p:spPr>
          <a:xfrm>
            <a:off x="3671047" y="6145306"/>
            <a:ext cx="6124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MIRAL à Bédouès (Lozère)</a:t>
            </a:r>
          </a:p>
        </p:txBody>
      </p:sp>
    </p:spTree>
    <p:extLst>
      <p:ext uri="{BB962C8B-B14F-4D97-AF65-F5344CB8AC3E}">
        <p14:creationId xmlns:p14="http://schemas.microsoft.com/office/powerpoint/2010/main" val="2336793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F1B672-E662-C33F-6223-2117CC9BA9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4823" y="799260"/>
            <a:ext cx="9456271" cy="531915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2985DFB-0D3B-14F3-1D4B-323ED62FA328}"/>
              </a:ext>
            </a:extLst>
          </p:cNvPr>
          <p:cNvSpPr txBox="1"/>
          <p:nvPr/>
        </p:nvSpPr>
        <p:spPr>
          <a:xfrm>
            <a:off x="3550420" y="6219419"/>
            <a:ext cx="6633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Miral, au cœur des Cévennes</a:t>
            </a:r>
          </a:p>
        </p:txBody>
      </p:sp>
    </p:spTree>
    <p:extLst>
      <p:ext uri="{BB962C8B-B14F-4D97-AF65-F5344CB8AC3E}">
        <p14:creationId xmlns:p14="http://schemas.microsoft.com/office/powerpoint/2010/main" val="1524353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DE96DB77-ABA5-B97A-A4FB-0774976EC525}"/>
              </a:ext>
            </a:extLst>
          </p:cNvPr>
          <p:cNvSpPr txBox="1"/>
          <p:nvPr/>
        </p:nvSpPr>
        <p:spPr>
          <a:xfrm>
            <a:off x="1902086" y="6226842"/>
            <a:ext cx="8922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Bédouès en Lozère – la place du village et Chapelle Saint Saturnin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351B563-9754-9DF3-0AC9-5D6195AFBF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6509" y="734028"/>
            <a:ext cx="7958982" cy="5389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4CD865C7-E8D7-0C27-9D89-681C247EE85A}"/>
              </a:ext>
            </a:extLst>
          </p:cNvPr>
          <p:cNvSpPr txBox="1"/>
          <p:nvPr/>
        </p:nvSpPr>
        <p:spPr>
          <a:xfrm>
            <a:off x="8663268" y="2139427"/>
            <a:ext cx="311971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Datée du 12eme siècle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murs et plafonds décorés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Fresques multicolores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style baroque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765D80F-D89F-5B86-FC06-85F68F8B4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6036" y="482660"/>
            <a:ext cx="7047514" cy="583745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3758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EFA9669-3BAF-FE3F-F3D7-C3E736D65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80" y="381359"/>
            <a:ext cx="6242304" cy="499262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AF25832-61A0-1A79-18EA-A385A2CB39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2813" y="3290303"/>
            <a:ext cx="4881003" cy="31104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3628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1982222-73BF-844B-75C3-3CE9009A7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5196" y="338433"/>
            <a:ext cx="9518277" cy="594892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1E81B7-3F55-DE7E-7A1E-328EBB69A3F8}"/>
              </a:ext>
            </a:extLst>
          </p:cNvPr>
          <p:cNvSpPr txBox="1"/>
          <p:nvPr/>
        </p:nvSpPr>
        <p:spPr>
          <a:xfrm>
            <a:off x="1454747" y="6288734"/>
            <a:ext cx="10341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BEDOUES  Chapelle Saint Saturnin du 12eme – murs et plafonds décorés</a:t>
            </a:r>
          </a:p>
        </p:txBody>
      </p:sp>
    </p:spTree>
    <p:extLst>
      <p:ext uri="{BB962C8B-B14F-4D97-AF65-F5344CB8AC3E}">
        <p14:creationId xmlns:p14="http://schemas.microsoft.com/office/powerpoint/2010/main" val="4176873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126B40-165D-9294-C940-2AD4A1EE4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119" y="215151"/>
            <a:ext cx="4927354" cy="272975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3A612D6-9F71-333F-2DC6-7C42E7DD8A47}"/>
              </a:ext>
            </a:extLst>
          </p:cNvPr>
          <p:cNvSpPr txBox="1"/>
          <p:nvPr/>
        </p:nvSpPr>
        <p:spPr>
          <a:xfrm>
            <a:off x="866893" y="3148507"/>
            <a:ext cx="49273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</a:t>
            </a:r>
            <a:r>
              <a:rPr lang="fr-FR" sz="2400" b="1" dirty="0">
                <a:solidFill>
                  <a:srgbClr val="FFFF00"/>
                </a:solidFill>
              </a:rPr>
              <a:t>Bédouès centre du village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</a:t>
            </a:r>
          </a:p>
          <a:p>
            <a:r>
              <a:rPr lang="fr-FR" b="1" dirty="0"/>
              <a:t>                                                   </a:t>
            </a:r>
            <a:r>
              <a:rPr lang="fr-FR" b="1" dirty="0" err="1"/>
              <a:t>ettEt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A661A53-0C9B-64D8-CDD8-E337D70ACC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119" y="4055227"/>
            <a:ext cx="4927354" cy="25876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BCDC10F5-59AF-5EE1-00FB-BE58632A44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4247" y="1448966"/>
            <a:ext cx="5931587" cy="474336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9851FE-03E8-3911-126F-26DA9E54CD0E}"/>
              </a:ext>
            </a:extLst>
          </p:cNvPr>
          <p:cNvSpPr txBox="1"/>
          <p:nvPr/>
        </p:nvSpPr>
        <p:spPr>
          <a:xfrm>
            <a:off x="366119" y="3525305"/>
            <a:ext cx="4183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Et La Fontaine</a:t>
            </a:r>
          </a:p>
        </p:txBody>
      </p:sp>
    </p:spTree>
    <p:extLst>
      <p:ext uri="{BB962C8B-B14F-4D97-AF65-F5344CB8AC3E}">
        <p14:creationId xmlns:p14="http://schemas.microsoft.com/office/powerpoint/2010/main" val="172622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9F000C-8556-A732-1668-03C90B57E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008" y="648689"/>
            <a:ext cx="6953564" cy="55606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625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09117E-1123-6BAA-9861-F23C81E5DC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460" y="460614"/>
            <a:ext cx="7422777" cy="593677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F8D973B-D9D9-00E6-6AF3-42D51CC5371E}"/>
              </a:ext>
            </a:extLst>
          </p:cNvPr>
          <p:cNvSpPr txBox="1"/>
          <p:nvPr/>
        </p:nvSpPr>
        <p:spPr>
          <a:xfrm>
            <a:off x="8712845" y="995722"/>
            <a:ext cx="313294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association des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« Compagnons de la Tour »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défend le patrimoine historique et religieux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Bédouès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Visites guidées en période estivale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Concerts dans la cour de l’église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Conférences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941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7334CE-2A8B-64BF-9D4C-7746563C92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9692" y="169100"/>
            <a:ext cx="4888322" cy="65198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0043C-04CD-A095-3965-92067DCC98E2}"/>
              </a:ext>
            </a:extLst>
          </p:cNvPr>
          <p:cNvSpPr txBox="1"/>
          <p:nvPr/>
        </p:nvSpPr>
        <p:spPr>
          <a:xfrm>
            <a:off x="9442528" y="4749908"/>
            <a:ext cx="2514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du Pape Urbain V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devant la Cathédrale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MENDE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48DEA3A-9FA4-31E9-29BD-9835A3B00F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79" y="169100"/>
            <a:ext cx="3643560" cy="49552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22F748A-8271-151E-74B7-16F4AC4E5BD1}"/>
              </a:ext>
            </a:extLst>
          </p:cNvPr>
          <p:cNvSpPr txBox="1"/>
          <p:nvPr/>
        </p:nvSpPr>
        <p:spPr>
          <a:xfrm>
            <a:off x="326239" y="5211572"/>
            <a:ext cx="43267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Urbain V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Sixième Pape d’Avignon à l’origine de la construction d’édifices religieux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5760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2156F5A-A662-CB51-38A1-1E32018D76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0188" y="2458616"/>
            <a:ext cx="6242304" cy="36393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DAC01E9-BDAD-C895-9E04-9EE3E178AFE6}"/>
              </a:ext>
            </a:extLst>
          </p:cNvPr>
          <p:cNvSpPr txBox="1"/>
          <p:nvPr/>
        </p:nvSpPr>
        <p:spPr>
          <a:xfrm>
            <a:off x="5831903" y="6097928"/>
            <a:ext cx="6326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Tapisseries de la Cathédrale de MENDE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C03F8F0D-DA14-B56E-1E18-84043552D3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563" y="262037"/>
            <a:ext cx="4618416" cy="62059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6C65B399-78DF-903C-27A9-2480C7D28F12}"/>
              </a:ext>
            </a:extLst>
          </p:cNvPr>
          <p:cNvSpPr txBox="1"/>
          <p:nvPr/>
        </p:nvSpPr>
        <p:spPr>
          <a:xfrm>
            <a:off x="5980026" y="0"/>
            <a:ext cx="60301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Parmi les édifices religieux dus au pape Urbain V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la Cathédrale de MENDE – Eglise de LA CANOURGUE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et la Collégiale de QUEZAC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6373596-0C2A-994B-60E8-FCA4147A04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0238" y="238982"/>
            <a:ext cx="9231523" cy="61573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832D70E-398E-4ADD-42C2-7B1F0B70E669}"/>
              </a:ext>
            </a:extLst>
          </p:cNvPr>
          <p:cNvSpPr txBox="1"/>
          <p:nvPr/>
        </p:nvSpPr>
        <p:spPr>
          <a:xfrm>
            <a:off x="3617940" y="6396335"/>
            <a:ext cx="5204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de MENDE – les vitraux</a:t>
            </a:r>
          </a:p>
        </p:txBody>
      </p:sp>
    </p:spTree>
    <p:extLst>
      <p:ext uri="{BB962C8B-B14F-4D97-AF65-F5344CB8AC3E}">
        <p14:creationId xmlns:p14="http://schemas.microsoft.com/office/powerpoint/2010/main" val="3183050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670531-EB99-CF05-8058-D51409663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678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E2E8D8-15E5-5F0A-ADF6-D03CE8E595AC}"/>
              </a:ext>
            </a:extLst>
          </p:cNvPr>
          <p:cNvSpPr txBox="1"/>
          <p:nvPr/>
        </p:nvSpPr>
        <p:spPr>
          <a:xfrm>
            <a:off x="4580000" y="6286500"/>
            <a:ext cx="3496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Collégiale de QUEZAC</a:t>
            </a:r>
          </a:p>
        </p:txBody>
      </p:sp>
    </p:spTree>
    <p:extLst>
      <p:ext uri="{BB962C8B-B14F-4D97-AF65-F5344CB8AC3E}">
        <p14:creationId xmlns:p14="http://schemas.microsoft.com/office/powerpoint/2010/main" val="3931177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32CDBC-51E9-F1BC-16CE-9639D0D942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723" y="984239"/>
            <a:ext cx="7342094" cy="48895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805E6A-A974-5D53-0085-8CFF9BCDFA9A}"/>
              </a:ext>
            </a:extLst>
          </p:cNvPr>
          <p:cNvSpPr txBox="1"/>
          <p:nvPr/>
        </p:nvSpPr>
        <p:spPr>
          <a:xfrm>
            <a:off x="3394787" y="5979325"/>
            <a:ext cx="6559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Saint Martin – LA CANOURGUE</a:t>
            </a:r>
          </a:p>
        </p:txBody>
      </p:sp>
    </p:spTree>
    <p:extLst>
      <p:ext uri="{BB962C8B-B14F-4D97-AF65-F5344CB8AC3E}">
        <p14:creationId xmlns:p14="http://schemas.microsoft.com/office/powerpoint/2010/main" val="1853638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D8E0C2-710C-B98E-0B2C-5598611937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746" y="544605"/>
            <a:ext cx="5244353" cy="576878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39B34D-AC32-4BA6-E6C4-8B2650798746}"/>
              </a:ext>
            </a:extLst>
          </p:cNvPr>
          <p:cNvSpPr txBox="1"/>
          <p:nvPr/>
        </p:nvSpPr>
        <p:spPr>
          <a:xfrm>
            <a:off x="949124" y="6203689"/>
            <a:ext cx="6014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Blason de Bédouès en Lozère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D7C6376-6492-EF95-12F7-7EC7DF3B7779}"/>
              </a:ext>
            </a:extLst>
          </p:cNvPr>
          <p:cNvSpPr txBox="1"/>
          <p:nvPr/>
        </p:nvSpPr>
        <p:spPr>
          <a:xfrm>
            <a:off x="6778906" y="742693"/>
            <a:ext cx="52443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Bédouès En Lozère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FC6CE07-242E-CF5C-90E7-723B8075DA0C}"/>
              </a:ext>
            </a:extLst>
          </p:cNvPr>
          <p:cNvSpPr txBox="1"/>
          <p:nvPr/>
        </p:nvSpPr>
        <p:spPr>
          <a:xfrm>
            <a:off x="6571692" y="2242468"/>
            <a:ext cx="5244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866BC32-A4BB-10F2-8913-23EC91317AFB}"/>
              </a:ext>
            </a:extLst>
          </p:cNvPr>
          <p:cNvSpPr txBox="1"/>
          <p:nvPr/>
        </p:nvSpPr>
        <p:spPr>
          <a:xfrm>
            <a:off x="8167868" y="3249800"/>
            <a:ext cx="5915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4302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596</Words>
  <Application>Microsoft Office PowerPoint</Application>
  <PresentationFormat>Grand écran</PresentationFormat>
  <Paragraphs>87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15</cp:revision>
  <dcterms:created xsi:type="dcterms:W3CDTF">2024-01-22T07:59:17Z</dcterms:created>
  <dcterms:modified xsi:type="dcterms:W3CDTF">2024-01-23T05:17:23Z</dcterms:modified>
</cp:coreProperties>
</file>