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6" r:id="rId2"/>
    <p:sldId id="303" r:id="rId3"/>
    <p:sldId id="283" r:id="rId4"/>
    <p:sldId id="305" r:id="rId5"/>
    <p:sldId id="304" r:id="rId6"/>
    <p:sldId id="294" r:id="rId7"/>
    <p:sldId id="295" r:id="rId8"/>
    <p:sldId id="296" r:id="rId9"/>
    <p:sldId id="301" r:id="rId10"/>
    <p:sldId id="297" r:id="rId11"/>
    <p:sldId id="284" r:id="rId12"/>
    <p:sldId id="285" r:id="rId13"/>
    <p:sldId id="300" r:id="rId14"/>
    <p:sldId id="280" r:id="rId15"/>
    <p:sldId id="282" r:id="rId16"/>
    <p:sldId id="279" r:id="rId17"/>
    <p:sldId id="287" r:id="rId18"/>
    <p:sldId id="288" r:id="rId19"/>
    <p:sldId id="289" r:id="rId20"/>
    <p:sldId id="290" r:id="rId21"/>
    <p:sldId id="291" r:id="rId22"/>
    <p:sldId id="292" r:id="rId23"/>
    <p:sldId id="293" r:id="rId24"/>
    <p:sldId id="261" r:id="rId25"/>
    <p:sldId id="299" r:id="rId26"/>
    <p:sldId id="258" r:id="rId27"/>
    <p:sldId id="259" r:id="rId28"/>
    <p:sldId id="302" r:id="rId29"/>
    <p:sldId id="260" r:id="rId30"/>
    <p:sldId id="262" r:id="rId31"/>
    <p:sldId id="263" r:id="rId32"/>
    <p:sldId id="264" r:id="rId33"/>
    <p:sldId id="298" r:id="rId34"/>
    <p:sldId id="265" r:id="rId35"/>
    <p:sldId id="266" r:id="rId36"/>
    <p:sldId id="267" r:id="rId37"/>
    <p:sldId id="268" r:id="rId38"/>
    <p:sldId id="269" r:id="rId39"/>
    <p:sldId id="270" r:id="rId40"/>
    <p:sldId id="271" r:id="rId41"/>
    <p:sldId id="272" r:id="rId42"/>
    <p:sldId id="273" r:id="rId43"/>
    <p:sldId id="274" r:id="rId44"/>
    <p:sldId id="275" r:id="rId45"/>
    <p:sldId id="276" r:id="rId46"/>
    <p:sldId id="277" r:id="rId47"/>
    <p:sldId id="278" r:id="rId48"/>
    <p:sldId id="281" r:id="rId49"/>
    <p:sldId id="257" r:id="rId50"/>
    <p:sldId id="256" r:id="rId51"/>
    <p:sldId id="306" r:id="rId5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" initials="m" lastIdx="1" clrIdx="0">
    <p:extLst>
      <p:ext uri="{19B8F6BF-5375-455C-9EA6-DF929625EA0E}">
        <p15:presenceInfo xmlns:p15="http://schemas.microsoft.com/office/powerpoint/2012/main" userId="micro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234" autoAdjust="0"/>
    <p:restoredTop sz="94660"/>
  </p:normalViewPr>
  <p:slideViewPr>
    <p:cSldViewPr snapToGrid="0">
      <p:cViewPr varScale="1">
        <p:scale>
          <a:sx n="77" d="100"/>
          <a:sy n="77" d="100"/>
        </p:scale>
        <p:origin x="427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commentAuthors" Target="commentAuthor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4-01-14T11:37:54.450" idx="1">
    <p:pos x="4917" y="107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4AF0BD-88D2-0302-6885-2DFA562351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D230138-3463-8424-E1B7-C2048BCDDB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EAB30D-4985-180E-D4DA-C39311D583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41E24-F900-4952-A280-835982055262}" type="datetimeFigureOut">
              <a:rPr lang="fr-FR" smtClean="0"/>
              <a:t>16/01/2024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5F6A71B-6CE7-E7F3-A57C-1EC8407224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993C162-C25C-6396-5A58-E32889117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F53AF-F2CF-4FC4-B9E0-81F16C7338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766185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8A4B06-E929-F7D5-8979-E28045F60B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2EF9AA4-2AA1-8B3A-0A27-C32A748764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64E0590-33B0-DBCA-BAC7-A8B0C828F9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41E24-F900-4952-A280-835982055262}" type="datetimeFigureOut">
              <a:rPr lang="fr-FR" smtClean="0"/>
              <a:t>16/01/2024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3080C6E-993B-F86D-1E54-A79C1E018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74B2D7-1A82-5846-BD0A-5F2A8D5943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F53AF-F2CF-4FC4-B9E0-81F16C7338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251465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654772-D777-1457-D4D7-DDC2C89F58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60560EF-C17D-B407-4964-DF74AE54DD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6D2374-9AC5-7D46-F2C8-726E7C25DB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41E24-F900-4952-A280-835982055262}" type="datetimeFigureOut">
              <a:rPr lang="fr-FR" smtClean="0"/>
              <a:t>16/01/2024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6A45237-3E50-6994-DD8E-AE208E555C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6315CAA-6272-ABD6-B6AD-815ADB0C0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F53AF-F2CF-4FC4-B9E0-81F16C7338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908466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D23156-5AC3-F41B-3764-634D70479A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8E21F99-E072-A80A-028A-9C850C73A4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CCA35E9-10CF-5DB0-9922-3FB200A4EF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6E85B45-8F45-BC39-CAC2-C3FF92DD6D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41E24-F900-4952-A280-835982055262}" type="datetimeFigureOut">
              <a:rPr lang="fr-FR" smtClean="0"/>
              <a:t>16/01/2024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44A65F2-363E-56A4-C1FE-C53FD68A8C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86C9DA8-D45D-F4CB-297C-C19414E0D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F53AF-F2CF-4FC4-B9E0-81F16C7338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82744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471DB8-E70F-A3BA-9DCE-5D00DB6746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6928AE9-6D51-A0A5-D4AF-E911B8E422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7B446C5-0207-08FF-6DA7-D6D67186E6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ECE7EFF-383A-F8CD-EA8D-0509297C72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26F4B38-2DF7-6586-E375-6C3BE59C10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5A88F9F-277D-0134-A587-3C4070A4BD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41E24-F900-4952-A280-835982055262}" type="datetimeFigureOut">
              <a:rPr lang="fr-FR" smtClean="0"/>
              <a:t>16/01/2024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0FC2CB9-A118-EBBE-334A-7BEDE50571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9E6420-439D-7E81-3022-3223704F66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F53AF-F2CF-4FC4-B9E0-81F16C7338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60751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2F4467-B363-89F2-EB75-ED31F9DDAC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5ADDF85-C3C7-9024-E816-6EECD3CF7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41E24-F900-4952-A280-835982055262}" type="datetimeFigureOut">
              <a:rPr lang="fr-FR" smtClean="0"/>
              <a:t>16/01/2024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0928CE8-B76C-8DAB-DA32-D061554DBF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43925DA-DDBE-1763-370E-A89CF2A79F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F53AF-F2CF-4FC4-B9E0-81F16C7338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96857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7A545A8-821D-0872-7604-A8AEA61AA3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41E24-F900-4952-A280-835982055262}" type="datetimeFigureOut">
              <a:rPr lang="fr-FR" smtClean="0"/>
              <a:t>16/01/2024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EC84D69-D3DD-A08C-77CF-F8FFF6728B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E8FBA1D-5D92-61DE-04AA-B0B975974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F53AF-F2CF-4FC4-B9E0-81F16C7338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086788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A6CF33-1019-81BF-263F-B6FDB8146B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6279474-6D16-0787-B703-62E05D0804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561CC45-6914-7CCC-409F-FFDFB20744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D8AD0A4-7510-F9E7-FCE1-4208BCD5B0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41E24-F900-4952-A280-835982055262}" type="datetimeFigureOut">
              <a:rPr lang="fr-FR" smtClean="0"/>
              <a:t>16/01/2024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7E9723B-C7CF-7EA4-3243-3D4F7E4190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71A57DD-C0E0-753C-DAA9-69FEB71786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F53AF-F2CF-4FC4-B9E0-81F16C7338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805619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6E45E8-962B-A93D-F918-7029D99CF0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E691F0F-3BA6-8FF9-7A81-1B01387BA46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3A49158-527F-D27B-4F51-CC8B797937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8054A05-AFFD-9A91-750E-41FB96F135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41E24-F900-4952-A280-835982055262}" type="datetimeFigureOut">
              <a:rPr lang="fr-FR" smtClean="0"/>
              <a:t>16/01/2024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4AFB9BB-A523-9868-63EC-A4648BEAD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ECBECB3-09C9-58F9-F60E-598DA12C31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F53AF-F2CF-4FC4-B9E0-81F16C7338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46650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015595-2E44-0140-086D-52F8A8231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AB77FC8-1875-8CD4-46B1-8E5E355B5F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0D716FE-ED7C-526A-B45E-67050E2326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41E24-F900-4952-A280-835982055262}" type="datetimeFigureOut">
              <a:rPr lang="fr-FR" smtClean="0"/>
              <a:t>16/01/2024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5A4122-56F4-5F94-E39A-5C7CB055C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D4DE508-DC8A-6CB7-9FE5-33384FD61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F53AF-F2CF-4FC4-B9E0-81F16C7338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81949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9338F60-3679-3E30-9C6B-0C056B85DBB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7CA0A47-9C4A-4F8E-E164-6705583E35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2630A42-EAAE-5698-C052-D3A9915F36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41E24-F900-4952-A280-835982055262}" type="datetimeFigureOut">
              <a:rPr lang="fr-FR" smtClean="0"/>
              <a:t>16/01/2024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1F2E0C4-7177-89D2-E908-B4950EE4D4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3B6E1E8-5762-8899-B779-5C8724ACA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F53AF-F2CF-4FC4-B9E0-81F16C7338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52485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F49A3F3-AEBF-32E2-685C-B34824C1A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9694C4E-F193-FCD8-0FD3-B386194500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AF7024-C1F6-F1B0-0837-5E16D42F9F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41E24-F900-4952-A280-835982055262}" type="datetimeFigureOut">
              <a:rPr lang="fr-FR" smtClean="0"/>
              <a:t>16/01/2024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32001F2-9581-770A-BD1B-DE39C91AB5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DD72A9D-6797-158F-0899-737A27968F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EF53AF-F2CF-4FC4-B9E0-81F16C7338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8910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CD53D5E-E112-E26C-FDC9-7DE0C5E10B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400" y="1290918"/>
            <a:ext cx="10475259" cy="42761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5581B98-57EE-A63A-C62E-ED6B72DF0F20}"/>
              </a:ext>
            </a:extLst>
          </p:cNvPr>
          <p:cNvSpPr/>
          <p:nvPr/>
        </p:nvSpPr>
        <p:spPr>
          <a:xfrm>
            <a:off x="2576875" y="466979"/>
            <a:ext cx="715030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Florence la magnifique</a:t>
            </a:r>
            <a:endParaRPr lang="fr-FR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529E5BE-59E7-1EFE-1E8C-0E3821FAF505}"/>
              </a:ext>
            </a:extLst>
          </p:cNvPr>
          <p:cNvSpPr txBox="1"/>
          <p:nvPr/>
        </p:nvSpPr>
        <p:spPr>
          <a:xfrm>
            <a:off x="3774163" y="29657"/>
            <a:ext cx="67842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</a:rPr>
              <a:t>Lorient Vous Propose </a:t>
            </a:r>
          </a:p>
        </p:txBody>
      </p:sp>
    </p:spTree>
    <p:extLst>
      <p:ext uri="{BB962C8B-B14F-4D97-AF65-F5344CB8AC3E}">
        <p14:creationId xmlns:p14="http://schemas.microsoft.com/office/powerpoint/2010/main" val="63695655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  <p:sndAc>
          <p:stSnd loop="1">
            <p:snd r:embed="rId2" name="The Song of Florence  La Canzone di Firenze (Music Video).wav"/>
          </p:stSnd>
        </p:sndAc>
      </p:transition>
    </mc:Choice>
    <mc:Fallback xmlns="">
      <p:transition spd="slow" advClick="0" advTm="9000">
        <p:fade/>
        <p:sndAc>
          <p:stSnd loop="1">
            <p:snd r:embed="rId4" name="The Song of Florence  La Canzone di Firenze (Music Video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A7133A2-BB06-6248-C1B5-98E7A6B2A3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9557" y="228601"/>
            <a:ext cx="4267198" cy="640079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F972E2-43B5-CAF1-9453-EB842CC27FF7}"/>
              </a:ext>
            </a:extLst>
          </p:cNvPr>
          <p:cNvSpPr txBox="1"/>
          <p:nvPr/>
        </p:nvSpPr>
        <p:spPr>
          <a:xfrm>
            <a:off x="6464449" y="228601"/>
            <a:ext cx="5172635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FLORENCE LA MAGNIFIQUE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Musées, Eglises, Cathédrales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Des Chefs-d’œuvre à chaque coin de rue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Trésors d’Architecture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Capitale de la TOSCANE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ville touristique avec 15 millions de visites par an.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Classée au Patrimoine Mondial UNESCO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Ville de la renaissance ITALIENNE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156149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10863D6-95F6-4CAF-561C-E61BE40735E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752" y="1075765"/>
            <a:ext cx="11238495" cy="499586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1629624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  <p:sndAc>
          <p:stSnd>
            <p:snd r:embed="rId2" name="The Song of Florence  La Canzone di Firenze (Music Video).wav"/>
          </p:stSnd>
        </p:sndAc>
      </p:transition>
    </mc:Choice>
    <mc:Fallback xmlns="">
      <p:transition spd="slow" advClick="0" advTm="9000">
        <p:fade/>
        <p:sndAc>
          <p:stSnd>
            <p:snd r:embed="rId4" name="The Song of Florence  La Canzone di Firenze (Music Video).wav"/>
          </p:stSnd>
        </p:sndAc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BF40C37-44CA-10C7-BF39-2A77D2B42F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0000" y="334459"/>
            <a:ext cx="9252000" cy="6189082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75B233-CAA2-2F08-2BBC-95C5E5156B33}"/>
              </a:ext>
            </a:extLst>
          </p:cNvPr>
          <p:cNvSpPr txBox="1"/>
          <p:nvPr/>
        </p:nvSpPr>
        <p:spPr>
          <a:xfrm>
            <a:off x="3285789" y="334459"/>
            <a:ext cx="66468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depuis la colline de Fiesole  FLORENCE</a:t>
            </a:r>
          </a:p>
        </p:txBody>
      </p:sp>
    </p:spTree>
    <p:extLst>
      <p:ext uri="{BB962C8B-B14F-4D97-AF65-F5344CB8AC3E}">
        <p14:creationId xmlns:p14="http://schemas.microsoft.com/office/powerpoint/2010/main" val="389729056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6A67F79-F351-FADC-A2FA-8BA826115A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6000" y="331293"/>
            <a:ext cx="9540000" cy="598146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38229C-D9AB-43AC-BC0B-DCE871F45F27}"/>
              </a:ext>
            </a:extLst>
          </p:cNvPr>
          <p:cNvSpPr txBox="1"/>
          <p:nvPr/>
        </p:nvSpPr>
        <p:spPr>
          <a:xfrm>
            <a:off x="270510" y="6312753"/>
            <a:ext cx="11921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FLORENCE avec l’Arno (en face : Santa Trinité – à droite Palais SPINI-FERONI avec toit crénelé</a:t>
            </a:r>
          </a:p>
        </p:txBody>
      </p:sp>
    </p:spTree>
    <p:extLst>
      <p:ext uri="{BB962C8B-B14F-4D97-AF65-F5344CB8AC3E}">
        <p14:creationId xmlns:p14="http://schemas.microsoft.com/office/powerpoint/2010/main" val="294112578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CCDECE4-F48F-BD31-020E-D804047221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0870" y="209348"/>
            <a:ext cx="8570259" cy="6427694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12F769-74B3-2EB3-F242-D3C9E16ACDC9}"/>
              </a:ext>
            </a:extLst>
          </p:cNvPr>
          <p:cNvSpPr txBox="1"/>
          <p:nvPr/>
        </p:nvSpPr>
        <p:spPr>
          <a:xfrm>
            <a:off x="4011931" y="209348"/>
            <a:ext cx="51777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Place de la République FLORENCE</a:t>
            </a:r>
          </a:p>
        </p:txBody>
      </p:sp>
    </p:spTree>
    <p:extLst>
      <p:ext uri="{BB962C8B-B14F-4D97-AF65-F5344CB8AC3E}">
        <p14:creationId xmlns:p14="http://schemas.microsoft.com/office/powerpoint/2010/main" val="112931858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AC772F3-C2BD-15A0-8E9C-F6382EC959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8693" y="225238"/>
            <a:ext cx="8543365" cy="6407524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698501-66C0-A4BD-BC29-0063C0242723}"/>
              </a:ext>
            </a:extLst>
          </p:cNvPr>
          <p:cNvSpPr txBox="1"/>
          <p:nvPr/>
        </p:nvSpPr>
        <p:spPr>
          <a:xfrm>
            <a:off x="649942" y="3694579"/>
            <a:ext cx="25414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FLORENCE</a:t>
            </a:r>
          </a:p>
          <a:p>
            <a:endParaRPr lang="fr-FR" sz="2400" b="1" dirty="0"/>
          </a:p>
          <a:p>
            <a:r>
              <a:rPr lang="fr-FR" sz="2400" b="1" dirty="0"/>
              <a:t>Place della Signoria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174363891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35CF5D8-1BEC-E054-79FC-066BC0620F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6106" y="240840"/>
            <a:ext cx="4780746" cy="637632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FD017F-4E20-7BD5-926F-85E2634EA063}"/>
              </a:ext>
            </a:extLst>
          </p:cNvPr>
          <p:cNvSpPr txBox="1"/>
          <p:nvPr/>
        </p:nvSpPr>
        <p:spPr>
          <a:xfrm>
            <a:off x="6527875" y="2996677"/>
            <a:ext cx="46930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Place des Offices</a:t>
            </a:r>
          </a:p>
          <a:p>
            <a:endParaRPr lang="fr-FR" sz="2400" b="1" dirty="0"/>
          </a:p>
          <a:p>
            <a:r>
              <a:rPr lang="fr-FR" sz="2400" b="1" dirty="0"/>
              <a:t> au fond, le palais Vecchio (ancien siège du Gouvernement)</a:t>
            </a:r>
          </a:p>
          <a:p>
            <a:endParaRPr lang="fr-FR" sz="2400" b="1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5463730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09EE2B2-8959-BB57-4D0B-0CE7CB85E9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365" y="1235649"/>
            <a:ext cx="11079270" cy="438670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014E65-A046-9241-B3E4-8394C79B202A}"/>
              </a:ext>
            </a:extLst>
          </p:cNvPr>
          <p:cNvSpPr txBox="1"/>
          <p:nvPr/>
        </p:nvSpPr>
        <p:spPr>
          <a:xfrm>
            <a:off x="860611" y="5795682"/>
            <a:ext cx="105559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L’un des symboles de FLORENCE : LE PONTE VECCHIO  enjambant l’Arno (avec ses boutiques de joailliers</a:t>
            </a:r>
          </a:p>
        </p:txBody>
      </p:sp>
    </p:spTree>
    <p:extLst>
      <p:ext uri="{BB962C8B-B14F-4D97-AF65-F5344CB8AC3E}">
        <p14:creationId xmlns:p14="http://schemas.microsoft.com/office/powerpoint/2010/main" val="328374934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E90F79B-BAA4-58FF-713E-1D537CCA1B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2406" y="351304"/>
            <a:ext cx="8207188" cy="615539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F92BA6-693A-B900-C524-E13347B15251}"/>
              </a:ext>
            </a:extLst>
          </p:cNvPr>
          <p:cNvSpPr txBox="1"/>
          <p:nvPr/>
        </p:nvSpPr>
        <p:spPr>
          <a:xfrm>
            <a:off x="3680460" y="6045030"/>
            <a:ext cx="55348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FLORENCE jardins TORRIGIANI et, sa Tour</a:t>
            </a:r>
          </a:p>
        </p:txBody>
      </p:sp>
    </p:spTree>
    <p:extLst>
      <p:ext uri="{BB962C8B-B14F-4D97-AF65-F5344CB8AC3E}">
        <p14:creationId xmlns:p14="http://schemas.microsoft.com/office/powerpoint/2010/main" val="402936014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3CFFA57-A623-366A-5B70-DF992008AC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5681" y="292103"/>
            <a:ext cx="10340638" cy="603877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686CD0-A093-6854-3064-95D01A141B10}"/>
              </a:ext>
            </a:extLst>
          </p:cNvPr>
          <p:cNvSpPr txBox="1"/>
          <p:nvPr/>
        </p:nvSpPr>
        <p:spPr>
          <a:xfrm>
            <a:off x="3096858" y="6396335"/>
            <a:ext cx="71101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toits de FLORENCE vus depuis la Cathédrale</a:t>
            </a:r>
          </a:p>
        </p:txBody>
      </p:sp>
    </p:spTree>
    <p:extLst>
      <p:ext uri="{BB962C8B-B14F-4D97-AF65-F5344CB8AC3E}">
        <p14:creationId xmlns:p14="http://schemas.microsoft.com/office/powerpoint/2010/main" val="417920681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EAF4C22-923A-F278-D24C-328E439BCC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841" y="601230"/>
            <a:ext cx="10968318" cy="565553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BFD299-9F42-268D-9276-B7FE584EC8FE}"/>
              </a:ext>
            </a:extLst>
          </p:cNvPr>
          <p:cNvSpPr txBox="1"/>
          <p:nvPr/>
        </p:nvSpPr>
        <p:spPr>
          <a:xfrm>
            <a:off x="2070175" y="6206490"/>
            <a:ext cx="83311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FLORENCE  l’Arno et les 4 ponts sur le fleuve traversant la ville</a:t>
            </a:r>
          </a:p>
        </p:txBody>
      </p:sp>
    </p:spTree>
    <p:extLst>
      <p:ext uri="{BB962C8B-B14F-4D97-AF65-F5344CB8AC3E}">
        <p14:creationId xmlns:p14="http://schemas.microsoft.com/office/powerpoint/2010/main" val="44701646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79028AF-0CF0-DAC7-DBC6-17118C1FBC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85787"/>
            <a:ext cx="7620000" cy="568642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E0C207-0925-77E6-89D2-C85A3EC0C4D8}"/>
              </a:ext>
            </a:extLst>
          </p:cNvPr>
          <p:cNvSpPr txBox="1"/>
          <p:nvPr/>
        </p:nvSpPr>
        <p:spPr>
          <a:xfrm>
            <a:off x="1085850" y="6269980"/>
            <a:ext cx="10801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Cathédrale SANTA MARIA DEL FLORE – FLORENCE proche quartier du DUOMO</a:t>
            </a:r>
          </a:p>
        </p:txBody>
      </p:sp>
    </p:spTree>
    <p:extLst>
      <p:ext uri="{BB962C8B-B14F-4D97-AF65-F5344CB8AC3E}">
        <p14:creationId xmlns:p14="http://schemas.microsoft.com/office/powerpoint/2010/main" val="387612354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D1177F5-B897-6567-6A59-AF6A5BA810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4560" y="374236"/>
            <a:ext cx="7620000" cy="5762625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01ED8E-DE64-1950-7648-8B492B39EB48}"/>
              </a:ext>
            </a:extLst>
          </p:cNvPr>
          <p:cNvSpPr txBox="1"/>
          <p:nvPr/>
        </p:nvSpPr>
        <p:spPr>
          <a:xfrm>
            <a:off x="688488" y="6136861"/>
            <a:ext cx="112787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FLORENCE  Baptistère avec abside, devant la Cathédrale et, le campanile de GIOTTO</a:t>
            </a:r>
          </a:p>
        </p:txBody>
      </p:sp>
    </p:spTree>
    <p:extLst>
      <p:ext uri="{BB962C8B-B14F-4D97-AF65-F5344CB8AC3E}">
        <p14:creationId xmlns:p14="http://schemas.microsoft.com/office/powerpoint/2010/main" val="93562481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0A3AAEE-C885-E200-56C7-623D94C899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2000" y="173772"/>
            <a:ext cx="3888000" cy="617914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913024-9543-B8C3-0CBB-D289E032201B}"/>
              </a:ext>
            </a:extLst>
          </p:cNvPr>
          <p:cNvSpPr txBox="1"/>
          <p:nvPr/>
        </p:nvSpPr>
        <p:spPr>
          <a:xfrm>
            <a:off x="3171488" y="6352912"/>
            <a:ext cx="820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campanile de GIOTTO, proche place principale</a:t>
            </a:r>
          </a:p>
        </p:txBody>
      </p:sp>
    </p:spTree>
    <p:extLst>
      <p:ext uri="{BB962C8B-B14F-4D97-AF65-F5344CB8AC3E}">
        <p14:creationId xmlns:p14="http://schemas.microsoft.com/office/powerpoint/2010/main" val="320124223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DF1DC64-FDB7-FE3A-FFD7-8C35C4A4E5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2359" y="834614"/>
            <a:ext cx="7167282" cy="4770117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4D08E2-E471-C334-8643-789063BF24EF}"/>
              </a:ext>
            </a:extLst>
          </p:cNvPr>
          <p:cNvSpPr txBox="1"/>
          <p:nvPr/>
        </p:nvSpPr>
        <p:spPr>
          <a:xfrm>
            <a:off x="1233096" y="5834679"/>
            <a:ext cx="110541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à proximité de la Place principale de FLORENCE – le Dôme de  BRUNELLESCHI accessible par 463marches pour une vue panoramique  sur la ville.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118604454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EAD98ED-D280-2A58-93AB-875E735F77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8757" y="298275"/>
            <a:ext cx="8914485" cy="612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9200D1-1C2B-BA3D-433B-39EEEA8E749A}"/>
              </a:ext>
            </a:extLst>
          </p:cNvPr>
          <p:cNvSpPr txBox="1"/>
          <p:nvPr/>
        </p:nvSpPr>
        <p:spPr>
          <a:xfrm>
            <a:off x="3765360" y="6418275"/>
            <a:ext cx="65778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Villa di Poggio Impérial - FLORENCE</a:t>
            </a:r>
          </a:p>
        </p:txBody>
      </p:sp>
    </p:spTree>
    <p:extLst>
      <p:ext uri="{BB962C8B-B14F-4D97-AF65-F5344CB8AC3E}">
        <p14:creationId xmlns:p14="http://schemas.microsoft.com/office/powerpoint/2010/main" val="303158588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773EB5E-EC09-70B6-06C3-95103CF7AC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9442" y="260010"/>
            <a:ext cx="4752000" cy="633798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2FF4A1-971F-21ED-C2F5-68AB35D4CA0C}"/>
              </a:ext>
            </a:extLst>
          </p:cNvPr>
          <p:cNvSpPr txBox="1"/>
          <p:nvPr/>
        </p:nvSpPr>
        <p:spPr>
          <a:xfrm>
            <a:off x="7510855" y="4217670"/>
            <a:ext cx="36172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FLORENCE Tour de San Nicollo</a:t>
            </a:r>
          </a:p>
        </p:txBody>
      </p:sp>
    </p:spTree>
    <p:extLst>
      <p:ext uri="{BB962C8B-B14F-4D97-AF65-F5344CB8AC3E}">
        <p14:creationId xmlns:p14="http://schemas.microsoft.com/office/powerpoint/2010/main" val="274624043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B2C7459-FD63-99D7-4CF4-2E64DC0526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9294" y="295835"/>
            <a:ext cx="4016188" cy="602428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5AE956-A136-D499-A54C-4390F00E6ECA}"/>
              </a:ext>
            </a:extLst>
          </p:cNvPr>
          <p:cNvSpPr txBox="1"/>
          <p:nvPr/>
        </p:nvSpPr>
        <p:spPr>
          <a:xfrm>
            <a:off x="8444753" y="4545106"/>
            <a:ext cx="3039035" cy="461665"/>
          </a:xfrm>
          <a:prstGeom prst="rect">
            <a:avLst/>
          </a:prstGeom>
          <a:pattFill prst="pct90">
            <a:fgClr>
              <a:srgbClr val="002060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Tour Della Castagna</a:t>
            </a:r>
          </a:p>
        </p:txBody>
      </p:sp>
    </p:spTree>
    <p:extLst>
      <p:ext uri="{BB962C8B-B14F-4D97-AF65-F5344CB8AC3E}">
        <p14:creationId xmlns:p14="http://schemas.microsoft.com/office/powerpoint/2010/main" val="275242925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FCD413E-D1AC-E03C-F4F7-ED10C9766B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3823" y="363070"/>
            <a:ext cx="8175812" cy="613185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0BFBD0-B05B-7DB3-0973-EE7F83695C38}"/>
              </a:ext>
            </a:extLst>
          </p:cNvPr>
          <p:cNvSpPr txBox="1"/>
          <p:nvPr/>
        </p:nvSpPr>
        <p:spPr>
          <a:xfrm>
            <a:off x="542365" y="4278182"/>
            <a:ext cx="28507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Porte San Giorgo</a:t>
            </a:r>
          </a:p>
        </p:txBody>
      </p:sp>
    </p:spTree>
    <p:extLst>
      <p:ext uri="{BB962C8B-B14F-4D97-AF65-F5344CB8AC3E}">
        <p14:creationId xmlns:p14="http://schemas.microsoft.com/office/powerpoint/2010/main" val="274431914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326D775-CC03-2F81-EA82-8BA450ECB3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9554" y="279000"/>
            <a:ext cx="5786454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5908DF-A62A-E59B-6BD4-38D279369031}"/>
              </a:ext>
            </a:extLst>
          </p:cNvPr>
          <p:cNvSpPr txBox="1"/>
          <p:nvPr/>
        </p:nvSpPr>
        <p:spPr>
          <a:xfrm>
            <a:off x="7176246" y="4613014"/>
            <a:ext cx="3886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Porte Alla CROCE</a:t>
            </a:r>
          </a:p>
        </p:txBody>
      </p:sp>
    </p:spTree>
    <p:extLst>
      <p:ext uri="{BB962C8B-B14F-4D97-AF65-F5344CB8AC3E}">
        <p14:creationId xmlns:p14="http://schemas.microsoft.com/office/powerpoint/2010/main" val="37905610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A8975DE-B28E-76DF-75F5-5B3C35779B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4100" y="453837"/>
            <a:ext cx="7543800" cy="5657851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D78F72-6629-D49D-9716-FA91BC454650}"/>
              </a:ext>
            </a:extLst>
          </p:cNvPr>
          <p:cNvSpPr txBox="1"/>
          <p:nvPr/>
        </p:nvSpPr>
        <p:spPr>
          <a:xfrm>
            <a:off x="2787350" y="6194851"/>
            <a:ext cx="78996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FLORENCE  belvédère des bastions des remparts</a:t>
            </a:r>
          </a:p>
        </p:txBody>
      </p:sp>
    </p:spTree>
    <p:extLst>
      <p:ext uri="{BB962C8B-B14F-4D97-AF65-F5344CB8AC3E}">
        <p14:creationId xmlns:p14="http://schemas.microsoft.com/office/powerpoint/2010/main" val="336540965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2FED386-1BBE-5EE1-0F2D-919B2A6A9A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5500" y="772418"/>
            <a:ext cx="8001000" cy="531316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AEFBC3-3D73-70DF-6D98-448E069DA942}"/>
              </a:ext>
            </a:extLst>
          </p:cNvPr>
          <p:cNvSpPr txBox="1"/>
          <p:nvPr/>
        </p:nvSpPr>
        <p:spPr>
          <a:xfrm>
            <a:off x="2464846" y="6085582"/>
            <a:ext cx="86794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FLORENCE  remparts proches de la Porte SAN  MIANATO</a:t>
            </a:r>
          </a:p>
        </p:txBody>
      </p:sp>
    </p:spTree>
    <p:extLst>
      <p:ext uri="{BB962C8B-B14F-4D97-AF65-F5344CB8AC3E}">
        <p14:creationId xmlns:p14="http://schemas.microsoft.com/office/powerpoint/2010/main" val="232980100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47E0815-D0FE-383D-4380-1C4145A2B7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5570" y="268941"/>
            <a:ext cx="11100859" cy="6320118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31E6D3-2B57-3B75-2DA6-5EE28D1B7453}"/>
              </a:ext>
            </a:extLst>
          </p:cNvPr>
          <p:cNvSpPr txBox="1"/>
          <p:nvPr/>
        </p:nvSpPr>
        <p:spPr>
          <a:xfrm>
            <a:off x="3372454" y="5885578"/>
            <a:ext cx="82739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Palais PITTI, ancienne résidence des Médicis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                     FLORENCE</a:t>
            </a:r>
          </a:p>
        </p:txBody>
      </p:sp>
    </p:spTree>
    <p:extLst>
      <p:ext uri="{BB962C8B-B14F-4D97-AF65-F5344CB8AC3E}">
        <p14:creationId xmlns:p14="http://schemas.microsoft.com/office/powerpoint/2010/main" val="146867273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20BE47A-11ED-8BA7-992D-704D169FEF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457200"/>
            <a:ext cx="9753600" cy="59436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1B4922-F129-32CB-7308-8E6FD5FD7244}"/>
              </a:ext>
            </a:extLst>
          </p:cNvPr>
          <p:cNvSpPr txBox="1"/>
          <p:nvPr/>
        </p:nvSpPr>
        <p:spPr>
          <a:xfrm>
            <a:off x="3737610" y="6396335"/>
            <a:ext cx="68042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Palais PITTI résidence des Médicis</a:t>
            </a:r>
          </a:p>
        </p:txBody>
      </p:sp>
    </p:spTree>
    <p:extLst>
      <p:ext uri="{BB962C8B-B14F-4D97-AF65-F5344CB8AC3E}">
        <p14:creationId xmlns:p14="http://schemas.microsoft.com/office/powerpoint/2010/main" val="376342531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28355AC-FB0F-4B7E-38B7-196B0E1B03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3250" y="543486"/>
            <a:ext cx="8445500" cy="5448300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C605EF-5360-B2DD-463C-64230AAB5C2A}"/>
              </a:ext>
            </a:extLst>
          </p:cNvPr>
          <p:cNvSpPr txBox="1"/>
          <p:nvPr/>
        </p:nvSpPr>
        <p:spPr>
          <a:xfrm>
            <a:off x="448609" y="6027003"/>
            <a:ext cx="115757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Musée de l’Argenterie – Palazzo PITTI – Trésor des Médicis, Bijoux, objets en cristal ,vases en ivoire  - </a:t>
            </a:r>
          </a:p>
        </p:txBody>
      </p:sp>
    </p:spTree>
    <p:extLst>
      <p:ext uri="{BB962C8B-B14F-4D97-AF65-F5344CB8AC3E}">
        <p14:creationId xmlns:p14="http://schemas.microsoft.com/office/powerpoint/2010/main" val="196440091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EEEAEFB-29F9-AC1A-C087-71BBD176CB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988" y="165763"/>
            <a:ext cx="8849456" cy="652647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0D8A03-9102-8245-289C-F22DBF6AFD8C}"/>
              </a:ext>
            </a:extLst>
          </p:cNvPr>
          <p:cNvSpPr txBox="1"/>
          <p:nvPr/>
        </p:nvSpPr>
        <p:spPr>
          <a:xfrm>
            <a:off x="9587753" y="4047565"/>
            <a:ext cx="23666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Galerie PALATINE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plafond de la Salle Ulysse</a:t>
            </a:r>
          </a:p>
        </p:txBody>
      </p:sp>
    </p:spTree>
    <p:extLst>
      <p:ext uri="{BB962C8B-B14F-4D97-AF65-F5344CB8AC3E}">
        <p14:creationId xmlns:p14="http://schemas.microsoft.com/office/powerpoint/2010/main" val="400276142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E82949E-6D66-3965-6D43-38D45F0E48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6756" y="270000"/>
            <a:ext cx="4212000" cy="631799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BFA286-FDAA-8F5F-9BA2-9E3CAE8AAD9C}"/>
              </a:ext>
            </a:extLst>
          </p:cNvPr>
          <p:cNvSpPr txBox="1"/>
          <p:nvPr/>
        </p:nvSpPr>
        <p:spPr>
          <a:xfrm>
            <a:off x="6763871" y="4329953"/>
            <a:ext cx="43165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Bibliothèque RICCARDIANA</a:t>
            </a:r>
          </a:p>
        </p:txBody>
      </p:sp>
    </p:spTree>
    <p:extLst>
      <p:ext uri="{BB962C8B-B14F-4D97-AF65-F5344CB8AC3E}">
        <p14:creationId xmlns:p14="http://schemas.microsoft.com/office/powerpoint/2010/main" val="361523360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222E7E2-F95B-FCFE-E4DD-8BA5D05E64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4789" y="304809"/>
            <a:ext cx="9368000" cy="624838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366A67-D85B-31D0-490C-EF1792F08FBA}"/>
              </a:ext>
            </a:extLst>
          </p:cNvPr>
          <p:cNvSpPr txBox="1"/>
          <p:nvPr/>
        </p:nvSpPr>
        <p:spPr>
          <a:xfrm>
            <a:off x="430154" y="2628900"/>
            <a:ext cx="212463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Galerie PALATINE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œuvres de Rubens – Raphaël – Titien.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salle Aurore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525495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6CB1B69-F0E9-DD0A-3447-D75D16614F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152" y="233106"/>
            <a:ext cx="9583002" cy="639178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70A71B-A07B-A38C-B65B-F3FC32837EC5}"/>
              </a:ext>
            </a:extLst>
          </p:cNvPr>
          <p:cNvSpPr txBox="1"/>
          <p:nvPr/>
        </p:nvSpPr>
        <p:spPr>
          <a:xfrm>
            <a:off x="9956202" y="3429000"/>
            <a:ext cx="215153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Jardins de BOBOLI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datés du 16eme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Fontaines, allées fleuries et sculptures</a:t>
            </a:r>
          </a:p>
        </p:txBody>
      </p:sp>
    </p:spTree>
    <p:extLst>
      <p:ext uri="{BB962C8B-B14F-4D97-AF65-F5344CB8AC3E}">
        <p14:creationId xmlns:p14="http://schemas.microsoft.com/office/powerpoint/2010/main" val="39216588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2A05B19-B7F6-E9AB-E446-1CDF0E86D6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1870" y="206199"/>
            <a:ext cx="9663684" cy="644560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0E154A-3C2B-C2C7-0FB6-475BD29078B9}"/>
              </a:ext>
            </a:extLst>
          </p:cNvPr>
          <p:cNvSpPr txBox="1"/>
          <p:nvPr/>
        </p:nvSpPr>
        <p:spPr>
          <a:xfrm>
            <a:off x="136488" y="3886872"/>
            <a:ext cx="19229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Fontaine de l’Océan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Jardins de BOBOLI</a:t>
            </a:r>
          </a:p>
        </p:txBody>
      </p:sp>
    </p:spTree>
    <p:extLst>
      <p:ext uri="{BB962C8B-B14F-4D97-AF65-F5344CB8AC3E}">
        <p14:creationId xmlns:p14="http://schemas.microsoft.com/office/powerpoint/2010/main" val="228999103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C9965B1-DD25-FA39-E7A1-3478C55BF2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0199" y="156869"/>
            <a:ext cx="9811602" cy="6544262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8648E3-8354-A45F-69DF-F033869F3947}"/>
              </a:ext>
            </a:extLst>
          </p:cNvPr>
          <p:cNvSpPr txBox="1"/>
          <p:nvPr/>
        </p:nvSpPr>
        <p:spPr>
          <a:xfrm>
            <a:off x="4978774" y="6239466"/>
            <a:ext cx="33886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Jardins de BOBOLI</a:t>
            </a:r>
          </a:p>
        </p:txBody>
      </p:sp>
    </p:spTree>
    <p:extLst>
      <p:ext uri="{BB962C8B-B14F-4D97-AF65-F5344CB8AC3E}">
        <p14:creationId xmlns:p14="http://schemas.microsoft.com/office/powerpoint/2010/main" val="24457580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92A4F81-FD87-2DF8-1912-CF7DEC5DC3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636" y="396030"/>
            <a:ext cx="5667188" cy="4250391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2F73A4-D496-16EE-1C9D-3BA1696F7FE3}"/>
              </a:ext>
            </a:extLst>
          </p:cNvPr>
          <p:cNvSpPr txBox="1"/>
          <p:nvPr/>
        </p:nvSpPr>
        <p:spPr>
          <a:xfrm>
            <a:off x="874059" y="4918934"/>
            <a:ext cx="46123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1/2/Roseraie du Jardin BOBOLI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034024CB-F0B4-0409-53CC-1122629CDB4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9200" y="2804174"/>
            <a:ext cx="5524044" cy="3684494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B23A8914-4146-5B13-75B8-EF3E4EA43447}"/>
              </a:ext>
            </a:extLst>
          </p:cNvPr>
          <p:cNvSpPr txBox="1"/>
          <p:nvPr/>
        </p:nvSpPr>
        <p:spPr>
          <a:xfrm>
            <a:off x="6178178" y="778520"/>
            <a:ext cx="12331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/>
              <a:t>1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24F5A6E-5690-0119-C239-A4F1D083949D}"/>
              </a:ext>
            </a:extLst>
          </p:cNvPr>
          <p:cNvSpPr txBox="1"/>
          <p:nvPr/>
        </p:nvSpPr>
        <p:spPr>
          <a:xfrm>
            <a:off x="8892540" y="2259615"/>
            <a:ext cx="1965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13995803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1AC1C9E-9105-5BA5-AFF1-7F8D5C9334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6000" y="549000"/>
            <a:ext cx="10240000" cy="576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BABDC0-902A-E49A-862E-388801FD9418}"/>
              </a:ext>
            </a:extLst>
          </p:cNvPr>
          <p:cNvSpPr txBox="1"/>
          <p:nvPr/>
        </p:nvSpPr>
        <p:spPr>
          <a:xfrm>
            <a:off x="4235824" y="6387353"/>
            <a:ext cx="4276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Chapelle de BRANCACI</a:t>
            </a:r>
          </a:p>
        </p:txBody>
      </p:sp>
    </p:spTree>
    <p:extLst>
      <p:ext uri="{BB962C8B-B14F-4D97-AF65-F5344CB8AC3E}">
        <p14:creationId xmlns:p14="http://schemas.microsoft.com/office/powerpoint/2010/main" val="314892744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246459C-A4C3-712D-C130-E50D86F7B0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0235" y="248770"/>
            <a:ext cx="4240306" cy="6360459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9FF7E8-D908-9BF4-018D-C5C97C8A102C}"/>
              </a:ext>
            </a:extLst>
          </p:cNvPr>
          <p:cNvSpPr txBox="1"/>
          <p:nvPr/>
        </p:nvSpPr>
        <p:spPr>
          <a:xfrm>
            <a:off x="5876365" y="4061012"/>
            <a:ext cx="489472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Chapelle de BRANCACI</a:t>
            </a:r>
          </a:p>
          <a:p>
            <a:endParaRPr lang="fr-FR" dirty="0"/>
          </a:p>
          <a:p>
            <a:r>
              <a:rPr lang="fr-FR" dirty="0"/>
              <a:t> </a:t>
            </a:r>
            <a:r>
              <a:rPr lang="fr-FR" sz="2400" b="1" dirty="0"/>
              <a:t>avec fresques de LIPPI et, de MASACCIO</a:t>
            </a:r>
          </a:p>
        </p:txBody>
      </p:sp>
    </p:spTree>
    <p:extLst>
      <p:ext uri="{BB962C8B-B14F-4D97-AF65-F5344CB8AC3E}">
        <p14:creationId xmlns:p14="http://schemas.microsoft.com/office/powerpoint/2010/main" val="30083325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5087E7C-F87B-D2D4-33D1-178CCDA53D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6950" y="685800"/>
            <a:ext cx="7315200" cy="54864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4900D4-ED86-B4FE-C58A-E183CE8F1B2E}"/>
              </a:ext>
            </a:extLst>
          </p:cNvPr>
          <p:cNvSpPr txBox="1"/>
          <p:nvPr/>
        </p:nvSpPr>
        <p:spPr>
          <a:xfrm>
            <a:off x="3632722" y="6172200"/>
            <a:ext cx="66999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Intérieur de la Chapelle BRANCACI</a:t>
            </a:r>
          </a:p>
        </p:txBody>
      </p:sp>
    </p:spTree>
    <p:extLst>
      <p:ext uri="{BB962C8B-B14F-4D97-AF65-F5344CB8AC3E}">
        <p14:creationId xmlns:p14="http://schemas.microsoft.com/office/powerpoint/2010/main" val="204763755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6B9CAAE-84EA-DFE0-C8BE-868966D8A54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1847" y="997353"/>
            <a:ext cx="7288306" cy="486329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5E003D-D096-B42C-7BDD-5687C26058AF}"/>
              </a:ext>
            </a:extLst>
          </p:cNvPr>
          <p:cNvSpPr txBox="1"/>
          <p:nvPr/>
        </p:nvSpPr>
        <p:spPr>
          <a:xfrm>
            <a:off x="2926080" y="5900696"/>
            <a:ext cx="72883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SAN FREDIANO – Place de Carmine. FLORENCE</a:t>
            </a:r>
          </a:p>
        </p:txBody>
      </p:sp>
    </p:spTree>
    <p:extLst>
      <p:ext uri="{BB962C8B-B14F-4D97-AF65-F5344CB8AC3E}">
        <p14:creationId xmlns:p14="http://schemas.microsoft.com/office/powerpoint/2010/main" val="167292771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4C62F39-A741-87D5-ABA4-24BF624954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8047" y="496868"/>
            <a:ext cx="4520453" cy="603480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3E9620-9919-AF60-300E-9A094EEBA085}"/>
              </a:ext>
            </a:extLst>
          </p:cNvPr>
          <p:cNvSpPr txBox="1"/>
          <p:nvPr/>
        </p:nvSpPr>
        <p:spPr>
          <a:xfrm>
            <a:off x="7572935" y="4020671"/>
            <a:ext cx="418203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Galerie des sculptures (gothiques)</a:t>
            </a:r>
          </a:p>
          <a:p>
            <a:endParaRPr lang="fr-FR" dirty="0"/>
          </a:p>
          <a:p>
            <a:r>
              <a:rPr lang="fr-FR" sz="2400" b="1" dirty="0">
                <a:solidFill>
                  <a:srgbClr val="FFFF00"/>
                </a:solidFill>
              </a:rPr>
              <a:t>Musée National de BARGELLO</a:t>
            </a:r>
          </a:p>
        </p:txBody>
      </p:sp>
    </p:spTree>
    <p:extLst>
      <p:ext uri="{BB962C8B-B14F-4D97-AF65-F5344CB8AC3E}">
        <p14:creationId xmlns:p14="http://schemas.microsoft.com/office/powerpoint/2010/main" val="378328131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B1B948C-7598-7042-07E6-115942944B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4553" y="225238"/>
            <a:ext cx="8748000" cy="584339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4FE93C-1EE8-BACC-2544-981B7A18CE59}"/>
              </a:ext>
            </a:extLst>
          </p:cNvPr>
          <p:cNvSpPr txBox="1"/>
          <p:nvPr/>
        </p:nvSpPr>
        <p:spPr>
          <a:xfrm>
            <a:off x="255494" y="3778624"/>
            <a:ext cx="26356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Quartier SANTA CROCE</a:t>
            </a:r>
          </a:p>
          <a:p>
            <a:endParaRPr lang="fr-FR" sz="2400" b="1" dirty="0"/>
          </a:p>
          <a:p>
            <a:r>
              <a:rPr lang="fr-FR" sz="2400" b="1" dirty="0"/>
              <a:t> fontaine et place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4A44ABD-24C7-01C7-BC52-387C1DFCA532}"/>
              </a:ext>
            </a:extLst>
          </p:cNvPr>
          <p:cNvSpPr txBox="1"/>
          <p:nvPr/>
        </p:nvSpPr>
        <p:spPr>
          <a:xfrm>
            <a:off x="400050" y="6068628"/>
            <a:ext cx="121965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/>
              <a:t> </a:t>
            </a:r>
            <a:r>
              <a:rPr lang="fr-FR" sz="2400" b="1" i="1" dirty="0"/>
              <a:t>Chaque année en Mi-Juin, le jeu ‘Calcio Storico’ s’y produit – mélange antique de Football-rugby et Lutte.</a:t>
            </a:r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27491241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EA4851E-77E7-DA2D-338E-8CBA1B299E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7906" y="159123"/>
            <a:ext cx="6539753" cy="653975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A70767-C8F7-87CC-61A8-A2B18FCBD73D}"/>
              </a:ext>
            </a:extLst>
          </p:cNvPr>
          <p:cNvSpPr txBox="1"/>
          <p:nvPr/>
        </p:nvSpPr>
        <p:spPr>
          <a:xfrm>
            <a:off x="416859" y="3805518"/>
            <a:ext cx="32272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Basilique de la SANTA CROCE</a:t>
            </a:r>
          </a:p>
        </p:txBody>
      </p:sp>
    </p:spTree>
    <p:extLst>
      <p:ext uri="{BB962C8B-B14F-4D97-AF65-F5344CB8AC3E}">
        <p14:creationId xmlns:p14="http://schemas.microsoft.com/office/powerpoint/2010/main" val="173339083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BACE4C2-AA2F-CB78-26CE-42AF94501E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8223" y="571500"/>
            <a:ext cx="7620000" cy="5715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EFC402-4DB4-C87F-01A9-A2F98D7CA869}"/>
              </a:ext>
            </a:extLst>
          </p:cNvPr>
          <p:cNvSpPr txBox="1"/>
          <p:nvPr/>
        </p:nvSpPr>
        <p:spPr>
          <a:xfrm>
            <a:off x="8458200" y="4518212"/>
            <a:ext cx="31869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Cloître de l’ </a:t>
            </a:r>
            <a:r>
              <a:rPr lang="fr-FR" sz="2400" b="1" dirty="0" err="1"/>
              <a:t>Hopital</a:t>
            </a:r>
            <a:r>
              <a:rPr lang="fr-FR" sz="2400" b="1" dirty="0"/>
              <a:t> des Innocents (ancien Orphelinat)</a:t>
            </a:r>
          </a:p>
        </p:txBody>
      </p:sp>
    </p:spTree>
    <p:extLst>
      <p:ext uri="{BB962C8B-B14F-4D97-AF65-F5344CB8AC3E}">
        <p14:creationId xmlns:p14="http://schemas.microsoft.com/office/powerpoint/2010/main" val="26895890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1BC9B31-7290-7FF5-5E19-93EF7B11BC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296" y="1458335"/>
            <a:ext cx="4571999" cy="3428999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000E80-F174-63C8-497C-CB3F1DD2A1EC}"/>
              </a:ext>
            </a:extLst>
          </p:cNvPr>
          <p:cNvSpPr txBox="1"/>
          <p:nvPr/>
        </p:nvSpPr>
        <p:spPr>
          <a:xfrm>
            <a:off x="102198" y="5168832"/>
            <a:ext cx="65322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1/ Basilique de la SANTISSIMA ANNUNZIATTA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9EE75CEF-5D8A-36CD-C9BA-4F8E13A5A0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6000" y="723898"/>
            <a:ext cx="3819234" cy="5098677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CC7FB0F-35CB-707C-064C-886E7AF8C0F2}"/>
              </a:ext>
            </a:extLst>
          </p:cNvPr>
          <p:cNvSpPr txBox="1"/>
          <p:nvPr/>
        </p:nvSpPr>
        <p:spPr>
          <a:xfrm>
            <a:off x="5906625" y="5884130"/>
            <a:ext cx="67379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2/Façade du cloître SCALZO ( ou du Déchaussé)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D151CBD1-3F16-F3E7-ED93-3E88C6F80E52}"/>
              </a:ext>
            </a:extLst>
          </p:cNvPr>
          <p:cNvSpPr txBox="1"/>
          <p:nvPr/>
        </p:nvSpPr>
        <p:spPr>
          <a:xfrm>
            <a:off x="2832960" y="916748"/>
            <a:ext cx="21145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/>
              <a:t>1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48D97805-917A-9593-D04D-54F5FDBF1F4D}"/>
              </a:ext>
            </a:extLst>
          </p:cNvPr>
          <p:cNvSpPr txBox="1"/>
          <p:nvPr/>
        </p:nvSpPr>
        <p:spPr>
          <a:xfrm>
            <a:off x="8970651" y="200678"/>
            <a:ext cx="283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84179579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D3E5C79-7564-733E-28CB-920984E27D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58554" y="603958"/>
            <a:ext cx="6225988" cy="5650084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46BE18-291C-89AA-5A21-58A812B00EAE}"/>
              </a:ext>
            </a:extLst>
          </p:cNvPr>
          <p:cNvSpPr txBox="1"/>
          <p:nvPr/>
        </p:nvSpPr>
        <p:spPr>
          <a:xfrm>
            <a:off x="194534" y="3226046"/>
            <a:ext cx="410135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Musée SANT’APPOLONIA</a:t>
            </a:r>
          </a:p>
          <a:p>
            <a:r>
              <a:rPr lang="fr-FR" sz="2400" b="1" dirty="0"/>
              <a:t> ancien réfectoire du Couvent San MARCO</a:t>
            </a:r>
          </a:p>
          <a:p>
            <a:endParaRPr lang="fr-FR" dirty="0"/>
          </a:p>
          <a:p>
            <a:r>
              <a:rPr lang="fr-FR" sz="2400" b="1" dirty="0"/>
              <a:t>Fresque de la Cène</a:t>
            </a:r>
          </a:p>
          <a:p>
            <a:r>
              <a:rPr lang="fr-FR" sz="2400" b="1" dirty="0"/>
              <a:t>   par Andrea Del Castagno</a:t>
            </a:r>
          </a:p>
        </p:txBody>
      </p:sp>
    </p:spTree>
    <p:extLst>
      <p:ext uri="{BB962C8B-B14F-4D97-AF65-F5344CB8AC3E}">
        <p14:creationId xmlns:p14="http://schemas.microsoft.com/office/powerpoint/2010/main" val="3949015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E9306DC-323C-1798-102B-39DD6EB9C1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9312" y="1220872"/>
            <a:ext cx="7933764" cy="441625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A4D9C94-6F25-1238-5604-9F10F9D378D0}"/>
              </a:ext>
            </a:extLst>
          </p:cNvPr>
          <p:cNvSpPr txBox="1"/>
          <p:nvPr/>
        </p:nvSpPr>
        <p:spPr>
          <a:xfrm>
            <a:off x="2364664" y="5723068"/>
            <a:ext cx="82080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Fresques de Pra Angelico  - Couvent de SAN MARCO</a:t>
            </a:r>
          </a:p>
        </p:txBody>
      </p:sp>
    </p:spTree>
    <p:extLst>
      <p:ext uri="{BB962C8B-B14F-4D97-AF65-F5344CB8AC3E}">
        <p14:creationId xmlns:p14="http://schemas.microsoft.com/office/powerpoint/2010/main" val="298233263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A899E43-AB24-05CB-D42D-527FBB51E6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2636" y="266700"/>
            <a:ext cx="6858000" cy="63246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D4589B-7E40-351D-20FD-9F910330DE6D}"/>
              </a:ext>
            </a:extLst>
          </p:cNvPr>
          <p:cNvSpPr txBox="1"/>
          <p:nvPr/>
        </p:nvSpPr>
        <p:spPr>
          <a:xfrm>
            <a:off x="8458200" y="4370294"/>
            <a:ext cx="32272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Façade  de la Basilique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SAN MARCO</a:t>
            </a:r>
          </a:p>
        </p:txBody>
      </p:sp>
    </p:spTree>
    <p:extLst>
      <p:ext uri="{BB962C8B-B14F-4D97-AF65-F5344CB8AC3E}">
        <p14:creationId xmlns:p14="http://schemas.microsoft.com/office/powerpoint/2010/main" val="41568204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D71A876-2758-D5AB-B3B6-8DB30CD527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5071" y="309282"/>
            <a:ext cx="9753600" cy="54864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E1FBE5-30E1-A78F-9C82-699FAF228AC4}"/>
              </a:ext>
            </a:extLst>
          </p:cNvPr>
          <p:cNvSpPr txBox="1"/>
          <p:nvPr/>
        </p:nvSpPr>
        <p:spPr>
          <a:xfrm>
            <a:off x="2407024" y="5970494"/>
            <a:ext cx="68714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Galerie dell’ Academia,  ancienne école d’Art</a:t>
            </a:r>
          </a:p>
        </p:txBody>
      </p:sp>
    </p:spTree>
    <p:extLst>
      <p:ext uri="{BB962C8B-B14F-4D97-AF65-F5344CB8AC3E}">
        <p14:creationId xmlns:p14="http://schemas.microsoft.com/office/powerpoint/2010/main" val="19067523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06FB236-3BCF-98F3-88DD-B016AF104A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4326" y="255494"/>
            <a:ext cx="6611470" cy="634701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13A5B3-22DE-2C6C-B967-276E5E15683B}"/>
              </a:ext>
            </a:extLst>
          </p:cNvPr>
          <p:cNvSpPr txBox="1"/>
          <p:nvPr/>
        </p:nvSpPr>
        <p:spPr>
          <a:xfrm>
            <a:off x="376518" y="3603812"/>
            <a:ext cx="34827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Galerie dell’ Academia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la salle de la sculpture de DAVID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(de Michel-Ange)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554218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5876288-C179-F245-4184-4EEA8E2FA3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976" y="304800"/>
            <a:ext cx="7620000" cy="62484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7EDB96-2EB4-E864-1A7C-58735CFD43BE}"/>
              </a:ext>
            </a:extLst>
          </p:cNvPr>
          <p:cNvSpPr txBox="1"/>
          <p:nvPr/>
        </p:nvSpPr>
        <p:spPr>
          <a:xfrm>
            <a:off x="8913383" y="3942678"/>
            <a:ext cx="28104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Baptistère de Saint Jean Baptiste avec sa porte en bronze.</a:t>
            </a:r>
          </a:p>
        </p:txBody>
      </p:sp>
    </p:spTree>
    <p:extLst>
      <p:ext uri="{BB962C8B-B14F-4D97-AF65-F5344CB8AC3E}">
        <p14:creationId xmlns:p14="http://schemas.microsoft.com/office/powerpoint/2010/main" val="196409517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D49AB69-6F4A-4391-614F-42361FD99F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C2BD64-D464-27DC-E7B6-2437DFA8C3D8}"/>
              </a:ext>
            </a:extLst>
          </p:cNvPr>
          <p:cNvSpPr txBox="1"/>
          <p:nvPr/>
        </p:nvSpPr>
        <p:spPr>
          <a:xfrm>
            <a:off x="2747906" y="6396335"/>
            <a:ext cx="762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Façade du marché de San Lorenzo - Florence</a:t>
            </a:r>
          </a:p>
        </p:txBody>
      </p:sp>
    </p:spTree>
    <p:extLst>
      <p:ext uri="{BB962C8B-B14F-4D97-AF65-F5344CB8AC3E}">
        <p14:creationId xmlns:p14="http://schemas.microsoft.com/office/powerpoint/2010/main" val="393824285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C9D8F7C0-1744-1002-E39B-70A7A1A167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6506" y="169100"/>
            <a:ext cx="4888322" cy="65198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1637957-297C-9B20-5395-99CEA8518019}"/>
              </a:ext>
            </a:extLst>
          </p:cNvPr>
          <p:cNvSpPr txBox="1"/>
          <p:nvPr/>
        </p:nvSpPr>
        <p:spPr>
          <a:xfrm>
            <a:off x="6505016" y="169100"/>
            <a:ext cx="4888322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Marche de San LORENZO  (Mercato)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Une centaine de stands dans des Halles du 19eme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Charcuteries, fruits et légumes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plats locaux : Tripes florentines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                       Ribollita (soupe Toscane)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                        Pappa al Possodoro (soupe de pain dur et  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                            tomates)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les fameuses PIZZAS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et, l’APERITIVO, apéritif , accompagné d’une dégustation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36152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57DFDDF3-2707-C235-E98D-BE36FAA7D1D4}"/>
              </a:ext>
            </a:extLst>
          </p:cNvPr>
          <p:cNvSpPr txBox="1"/>
          <p:nvPr/>
        </p:nvSpPr>
        <p:spPr>
          <a:xfrm>
            <a:off x="2091690" y="1266646"/>
            <a:ext cx="962406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600" b="1" dirty="0">
                <a:solidFill>
                  <a:srgbClr val="FFFF00"/>
                </a:solidFill>
              </a:rPr>
              <a:t>Lorient Vous A Proposé  Florence La Magnifique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17AE0BC4-B5C0-1B44-8EE6-E9C98F0BF038}"/>
              </a:ext>
            </a:extLst>
          </p:cNvPr>
          <p:cNvSpPr txBox="1"/>
          <p:nvPr/>
        </p:nvSpPr>
        <p:spPr>
          <a:xfrm>
            <a:off x="1714500" y="3561248"/>
            <a:ext cx="92697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66B0D74-5788-C2B2-3E5B-72D7928A57AA}"/>
              </a:ext>
            </a:extLst>
          </p:cNvPr>
          <p:cNvSpPr txBox="1"/>
          <p:nvPr/>
        </p:nvSpPr>
        <p:spPr>
          <a:xfrm>
            <a:off x="5234940" y="4918799"/>
            <a:ext cx="72580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7396166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9000">
        <p159:morph option="byObject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579</Words>
  <Application>Microsoft Office PowerPoint</Application>
  <PresentationFormat>Grand écran</PresentationFormat>
  <Paragraphs>111</Paragraphs>
  <Slides>51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51</vt:i4>
      </vt:variant>
    </vt:vector>
  </HeadingPairs>
  <TitlesOfParts>
    <vt:vector size="55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micro</dc:creator>
  <cp:lastModifiedBy>Daniel Moulac</cp:lastModifiedBy>
  <cp:revision>8</cp:revision>
  <dcterms:created xsi:type="dcterms:W3CDTF">2024-01-14T11:30:11Z</dcterms:created>
  <dcterms:modified xsi:type="dcterms:W3CDTF">2024-01-16T11:17:56Z</dcterms:modified>
</cp:coreProperties>
</file>