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3" r:id="rId3"/>
    <p:sldId id="279" r:id="rId4"/>
    <p:sldId id="278" r:id="rId5"/>
    <p:sldId id="277" r:id="rId6"/>
    <p:sldId id="276" r:id="rId7"/>
    <p:sldId id="275" r:id="rId8"/>
    <p:sldId id="274" r:id="rId9"/>
    <p:sldId id="273" r:id="rId10"/>
    <p:sldId id="272" r:id="rId11"/>
    <p:sldId id="270" r:id="rId12"/>
    <p:sldId id="271" r:id="rId13"/>
    <p:sldId id="269" r:id="rId14"/>
    <p:sldId id="268" r:id="rId15"/>
    <p:sldId id="267" r:id="rId16"/>
    <p:sldId id="266" r:id="rId17"/>
    <p:sldId id="265" r:id="rId18"/>
    <p:sldId id="264" r:id="rId19"/>
    <p:sldId id="263" r:id="rId20"/>
    <p:sldId id="262" r:id="rId21"/>
    <p:sldId id="261" r:id="rId22"/>
    <p:sldId id="260" r:id="rId23"/>
    <p:sldId id="259" r:id="rId24"/>
    <p:sldId id="258" r:id="rId25"/>
    <p:sldId id="257" r:id="rId26"/>
    <p:sldId id="280" r:id="rId27"/>
    <p:sldId id="281" r:id="rId28"/>
    <p:sldId id="282" r:id="rId29"/>
    <p:sldId id="284" r:id="rId30"/>
    <p:sldId id="285" r:id="rId31"/>
    <p:sldId id="286" r:id="rId32"/>
    <p:sldId id="287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3" autoAdjust="0"/>
    <p:restoredTop sz="94660"/>
  </p:normalViewPr>
  <p:slideViewPr>
    <p:cSldViewPr snapToGrid="0">
      <p:cViewPr varScale="1">
        <p:scale>
          <a:sx n="94" d="100"/>
          <a:sy n="94" d="100"/>
        </p:scale>
        <p:origin x="14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3C30BE-8477-497B-21CB-A7ECECC77F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9BF0E78-6BEF-D87D-50FA-D71639DDB3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56DAF-8FE5-7F97-BA2D-0E2170F7D1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FE078-3437-4D37-95F9-66E14FD0EACE}" type="datetimeFigureOut">
              <a:rPr lang="fr-FR" smtClean="0"/>
              <a:t>12/01/2024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F2AA920-D364-6BFF-8751-D978673D71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4A591D7-B46C-612D-3477-585A7EDAC7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FE76C-9D3B-4C6C-BD65-50B289A4D5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2473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window dir="vert"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09101A-FB08-BA12-E10D-DA84C5CBE0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466587D-DFB7-8585-9BF6-1CF2EB78B0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223BA55-5D7C-5680-CC34-2DFF7EE939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FE078-3437-4D37-95F9-66E14FD0EACE}" type="datetimeFigureOut">
              <a:rPr lang="fr-FR" smtClean="0"/>
              <a:t>12/01/2024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CA4C01E-3A27-970F-C68C-C6BFB62565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F9A0E7E-D669-D10A-E581-018185092B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FE76C-9D3B-4C6C-BD65-50B289A4D5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5424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window dir="vert"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7940D4-3E72-5251-27F8-6E35961593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F9E0DC4-6FF6-AA5B-9BBF-FC96239F9A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2B2E80E-421E-3DE6-6133-78BA944591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FE078-3437-4D37-95F9-66E14FD0EACE}" type="datetimeFigureOut">
              <a:rPr lang="fr-FR" smtClean="0"/>
              <a:t>12/01/2024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98383CE-E6D5-7BE5-384E-65AE73C11B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D89B6FC-28E3-6DDD-A835-93067FA6BB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FE76C-9D3B-4C6C-BD65-50B289A4D5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3065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window dir="vert"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4EE8DF-AD2A-4D88-BB53-9A8454C22C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D8DF754-0415-7754-5B14-27F3E9E5197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58B3A1F-388B-00D1-6F90-5C725FD80F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AC965D5-A823-1537-AF74-2D1FC0EDE2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FE078-3437-4D37-95F9-66E14FD0EACE}" type="datetimeFigureOut">
              <a:rPr lang="fr-FR" smtClean="0"/>
              <a:t>12/01/2024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7B3EA63-885A-B11C-3728-5DE14EFA4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98D515C-9184-112A-18C4-3C784B9B01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FE76C-9D3B-4C6C-BD65-50B289A4D5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3534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window dir="vert"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50EB9F-9586-9673-7D5E-F8C7338EDE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5E574E9-F692-ED43-8F1A-18B781EF2C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F739FA0-EAFC-89C9-EA3F-F77C194BB1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664CA1B-CC7F-4454-7B2C-53FC23649AF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F46583E-D723-9982-74B4-FECE6A5BDE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5CC2F317-A88E-F2C4-BD2E-B76EA8386A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FE078-3437-4D37-95F9-66E14FD0EACE}" type="datetimeFigureOut">
              <a:rPr lang="fr-FR" smtClean="0"/>
              <a:t>12/01/2024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E6BCE27A-1FE8-98ED-528F-340089453E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ECA70E9-1C5B-0CB6-3223-DD1834CBC0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FE76C-9D3B-4C6C-BD65-50B289A4D5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9821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window dir="vert"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D955A4-090C-D5A7-2668-A2DF33B4EE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D49F090-3920-DAA4-53EB-FAAD57C697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FE078-3437-4D37-95F9-66E14FD0EACE}" type="datetimeFigureOut">
              <a:rPr lang="fr-FR" smtClean="0"/>
              <a:t>12/01/2024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5708749-D442-F68B-20B5-6E9DA4CC46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C1A19EB-06EC-0062-3C0D-CE60D40DB5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FE76C-9D3B-4C6C-BD65-50B289A4D5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2689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window dir="vert"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A38B076-0AE0-E036-9738-A570C91CA6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FE078-3437-4D37-95F9-66E14FD0EACE}" type="datetimeFigureOut">
              <a:rPr lang="fr-FR" smtClean="0"/>
              <a:t>12/01/2024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F4B284D-5F57-F24A-E019-3157ADFDCB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7CC43E6-2446-F1F7-1AD2-21E807F845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FE76C-9D3B-4C6C-BD65-50B289A4D5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026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window dir="vert"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6198A0-0967-D18E-2E6D-1EA6AA303B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7D236C5-0280-3684-2111-879ECB7612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D434EA9-80AA-72E0-0B46-F7BF9C32E9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4E4BDB6-19E4-33BA-6867-4BF676AE97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FE078-3437-4D37-95F9-66E14FD0EACE}" type="datetimeFigureOut">
              <a:rPr lang="fr-FR" smtClean="0"/>
              <a:t>12/01/2024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686608-1FA6-4543-3A3C-25E80BCF14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C4DEE44-2E38-6AD1-161F-022550E2C0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FE76C-9D3B-4C6C-BD65-50B289A4D5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9378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window dir="vert"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4234B6-F1B9-A492-31B5-899BE4FEB7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A2D59DB-781B-38CC-7EA4-49ABA2985B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818543C-413F-3C8E-61C4-A041F25EBE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71038E7-8B26-75A5-839F-98087F0BB0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FE078-3437-4D37-95F9-66E14FD0EACE}" type="datetimeFigureOut">
              <a:rPr lang="fr-FR" smtClean="0"/>
              <a:t>12/01/2024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CB718DC-3736-40A4-4538-47819153E1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DB4F228-3BD2-3312-C8AB-5398F48A66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FE76C-9D3B-4C6C-BD65-50B289A4D5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0461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window dir="vert"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07DCCC-D4DB-33D2-6984-C7EBF4BE11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4EEA8FE-07F3-472A-D489-C1A112EAC4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5BAB448-BA68-2C3B-4B3A-B4E1B3842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FE078-3437-4D37-95F9-66E14FD0EACE}" type="datetimeFigureOut">
              <a:rPr lang="fr-FR" smtClean="0"/>
              <a:t>12/01/2024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062A47E-7BFE-2737-1795-8DE5367175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68D581-E328-E570-B474-CEC55D8CDB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FE76C-9D3B-4C6C-BD65-50B289A4D5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4622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window dir="vert"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C18BF226-D57D-8D0B-B437-634ADADB8EE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D4EC61A-DB7E-631F-EC92-2979FB25DB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7615165-52F6-3451-00E7-0B676CB451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FE078-3437-4D37-95F9-66E14FD0EACE}" type="datetimeFigureOut">
              <a:rPr lang="fr-FR" smtClean="0"/>
              <a:t>12/01/2024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AD68365-97AF-395F-C298-F210384460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63FD21-5A07-0EBC-D720-37D8F52CB2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FE76C-9D3B-4C6C-BD65-50B289A4D5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3510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window dir="vert"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F88DDDB-48EC-990B-E704-859B2F144C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E3466D2-70AD-A19A-BB08-E3ABD65F9C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3EA16B-1EA7-80BA-B046-000ED9F5907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1FE078-3437-4D37-95F9-66E14FD0EACE}" type="datetimeFigureOut">
              <a:rPr lang="fr-FR" smtClean="0"/>
              <a:t>12/01/2024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9D2E26A-10ED-05F7-FC05-8B03225443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AF1BA1-7BA8-9B60-255C-37BAA6E897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9FE76C-9D3B-4C6C-BD65-50B289A4D5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4351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window dir="vert"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eau&#10;&#10;Description générée automatiquement">
            <a:extLst>
              <a:ext uri="{FF2B5EF4-FFF2-40B4-BE49-F238E27FC236}">
                <a16:creationId xmlns:a16="http://schemas.microsoft.com/office/drawing/2014/main" id="{A4BD78B0-E31E-285D-9712-92D353E9EA5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8000" y="585275"/>
            <a:ext cx="8856000" cy="589645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7F97245E-9651-5387-7A6A-CC32C55F5C75}"/>
              </a:ext>
            </a:extLst>
          </p:cNvPr>
          <p:cNvSpPr txBox="1"/>
          <p:nvPr/>
        </p:nvSpPr>
        <p:spPr>
          <a:xfrm>
            <a:off x="2849879" y="491283"/>
            <a:ext cx="69625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Lorient Vous Propose Bergerac - Dordogne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72083E5-A305-9E46-B453-851A38357BD0}"/>
              </a:ext>
            </a:extLst>
          </p:cNvPr>
          <p:cNvSpPr txBox="1"/>
          <p:nvPr/>
        </p:nvSpPr>
        <p:spPr>
          <a:xfrm>
            <a:off x="2246811" y="6052502"/>
            <a:ext cx="97187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Bergerac, France vu surplombant la rivière Dordogne.</a:t>
            </a:r>
          </a:p>
        </p:txBody>
      </p:sp>
    </p:spTree>
    <p:extLst>
      <p:ext uri="{BB962C8B-B14F-4D97-AF65-F5344CB8AC3E}">
        <p14:creationId xmlns:p14="http://schemas.microsoft.com/office/powerpoint/2010/main" val="429119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window dir="vert"/>
        <p:sndAc>
          <p:stSnd loop="1">
            <p:snd r:embed="rId2" name="The Lake and I composed by Ernesto Cortazar.wav"/>
          </p:stSnd>
        </p:sndAc>
      </p:transition>
    </mc:Choice>
    <mc:Fallback>
      <p:transition spd="slow" advClick="0" advTm="9000">
        <p:fade/>
        <p:sndAc>
          <p:stSnd loop="1">
            <p:snd r:embed="rId2" name="The Lake and I composed by Ernesto Cortaza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68C2D9D6-59DF-7574-7E8A-6161182C38E6}"/>
              </a:ext>
            </a:extLst>
          </p:cNvPr>
          <p:cNvSpPr txBox="1"/>
          <p:nvPr/>
        </p:nvSpPr>
        <p:spPr>
          <a:xfrm>
            <a:off x="548640" y="444137"/>
            <a:ext cx="11430000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  <a:latin typeface="Algerian" panose="04020705040A02060702" pitchFamily="82" charset="0"/>
              </a:rPr>
              <a:t>Bergerac est une commune française située dans le département de la Dordogne, en région Nouvelle-Aquitaine. Classée ville d'art et d'histoire, elle est la deuxième ville du département en population, légèrement moins peuplée que la préfecture Périgueux. Chef-lieu de l'arrondissement de Bergerac et bureau centralisateur de deux cantons : Bergerac-1 et Bergerac-2, elle est l'une des trois sous-préfectures du département.</a:t>
            </a:r>
          </a:p>
        </p:txBody>
      </p:sp>
    </p:spTree>
    <p:extLst>
      <p:ext uri="{BB962C8B-B14F-4D97-AF65-F5344CB8AC3E}">
        <p14:creationId xmlns:p14="http://schemas.microsoft.com/office/powerpoint/2010/main" val="1614975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window dir="vert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Description générée automatiquement">
            <a:extLst>
              <a:ext uri="{FF2B5EF4-FFF2-40B4-BE49-F238E27FC236}">
                <a16:creationId xmlns:a16="http://schemas.microsoft.com/office/drawing/2014/main" id="{9ECA81B9-5311-90B2-42E9-952547525E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468" y="369000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2474F9-E988-C47B-F13D-4D99FCE42542}"/>
              </a:ext>
            </a:extLst>
          </p:cNvPr>
          <p:cNvSpPr txBox="1"/>
          <p:nvPr/>
        </p:nvSpPr>
        <p:spPr>
          <a:xfrm>
            <a:off x="8774949" y="4049485"/>
            <a:ext cx="30305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Dordogne à Bergerac.</a:t>
            </a:r>
          </a:p>
        </p:txBody>
      </p:sp>
    </p:spTree>
    <p:extLst>
      <p:ext uri="{BB962C8B-B14F-4D97-AF65-F5344CB8AC3E}">
        <p14:creationId xmlns:p14="http://schemas.microsoft.com/office/powerpoint/2010/main" val="2311751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window dir="vert"/>
      </p:transition>
    </mc:Choice>
    <mc:Fallback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Cours d’eau&#10;&#10;Description générée automatiquement">
            <a:extLst>
              <a:ext uri="{FF2B5EF4-FFF2-40B4-BE49-F238E27FC236}">
                <a16:creationId xmlns:a16="http://schemas.microsoft.com/office/drawing/2014/main" id="{4EC48D2F-DB50-E4B9-72AA-1A8333D5A6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7486" y="369000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EC7D67E-102B-550E-AF63-6E5079E0BB71}"/>
              </a:ext>
            </a:extLst>
          </p:cNvPr>
          <p:cNvSpPr txBox="1"/>
          <p:nvPr/>
        </p:nvSpPr>
        <p:spPr>
          <a:xfrm>
            <a:off x="744514" y="3345543"/>
            <a:ext cx="28999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</a:t>
            </a:r>
            <a:r>
              <a:rPr lang="fr-FR" sz="2400" b="1" dirty="0" err="1"/>
              <a:t>Caudeau</a:t>
            </a:r>
            <a:r>
              <a:rPr lang="fr-FR" sz="2400" b="1" dirty="0"/>
              <a:t>, juste avant sa confluence avec la Dordogne.</a:t>
            </a:r>
          </a:p>
        </p:txBody>
      </p:sp>
    </p:spTree>
    <p:extLst>
      <p:ext uri="{BB962C8B-B14F-4D97-AF65-F5344CB8AC3E}">
        <p14:creationId xmlns:p14="http://schemas.microsoft.com/office/powerpoint/2010/main" val="431851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window dir="vert"/>
      </p:transition>
    </mc:Choice>
    <mc:Fallback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lante, Paysage naturel&#10;&#10;Description générée automatiquement">
            <a:extLst>
              <a:ext uri="{FF2B5EF4-FFF2-40B4-BE49-F238E27FC236}">
                <a16:creationId xmlns:a16="http://schemas.microsoft.com/office/drawing/2014/main" id="{EBA10BA0-3941-DC7C-4FD0-06614962AA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691" y="369000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16CD170-8CD5-9A92-DE13-CCAE5376C3E8}"/>
              </a:ext>
            </a:extLst>
          </p:cNvPr>
          <p:cNvSpPr txBox="1"/>
          <p:nvPr/>
        </p:nvSpPr>
        <p:spPr>
          <a:xfrm>
            <a:off x="8752114" y="3429000"/>
            <a:ext cx="33310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Conne en aval du pont de la RD 37.</a:t>
            </a:r>
          </a:p>
        </p:txBody>
      </p:sp>
    </p:spTree>
    <p:extLst>
      <p:ext uri="{BB962C8B-B14F-4D97-AF65-F5344CB8AC3E}">
        <p14:creationId xmlns:p14="http://schemas.microsoft.com/office/powerpoint/2010/main" val="2830074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window dir="vert"/>
      </p:transition>
    </mc:Choice>
    <mc:Fallback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lante, eau&#10;&#10;Description générée automatiquement">
            <a:extLst>
              <a:ext uri="{FF2B5EF4-FFF2-40B4-BE49-F238E27FC236}">
                <a16:creationId xmlns:a16="http://schemas.microsoft.com/office/drawing/2014/main" id="{B1FE7B89-3DCD-5ED8-AD99-3C49ECBAAE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4057" y="369000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CFFFF7-2A98-697C-D2E2-7ED3CBC0BBFD}"/>
              </a:ext>
            </a:extLst>
          </p:cNvPr>
          <p:cNvSpPr txBox="1"/>
          <p:nvPr/>
        </p:nvSpPr>
        <p:spPr>
          <a:xfrm>
            <a:off x="679268" y="3767907"/>
            <a:ext cx="30828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branche orientale du </a:t>
            </a:r>
            <a:r>
              <a:rPr lang="fr-FR" sz="2400" b="1" dirty="0" err="1"/>
              <a:t>Marmelet</a:t>
            </a:r>
            <a:r>
              <a:rPr lang="fr-FR" sz="2400" b="1" dirty="0"/>
              <a:t> au pont de la RD 34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22323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window dir="vert"/>
      </p:transition>
    </mc:Choice>
    <mc:Fallback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ierre, Véhicule terrestre&#10;&#10;Description générée automatiquement">
            <a:extLst>
              <a:ext uri="{FF2B5EF4-FFF2-40B4-BE49-F238E27FC236}">
                <a16:creationId xmlns:a16="http://schemas.microsoft.com/office/drawing/2014/main" id="{06600B62-5BD5-1197-983F-73E393689B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671" y="369000"/>
            <a:ext cx="91836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2F2CE0-7059-F4C0-1639-1C40DB0FF784}"/>
              </a:ext>
            </a:extLst>
          </p:cNvPr>
          <p:cNvSpPr txBox="1"/>
          <p:nvPr/>
        </p:nvSpPr>
        <p:spPr>
          <a:xfrm>
            <a:off x="9969643" y="3200400"/>
            <a:ext cx="21553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Vestige du bastion des Carmes (1577-1621), place de la République.</a:t>
            </a:r>
          </a:p>
        </p:txBody>
      </p:sp>
    </p:spTree>
    <p:extLst>
      <p:ext uri="{BB962C8B-B14F-4D97-AF65-F5344CB8AC3E}">
        <p14:creationId xmlns:p14="http://schemas.microsoft.com/office/powerpoint/2010/main" val="3557886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window dir="vert"/>
      </p:transition>
    </mc:Choice>
    <mc:Fallback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bâtiment&#10;&#10;Description générée automatiquement">
            <a:extLst>
              <a:ext uri="{FF2B5EF4-FFF2-40B4-BE49-F238E27FC236}">
                <a16:creationId xmlns:a16="http://schemas.microsoft.com/office/drawing/2014/main" id="{1878DC7F-8AE7-BAD3-734B-851D542EB4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7475" y="369000"/>
            <a:ext cx="9404109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59B474-512E-9943-179C-D20825671B84}"/>
              </a:ext>
            </a:extLst>
          </p:cNvPr>
          <p:cNvSpPr txBox="1"/>
          <p:nvPr/>
        </p:nvSpPr>
        <p:spPr>
          <a:xfrm>
            <a:off x="209006" y="2030776"/>
            <a:ext cx="201603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Plus de détails</a:t>
            </a:r>
          </a:p>
          <a:p>
            <a:r>
              <a:rPr lang="fr-FR" sz="2400" b="1" dirty="0"/>
              <a:t>Gare de Bergerac dans les années 1930 (le chemin de fer arrive à Bergerac en 1875).</a:t>
            </a:r>
          </a:p>
        </p:txBody>
      </p:sp>
    </p:spTree>
    <p:extLst>
      <p:ext uri="{BB962C8B-B14F-4D97-AF65-F5344CB8AC3E}">
        <p14:creationId xmlns:p14="http://schemas.microsoft.com/office/powerpoint/2010/main" val="3027836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window dir="vert"/>
      </p:transition>
    </mc:Choice>
    <mc:Fallback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grave&#10;&#10;Description générée automatiquement">
            <a:extLst>
              <a:ext uri="{FF2B5EF4-FFF2-40B4-BE49-F238E27FC236}">
                <a16:creationId xmlns:a16="http://schemas.microsoft.com/office/drawing/2014/main" id="{8259A14A-6062-95CE-FB52-99C2449FA1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719" y="369000"/>
            <a:ext cx="8501802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AE3908E-5525-39B1-CCF7-53C51B55CA2E}"/>
              </a:ext>
            </a:extLst>
          </p:cNvPr>
          <p:cNvSpPr txBox="1"/>
          <p:nvPr/>
        </p:nvSpPr>
        <p:spPr>
          <a:xfrm>
            <a:off x="9013371" y="3592286"/>
            <a:ext cx="30305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Plus de détails</a:t>
            </a:r>
          </a:p>
          <a:p>
            <a:r>
              <a:rPr lang="fr-FR" sz="2400" b="1"/>
              <a:t>Vignoble de Bergerac.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831839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window dir="vert"/>
      </p:transition>
    </mc:Choice>
    <mc:Fallback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ciel, façade&#10;&#10;Description générée automatiquement">
            <a:extLst>
              <a:ext uri="{FF2B5EF4-FFF2-40B4-BE49-F238E27FC236}">
                <a16:creationId xmlns:a16="http://schemas.microsoft.com/office/drawing/2014/main" id="{6A728832-41A9-5449-AD85-C0CA9FD897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1988" y="369000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C46DAE2C-EAF1-88B6-D851-A72FD1F67CF6}"/>
              </a:ext>
            </a:extLst>
          </p:cNvPr>
          <p:cNvSpPr txBox="1"/>
          <p:nvPr/>
        </p:nvSpPr>
        <p:spPr>
          <a:xfrm>
            <a:off x="1031898" y="3814354"/>
            <a:ext cx="30828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L'hôtel de ville.</a:t>
            </a:r>
          </a:p>
        </p:txBody>
      </p:sp>
    </p:spTree>
    <p:extLst>
      <p:ext uri="{BB962C8B-B14F-4D97-AF65-F5344CB8AC3E}">
        <p14:creationId xmlns:p14="http://schemas.microsoft.com/office/powerpoint/2010/main" val="88444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window dir="vert"/>
      </p:transition>
    </mc:Choice>
    <mc:Fallback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lein air, signalisation, bâtiment&#10;&#10;Description générée automatiquement">
            <a:extLst>
              <a:ext uri="{FF2B5EF4-FFF2-40B4-BE49-F238E27FC236}">
                <a16:creationId xmlns:a16="http://schemas.microsoft.com/office/drawing/2014/main" id="{62E1F815-C128-12B5-6C96-3E73268B13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0048" y="369000"/>
            <a:ext cx="4588565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8F5925-7D27-C9B5-F4EE-835C65CEE8D0}"/>
              </a:ext>
            </a:extLst>
          </p:cNvPr>
          <p:cNvSpPr txBox="1"/>
          <p:nvPr/>
        </p:nvSpPr>
        <p:spPr>
          <a:xfrm>
            <a:off x="5878286" y="3017520"/>
            <a:ext cx="29913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Panneaux des jumelages de Bergerac.</a:t>
            </a:r>
          </a:p>
        </p:txBody>
      </p:sp>
    </p:spTree>
    <p:extLst>
      <p:ext uri="{BB962C8B-B14F-4D97-AF65-F5344CB8AC3E}">
        <p14:creationId xmlns:p14="http://schemas.microsoft.com/office/powerpoint/2010/main" val="1873840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window dir="vert"/>
      </p:transition>
    </mc:Choice>
    <mc:Fallback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port, eau, pagaie&#10;&#10;Description générée automatiquement">
            <a:extLst>
              <a:ext uri="{FF2B5EF4-FFF2-40B4-BE49-F238E27FC236}">
                <a16:creationId xmlns:a16="http://schemas.microsoft.com/office/drawing/2014/main" id="{A7BA6FF2-C1F8-A975-1666-70669E7B6CC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7748" y="369000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ECD7B0-1D99-523C-746A-599A438AA83C}"/>
              </a:ext>
            </a:extLst>
          </p:cNvPr>
          <p:cNvSpPr txBox="1"/>
          <p:nvPr/>
        </p:nvSpPr>
        <p:spPr>
          <a:xfrm>
            <a:off x="561703" y="3611880"/>
            <a:ext cx="33049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Entraînement d'aviron sur la Dordogne à Bergerac.</a:t>
            </a:r>
          </a:p>
        </p:txBody>
      </p:sp>
    </p:spTree>
    <p:extLst>
      <p:ext uri="{BB962C8B-B14F-4D97-AF65-F5344CB8AC3E}">
        <p14:creationId xmlns:p14="http://schemas.microsoft.com/office/powerpoint/2010/main" val="1728259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window dir="vert"/>
      </p:transition>
    </mc:Choice>
    <mc:Fallback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thédrale, chapelle, coffre, Lieux sacrés&#10;&#10;Description générée automatiquement">
            <a:extLst>
              <a:ext uri="{FF2B5EF4-FFF2-40B4-BE49-F238E27FC236}">
                <a16:creationId xmlns:a16="http://schemas.microsoft.com/office/drawing/2014/main" id="{0A126BF0-D6AF-98E8-333B-819F1425C6B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1303" y="189000"/>
            <a:ext cx="432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619DD4-79AF-4E0D-BA7E-48691FBDC634}"/>
              </a:ext>
            </a:extLst>
          </p:cNvPr>
          <p:cNvSpPr txBox="1"/>
          <p:nvPr/>
        </p:nvSpPr>
        <p:spPr>
          <a:xfrm>
            <a:off x="5656217" y="3722914"/>
            <a:ext cx="30828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Église Notre-Dame de Bergerac : intérieur.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272296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window dir="vert"/>
      </p:transition>
    </mc:Choice>
    <mc:Fallback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étier à tisser, sol, en bois&#10;&#10;Description générée automatiquement">
            <a:extLst>
              <a:ext uri="{FF2B5EF4-FFF2-40B4-BE49-F238E27FC236}">
                <a16:creationId xmlns:a16="http://schemas.microsoft.com/office/drawing/2014/main" id="{895DFE20-B648-CBCE-2468-FBDE2B84A4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6046" y="369000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CDB109A-28A0-2D46-9C36-73A18504AFDD}"/>
              </a:ext>
            </a:extLst>
          </p:cNvPr>
          <p:cNvSpPr txBox="1"/>
          <p:nvPr/>
        </p:nvSpPr>
        <p:spPr>
          <a:xfrm>
            <a:off x="204652" y="3291840"/>
            <a:ext cx="29913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Machine à sculpter de Dalloz au musée du Tabac.</a:t>
            </a:r>
          </a:p>
        </p:txBody>
      </p:sp>
    </p:spTree>
    <p:extLst>
      <p:ext uri="{BB962C8B-B14F-4D97-AF65-F5344CB8AC3E}">
        <p14:creationId xmlns:p14="http://schemas.microsoft.com/office/powerpoint/2010/main" val="911997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window dir="vert"/>
      </p:transition>
    </mc:Choice>
    <mc:Fallback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nuage, ciel&#10;&#10;Description générée automatiquement">
            <a:extLst>
              <a:ext uri="{FF2B5EF4-FFF2-40B4-BE49-F238E27FC236}">
                <a16:creationId xmlns:a16="http://schemas.microsoft.com/office/drawing/2014/main" id="{17CE08B8-C37E-883C-4824-B1FFDD0974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6132" y="369000"/>
            <a:ext cx="612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D374192-7723-F08D-D621-E71D675B9CA7}"/>
              </a:ext>
            </a:extLst>
          </p:cNvPr>
          <p:cNvSpPr txBox="1"/>
          <p:nvPr/>
        </p:nvSpPr>
        <p:spPr>
          <a:xfrm>
            <a:off x="6975566" y="3429000"/>
            <a:ext cx="45197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Plus de détails</a:t>
            </a:r>
          </a:p>
          <a:p>
            <a:r>
              <a:rPr lang="fr-FR" sz="2400" b="1" dirty="0"/>
              <a:t>La place </a:t>
            </a:r>
            <a:r>
              <a:rPr lang="fr-FR" sz="2400" b="1" dirty="0" err="1"/>
              <a:t>Pélissière</a:t>
            </a:r>
            <a:r>
              <a:rPr lang="fr-FR" sz="2400" b="1" dirty="0"/>
              <a:t> et l’église Saint-Jacques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08967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window dir="vert"/>
      </p:transition>
    </mc:Choice>
    <mc:Fallback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49DA8DFD-DFCB-A090-15B7-087CEF3CAAB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55636" y="369000"/>
            <a:ext cx="4588568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344B33-2379-AD34-D4D6-A956058B2CC2}"/>
              </a:ext>
            </a:extLst>
          </p:cNvPr>
          <p:cNvSpPr txBox="1"/>
          <p:nvPr/>
        </p:nvSpPr>
        <p:spPr>
          <a:xfrm>
            <a:off x="3357155" y="3966363"/>
            <a:ext cx="4136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temple protestant.</a:t>
            </a:r>
          </a:p>
        </p:txBody>
      </p:sp>
    </p:spTree>
    <p:extLst>
      <p:ext uri="{BB962C8B-B14F-4D97-AF65-F5344CB8AC3E}">
        <p14:creationId xmlns:p14="http://schemas.microsoft.com/office/powerpoint/2010/main" val="1210296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window dir="vert"/>
      </p:transition>
    </mc:Choice>
    <mc:Fallback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monument, mémorial&#10;&#10;Description générée automatiquement">
            <a:extLst>
              <a:ext uri="{FF2B5EF4-FFF2-40B4-BE49-F238E27FC236}">
                <a16:creationId xmlns:a16="http://schemas.microsoft.com/office/drawing/2014/main" id="{7E1249AB-E4C7-3922-98C7-75BEACFC3D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5053" y="0"/>
            <a:ext cx="5141893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902345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window dir="vert"/>
      </p:transition>
    </mc:Choice>
    <mc:Fallback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plante&#10;&#10;Description générée automatiquement">
            <a:extLst>
              <a:ext uri="{FF2B5EF4-FFF2-40B4-BE49-F238E27FC236}">
                <a16:creationId xmlns:a16="http://schemas.microsoft.com/office/drawing/2014/main" id="{EBE0B434-496F-9AEE-139D-7F463DE106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8006" y="274320"/>
            <a:ext cx="9215988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775F42-598A-B4E4-8D82-2704CF7700AA}"/>
              </a:ext>
            </a:extLst>
          </p:cNvPr>
          <p:cNvSpPr txBox="1"/>
          <p:nvPr/>
        </p:nvSpPr>
        <p:spPr>
          <a:xfrm>
            <a:off x="3220720" y="6163487"/>
            <a:ext cx="6847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Statue de Cyrano de Bergerac, place </a:t>
            </a:r>
            <a:r>
              <a:rPr lang="fr-FR" sz="2400" b="1" dirty="0" err="1"/>
              <a:t>Pélissière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26903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window dir="vert"/>
      </p:transition>
    </mc:Choice>
    <mc:Fallback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culpture, monument&#10;&#10;Description générée automatiquement">
            <a:extLst>
              <a:ext uri="{FF2B5EF4-FFF2-40B4-BE49-F238E27FC236}">
                <a16:creationId xmlns:a16="http://schemas.microsoft.com/office/drawing/2014/main" id="{552EE830-37CC-9CFA-E215-713005B19A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5944" y="189000"/>
            <a:ext cx="4755963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77FE3E3-AFB0-AE1D-3DC3-22A1328064D6}"/>
              </a:ext>
            </a:extLst>
          </p:cNvPr>
          <p:cNvSpPr txBox="1"/>
          <p:nvPr/>
        </p:nvSpPr>
        <p:spPr>
          <a:xfrm>
            <a:off x="8564880" y="1635760"/>
            <a:ext cx="282448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Monument aux morts de la Première Guerre mondiale à Bergerac (Dordogne), place Maréchal de Lattre de Tassigny, à l'intersection de la rue de la Résistance et de la rue Mounet-Sully.</a:t>
            </a:r>
          </a:p>
        </p:txBody>
      </p:sp>
    </p:spTree>
    <p:extLst>
      <p:ext uri="{BB962C8B-B14F-4D97-AF65-F5344CB8AC3E}">
        <p14:creationId xmlns:p14="http://schemas.microsoft.com/office/powerpoint/2010/main" val="3284085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window dir="vert"/>
      </p:transition>
    </mc:Choice>
    <mc:Fallback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culpture, plante, statue&#10;&#10;Description générée automatiquement">
            <a:extLst>
              <a:ext uri="{FF2B5EF4-FFF2-40B4-BE49-F238E27FC236}">
                <a16:creationId xmlns:a16="http://schemas.microsoft.com/office/drawing/2014/main" id="{3A8A45AE-6165-CCA6-8E6B-B6FF24945D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2087" y="189000"/>
            <a:ext cx="4507825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C4C82A8-DFAA-746E-A659-9DB3335016D1}"/>
              </a:ext>
            </a:extLst>
          </p:cNvPr>
          <p:cNvSpPr txBox="1"/>
          <p:nvPr/>
        </p:nvSpPr>
        <p:spPr>
          <a:xfrm>
            <a:off x="408007" y="1767840"/>
            <a:ext cx="343408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Monument aux morts de la guerre franco-prussienne de 1870, à Bergerac (Dordogne), place de la République. Sculpteur : Louis-Auguste Roubaud.</a:t>
            </a:r>
          </a:p>
        </p:txBody>
      </p:sp>
    </p:spTree>
    <p:extLst>
      <p:ext uri="{BB962C8B-B14F-4D97-AF65-F5344CB8AC3E}">
        <p14:creationId xmlns:p14="http://schemas.microsoft.com/office/powerpoint/2010/main" val="4271689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window dir="vert"/>
      </p:transition>
    </mc:Choice>
    <mc:Fallback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plante&#10;&#10;Description générée automatiquement">
            <a:extLst>
              <a:ext uri="{FF2B5EF4-FFF2-40B4-BE49-F238E27FC236}">
                <a16:creationId xmlns:a16="http://schemas.microsoft.com/office/drawing/2014/main" id="{A808E1A3-CAFC-35B1-4DD4-5098CF56DE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9389" y="179494"/>
            <a:ext cx="8973222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2A11505-24DF-2287-4CBB-5266E5BB2518}"/>
              </a:ext>
            </a:extLst>
          </p:cNvPr>
          <p:cNvSpPr txBox="1"/>
          <p:nvPr/>
        </p:nvSpPr>
        <p:spPr>
          <a:xfrm>
            <a:off x="4206239" y="5847509"/>
            <a:ext cx="90003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Maisons du vieux Bergerac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61976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window dir="vert"/>
      </p:transition>
    </mc:Choice>
    <mc:Fallback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Description générée automatiquement">
            <a:extLst>
              <a:ext uri="{FF2B5EF4-FFF2-40B4-BE49-F238E27FC236}">
                <a16:creationId xmlns:a16="http://schemas.microsoft.com/office/drawing/2014/main" id="{2AB57FC6-F0C7-4155-2F23-AFBAD53FFA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233627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9E971F-DBC1-10A1-3919-99D6695CEAAA}"/>
              </a:ext>
            </a:extLst>
          </p:cNvPr>
          <p:cNvSpPr txBox="1"/>
          <p:nvPr/>
        </p:nvSpPr>
        <p:spPr>
          <a:xfrm>
            <a:off x="5016137" y="5694845"/>
            <a:ext cx="741970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400" b="1" dirty="0"/>
              <a:t>Gare de Bergerac.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2206471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window dir="vert"/>
      </p:transition>
    </mc:Choice>
    <mc:Fallback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immeuble gouvernemental&#10;&#10;Description générée automatiquement">
            <a:extLst>
              <a:ext uri="{FF2B5EF4-FFF2-40B4-BE49-F238E27FC236}">
                <a16:creationId xmlns:a16="http://schemas.microsoft.com/office/drawing/2014/main" id="{14E28185-375A-18F5-79DF-454EBEEF41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349" y="369000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16F96CF-66F3-FFDF-DEF2-384304FFD7A9}"/>
              </a:ext>
            </a:extLst>
          </p:cNvPr>
          <p:cNvSpPr txBox="1"/>
          <p:nvPr/>
        </p:nvSpPr>
        <p:spPr>
          <a:xfrm>
            <a:off x="9339943" y="3030583"/>
            <a:ext cx="25472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Plus de détails</a:t>
            </a:r>
          </a:p>
          <a:p>
            <a:r>
              <a:rPr lang="fr-FR" sz="2400" b="1" dirty="0"/>
              <a:t>Le tribunal de grande instance.</a:t>
            </a:r>
          </a:p>
        </p:txBody>
      </p:sp>
    </p:spTree>
    <p:extLst>
      <p:ext uri="{BB962C8B-B14F-4D97-AF65-F5344CB8AC3E}">
        <p14:creationId xmlns:p14="http://schemas.microsoft.com/office/powerpoint/2010/main" val="3166621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window dir="vert"/>
      </p:transition>
    </mc:Choice>
    <mc:Fallback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Aqueduc&#10;&#10;Description générée automatiquement">
            <a:extLst>
              <a:ext uri="{FF2B5EF4-FFF2-40B4-BE49-F238E27FC236}">
                <a16:creationId xmlns:a16="http://schemas.microsoft.com/office/drawing/2014/main" id="{F9D6D5CF-91DB-1D92-BFF8-CAE9B2BA11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9554" y="369000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8882C2C-297A-0C05-0EB3-6A663C87B5E7}"/>
              </a:ext>
            </a:extLst>
          </p:cNvPr>
          <p:cNvSpPr txBox="1"/>
          <p:nvPr/>
        </p:nvSpPr>
        <p:spPr>
          <a:xfrm>
            <a:off x="182879" y="4258491"/>
            <a:ext cx="33266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Vieux pont de Bergerac</a:t>
            </a:r>
          </a:p>
        </p:txBody>
      </p:sp>
    </p:spTree>
    <p:extLst>
      <p:ext uri="{BB962C8B-B14F-4D97-AF65-F5344CB8AC3E}">
        <p14:creationId xmlns:p14="http://schemas.microsoft.com/office/powerpoint/2010/main" val="934788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window dir="vert"/>
      </p:transition>
    </mc:Choice>
    <mc:Fallback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arbre, ciel&#10;&#10;Description générée automatiquement">
            <a:extLst>
              <a:ext uri="{FF2B5EF4-FFF2-40B4-BE49-F238E27FC236}">
                <a16:creationId xmlns:a16="http://schemas.microsoft.com/office/drawing/2014/main" id="{D7E76C0F-3BD3-1D7C-CD5B-B780F0B081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9418" y="369000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5F8C261-7282-7D38-7316-918D2A1D2A6D}"/>
              </a:ext>
            </a:extLst>
          </p:cNvPr>
          <p:cNvSpPr txBox="1"/>
          <p:nvPr/>
        </p:nvSpPr>
        <p:spPr>
          <a:xfrm>
            <a:off x="9339943" y="3324498"/>
            <a:ext cx="26517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Plus de détails</a:t>
            </a:r>
          </a:p>
          <a:p>
            <a:r>
              <a:rPr lang="fr-FR" sz="2400" b="1" dirty="0"/>
              <a:t>Vue sur Bergerac depuis le château de Monbazillac.</a:t>
            </a:r>
          </a:p>
        </p:txBody>
      </p:sp>
    </p:spTree>
    <p:extLst>
      <p:ext uri="{BB962C8B-B14F-4D97-AF65-F5344CB8AC3E}">
        <p14:creationId xmlns:p14="http://schemas.microsoft.com/office/powerpoint/2010/main" val="1614921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window dir="vert"/>
      </p:transition>
    </mc:Choice>
    <mc:Fallback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transport, bateau&#10;&#10;Description générée automatiquement">
            <a:extLst>
              <a:ext uri="{FF2B5EF4-FFF2-40B4-BE49-F238E27FC236}">
                <a16:creationId xmlns:a16="http://schemas.microsoft.com/office/drawing/2014/main" id="{3E37DEEA-C6EA-BD93-7B9C-895950D2705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3440" y="369000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6501CD-2078-1A48-B2D2-9CD093AD1F0D}"/>
              </a:ext>
            </a:extLst>
          </p:cNvPr>
          <p:cNvSpPr txBox="1"/>
          <p:nvPr/>
        </p:nvSpPr>
        <p:spPr>
          <a:xfrm>
            <a:off x="638560" y="3879669"/>
            <a:ext cx="28999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Une gabare touristique sur la Dordogne.</a:t>
            </a:r>
          </a:p>
        </p:txBody>
      </p:sp>
    </p:spTree>
    <p:extLst>
      <p:ext uri="{BB962C8B-B14F-4D97-AF65-F5344CB8AC3E}">
        <p14:creationId xmlns:p14="http://schemas.microsoft.com/office/powerpoint/2010/main" val="676968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window dir="vert"/>
      </p:transition>
    </mc:Choice>
    <mc:Fallback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ransport, plein air, embarcation, ciel&#10;&#10;Description générée automatiquement">
            <a:extLst>
              <a:ext uri="{FF2B5EF4-FFF2-40B4-BE49-F238E27FC236}">
                <a16:creationId xmlns:a16="http://schemas.microsoft.com/office/drawing/2014/main" id="{434DED58-CDBD-B1A3-4AF8-6B40B92A606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5018" y="189000"/>
            <a:ext cx="4858478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83F81A-7AD7-38DF-BFA1-B71EC468C4A2}"/>
              </a:ext>
            </a:extLst>
          </p:cNvPr>
          <p:cNvSpPr txBox="1"/>
          <p:nvPr/>
        </p:nvSpPr>
        <p:spPr>
          <a:xfrm>
            <a:off x="7654834" y="3057435"/>
            <a:ext cx="37490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Une gabare en réparation sur le quai </a:t>
            </a:r>
            <a:r>
              <a:rPr lang="fr-FR" sz="2400" b="1" dirty="0" err="1"/>
              <a:t>Salvette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36996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window dir="vert"/>
      </p:transition>
    </mc:Choice>
    <mc:Fallback>
      <p:transition spd="slow" advClick="0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chute&#10;&#10;Description générée automatiquement">
            <a:extLst>
              <a:ext uri="{FF2B5EF4-FFF2-40B4-BE49-F238E27FC236}">
                <a16:creationId xmlns:a16="http://schemas.microsoft.com/office/drawing/2014/main" id="{ACD06328-BDB7-D41A-01C3-EB429A0CE4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5152" y="369000"/>
            <a:ext cx="9183604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52E8391-B8F7-6A4E-B153-694E6B2BAB0C}"/>
              </a:ext>
            </a:extLst>
          </p:cNvPr>
          <p:cNvSpPr txBox="1"/>
          <p:nvPr/>
        </p:nvSpPr>
        <p:spPr>
          <a:xfrm>
            <a:off x="205906" y="3174274"/>
            <a:ext cx="212924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Plus de détails</a:t>
            </a:r>
          </a:p>
          <a:p>
            <a:r>
              <a:rPr lang="fr-FR" sz="2400" b="1" dirty="0"/>
              <a:t>Ginkgo biloba en automne (jardins </a:t>
            </a:r>
            <a:r>
              <a:rPr lang="fr-FR" sz="2400" b="1" dirty="0" err="1"/>
              <a:t>Desmartis</a:t>
            </a:r>
            <a:r>
              <a:rPr lang="fr-FR" sz="2400" b="1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1398173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window dir="vert"/>
      </p:transition>
    </mc:Choice>
    <mc:Fallback>
      <p:transition spd="slow" advClick="0" advTm="9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lein air, ciel, nuage, personnes&#10;&#10;Description générée automatiquement">
            <a:extLst>
              <a:ext uri="{FF2B5EF4-FFF2-40B4-BE49-F238E27FC236}">
                <a16:creationId xmlns:a16="http://schemas.microsoft.com/office/drawing/2014/main" id="{94D4EADE-601C-87CE-737F-520FF08BED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806" y="267652"/>
            <a:ext cx="9175516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465EBD5F-8928-EF85-33D6-D649C98E6D73}"/>
              </a:ext>
            </a:extLst>
          </p:cNvPr>
          <p:cNvSpPr txBox="1"/>
          <p:nvPr/>
        </p:nvSpPr>
        <p:spPr>
          <a:xfrm>
            <a:off x="9862457" y="4069080"/>
            <a:ext cx="21814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Bergerac,</a:t>
            </a:r>
          </a:p>
        </p:txBody>
      </p:sp>
    </p:spTree>
    <p:extLst>
      <p:ext uri="{BB962C8B-B14F-4D97-AF65-F5344CB8AC3E}">
        <p14:creationId xmlns:p14="http://schemas.microsoft.com/office/powerpoint/2010/main" val="205442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window dir="vert"/>
      </p:transition>
    </mc:Choice>
    <mc:Fallback>
      <p:transition spd="slow" advClick="0" advTm="9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ène, place de marché, plein air, marché&#10;&#10;Description générée automatiquement">
            <a:extLst>
              <a:ext uri="{FF2B5EF4-FFF2-40B4-BE49-F238E27FC236}">
                <a16:creationId xmlns:a16="http://schemas.microsoft.com/office/drawing/2014/main" id="{DA5DBE7A-2191-40A8-3BC3-9746FCFB53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4842" y="761392"/>
            <a:ext cx="10162315" cy="533521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EBFBFD-4538-9722-D564-3943314C3719}"/>
              </a:ext>
            </a:extLst>
          </p:cNvPr>
          <p:cNvSpPr txBox="1"/>
          <p:nvPr/>
        </p:nvSpPr>
        <p:spPr>
          <a:xfrm>
            <a:off x="5342708" y="6096607"/>
            <a:ext cx="77332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marchés</a:t>
            </a:r>
          </a:p>
        </p:txBody>
      </p:sp>
    </p:spTree>
    <p:extLst>
      <p:ext uri="{BB962C8B-B14F-4D97-AF65-F5344CB8AC3E}">
        <p14:creationId xmlns:p14="http://schemas.microsoft.com/office/powerpoint/2010/main" val="3300548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window dir="vert"/>
      </p:transition>
    </mc:Choice>
    <mc:Fallback>
      <p:transition spd="slow" advClick="0" advTm="9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Nourriture locale, place de marché, Primeur, Aliments naturels&#10;&#10;Description générée automatiquement">
            <a:extLst>
              <a:ext uri="{FF2B5EF4-FFF2-40B4-BE49-F238E27FC236}">
                <a16:creationId xmlns:a16="http://schemas.microsoft.com/office/drawing/2014/main" id="{C6456116-A986-F5B5-8F34-9BFDE621A9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1047750"/>
            <a:ext cx="9525000" cy="4762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382A8C6F-24C0-B4B1-6358-6AAF1B198EBB}"/>
              </a:ext>
            </a:extLst>
          </p:cNvPr>
          <p:cNvSpPr txBox="1"/>
          <p:nvPr/>
        </p:nvSpPr>
        <p:spPr>
          <a:xfrm>
            <a:off x="5394960" y="5810249"/>
            <a:ext cx="78769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Marché </a:t>
            </a:r>
          </a:p>
        </p:txBody>
      </p:sp>
    </p:spTree>
    <p:extLst>
      <p:ext uri="{BB962C8B-B14F-4D97-AF65-F5344CB8AC3E}">
        <p14:creationId xmlns:p14="http://schemas.microsoft.com/office/powerpoint/2010/main" val="1574734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window dir="vert"/>
      </p:transition>
    </mc:Choice>
    <mc:Fallback>
      <p:transition spd="slow" advClick="0" advTm="9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nature, montagne&#10;&#10;Description générée automatiquement">
            <a:extLst>
              <a:ext uri="{FF2B5EF4-FFF2-40B4-BE49-F238E27FC236}">
                <a16:creationId xmlns:a16="http://schemas.microsoft.com/office/drawing/2014/main" id="{0B6AF1CE-212B-C70F-3870-2F6A566BE7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937" y="741000"/>
            <a:ext cx="8064000" cy="5376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D5FC843-DDD2-5846-11C1-3EE625D7032F}"/>
              </a:ext>
            </a:extLst>
          </p:cNvPr>
          <p:cNvSpPr txBox="1"/>
          <p:nvPr/>
        </p:nvSpPr>
        <p:spPr>
          <a:xfrm>
            <a:off x="901337" y="217780"/>
            <a:ext cx="95881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Lorient Vous A Proposé Bergerac – Dordogne 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2DB87515-1E15-1EE3-D27E-28B3F8EA93E1}"/>
              </a:ext>
            </a:extLst>
          </p:cNvPr>
          <p:cNvSpPr txBox="1"/>
          <p:nvPr/>
        </p:nvSpPr>
        <p:spPr>
          <a:xfrm>
            <a:off x="8582297" y="2625634"/>
            <a:ext cx="32417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Les Images Et Le Son Du Net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5734869A-C6A0-D77E-3203-EE7348B52CA3}"/>
              </a:ext>
            </a:extLst>
          </p:cNvPr>
          <p:cNvSpPr txBox="1"/>
          <p:nvPr/>
        </p:nvSpPr>
        <p:spPr>
          <a:xfrm>
            <a:off x="9679577" y="3735624"/>
            <a:ext cx="27192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114982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window dir="vert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361</Words>
  <Application>Microsoft Office PowerPoint</Application>
  <PresentationFormat>Grand écran</PresentationFormat>
  <Paragraphs>44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7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6</cp:revision>
  <dcterms:created xsi:type="dcterms:W3CDTF">2024-01-11T12:25:43Z</dcterms:created>
  <dcterms:modified xsi:type="dcterms:W3CDTF">2024-01-12T05:24:38Z</dcterms:modified>
</cp:coreProperties>
</file>