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88" r:id="rId4"/>
    <p:sldId id="287" r:id="rId5"/>
    <p:sldId id="286" r:id="rId6"/>
    <p:sldId id="285" r:id="rId7"/>
    <p:sldId id="284" r:id="rId8"/>
    <p:sldId id="283" r:id="rId9"/>
    <p:sldId id="282" r:id="rId10"/>
    <p:sldId id="281" r:id="rId11"/>
    <p:sldId id="280" r:id="rId12"/>
    <p:sldId id="279" r:id="rId13"/>
    <p:sldId id="278" r:id="rId14"/>
    <p:sldId id="277" r:id="rId15"/>
    <p:sldId id="276" r:id="rId16"/>
    <p:sldId id="275" r:id="rId17"/>
    <p:sldId id="274" r:id="rId18"/>
    <p:sldId id="273" r:id="rId19"/>
    <p:sldId id="272" r:id="rId20"/>
    <p:sldId id="271" r:id="rId21"/>
    <p:sldId id="270" r:id="rId22"/>
    <p:sldId id="269" r:id="rId23"/>
    <p:sldId id="268" r:id="rId24"/>
    <p:sldId id="267" r:id="rId25"/>
    <p:sldId id="266" r:id="rId26"/>
    <p:sldId id="265" r:id="rId27"/>
    <p:sldId id="264" r:id="rId28"/>
    <p:sldId id="263" r:id="rId29"/>
    <p:sldId id="262" r:id="rId30"/>
    <p:sldId id="261" r:id="rId31"/>
    <p:sldId id="260" r:id="rId32"/>
    <p:sldId id="289"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71" autoAdjust="0"/>
    <p:restoredTop sz="94660"/>
  </p:normalViewPr>
  <p:slideViewPr>
    <p:cSldViewPr snapToGrid="0">
      <p:cViewPr varScale="1">
        <p:scale>
          <a:sx n="94" d="100"/>
          <a:sy n="94" d="100"/>
        </p:scale>
        <p:origin x="16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298469-3741-7D47-0DE0-587C859B833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51575C7-C45F-3EB2-6F1A-82D988BC657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4932629-0D02-D15B-3FDC-ADE6B5E2A44A}"/>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94A45E6C-9687-CABE-1821-4B9882E7FC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1C2E30-F1C5-1701-FB36-FA78C90CBB04}"/>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44752604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A6771D-43AD-5CC6-09B5-ECBF02B4B49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0C901D8-BA1A-C42A-6FDC-4968F5C8702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C8636E-5343-D3DE-3230-B1D962B16505}"/>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658476CF-7ABC-3A41-583F-91BC2D0185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904991B-2DB9-4A76-3E49-393C673C469E}"/>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04652040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18146E-AF8A-9DD5-E726-F5409E77509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B7533D6-4DF8-A0B3-241E-CD40FA12708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0CEADD0-FC3F-5626-6B52-649320809335}"/>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02CA3CD2-1558-BE49-141F-412C105FF5C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BA53A3D-3BD6-47F5-418A-46EA5828AD41}"/>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77576483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F4C01E-ECDB-B866-5954-F9B49B583C9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87C8EA7-A091-D40F-0185-EE9323E668EF}"/>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118939B-ECD7-0923-B448-7869966D599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7FF4E61-2634-8D83-A908-922C17830FF8}"/>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6" name="Espace réservé du pied de page 5">
            <a:extLst>
              <a:ext uri="{FF2B5EF4-FFF2-40B4-BE49-F238E27FC236}">
                <a16:creationId xmlns:a16="http://schemas.microsoft.com/office/drawing/2014/main" id="{5CF84471-9793-C297-F109-312275C2318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610A53C-4C68-FFD7-4332-DB12C21059A1}"/>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43181982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0A7E03A-8E7D-7BA5-1F5E-7DFF4DD7930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FF0F344-08DE-FE72-9500-7CFBB1F95C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3EA9B705-FE70-B4F3-A4C7-3A30A9411CF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D2EFE02-EF01-BB5B-FC75-ACFA44D3AD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F8227BD-4B97-2EEB-4A57-BFE0DA2E09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465C9AD-F23C-C374-308B-43A36936F4AC}"/>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8" name="Espace réservé du pied de page 7">
            <a:extLst>
              <a:ext uri="{FF2B5EF4-FFF2-40B4-BE49-F238E27FC236}">
                <a16:creationId xmlns:a16="http://schemas.microsoft.com/office/drawing/2014/main" id="{FD13F1A8-9753-A859-506D-71DFD2B80FB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9849400-DFE7-156F-87A4-8C8898937C71}"/>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43263862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D98E82-2280-12FE-2F5B-B1404FC5E0F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574ACEE-30E4-8F07-2E3B-DC400E1B7B69}"/>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4" name="Espace réservé du pied de page 3">
            <a:extLst>
              <a:ext uri="{FF2B5EF4-FFF2-40B4-BE49-F238E27FC236}">
                <a16:creationId xmlns:a16="http://schemas.microsoft.com/office/drawing/2014/main" id="{B4BFF5CA-3B6E-4801-26FE-2CC33BCC73D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E565D33-475F-67EB-79BC-3A51CA62CD75}"/>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309484318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9CEF11B-8822-7125-E41C-92046F617226}"/>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3" name="Espace réservé du pied de page 2">
            <a:extLst>
              <a:ext uri="{FF2B5EF4-FFF2-40B4-BE49-F238E27FC236}">
                <a16:creationId xmlns:a16="http://schemas.microsoft.com/office/drawing/2014/main" id="{934F7006-B45A-294E-BB7B-46F0E90191F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2DCBC5C-47D8-1C08-27BA-FD3DC1C036C4}"/>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247004409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28B798E-E7F5-4C00-8D61-A2B4B84BEC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74A671D-1E77-905E-A818-5D5690380C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50F132F-405B-F653-43B8-B8A433A79F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A5822C5-03BC-0198-046C-28536CA897E6}"/>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6" name="Espace réservé du pied de page 5">
            <a:extLst>
              <a:ext uri="{FF2B5EF4-FFF2-40B4-BE49-F238E27FC236}">
                <a16:creationId xmlns:a16="http://schemas.microsoft.com/office/drawing/2014/main" id="{167B978B-9BD6-D75E-3E67-E1CEC49086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5F9D9AD-080F-4017-2125-1CC0D1C08013}"/>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371462304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9459E3-081E-FF9D-8BC4-D6ECA4B8C1B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65B0B95-1A5D-1EB6-F7BB-5A5BD86DB0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51B0DC4-858F-5998-FB42-CE1830F6D2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5E247A0-A6AD-F232-FC39-B32082888D5B}"/>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6" name="Espace réservé du pied de page 5">
            <a:extLst>
              <a:ext uri="{FF2B5EF4-FFF2-40B4-BE49-F238E27FC236}">
                <a16:creationId xmlns:a16="http://schemas.microsoft.com/office/drawing/2014/main" id="{AEAA5F4F-C678-78A0-4530-EC2C4586CC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0D53C45-7052-2F2B-EAE1-CA0752E33238}"/>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16989368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41D35E-7060-26E3-CC09-34C066CF943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1892CAD-E444-EA5E-77FB-A03ADB3718D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FEC0D54-C7E2-00B2-50B2-BD97B5B24372}"/>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AB133FAC-95BF-0B9E-5230-A7A49A11A0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C4FAF0-9FE3-371D-4853-C796B7B97B72}"/>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129312995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6A4F885-EFA5-0D56-9FA9-B994C160250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A2A48CF-25AA-8BB3-5CBD-D8D7F87FB7C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9CB6FFD-AFF5-FF1E-1E20-594D4741B3BD}"/>
              </a:ext>
            </a:extLst>
          </p:cNvPr>
          <p:cNvSpPr>
            <a:spLocks noGrp="1"/>
          </p:cNvSpPr>
          <p:nvPr>
            <p:ph type="dt" sz="half" idx="10"/>
          </p:nvPr>
        </p:nvSpPr>
        <p:spPr/>
        <p:txBody>
          <a:body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193EE912-9F9A-3A9B-A771-23E6EA2F526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7D72A9-14A4-5EFC-1B53-1CD6A2102682}"/>
              </a:ext>
            </a:extLst>
          </p:cNvPr>
          <p:cNvSpPr>
            <a:spLocks noGrp="1"/>
          </p:cNvSpPr>
          <p:nvPr>
            <p:ph type="sldNum" sz="quarter" idx="12"/>
          </p:nvPr>
        </p:nvSpPr>
        <p:spPr/>
        <p:txBody>
          <a:bodyPr/>
          <a:lstStyle/>
          <a:p>
            <a:fld id="{4CE9CB8E-6D6F-44F3-8C78-EE43D3A3E784}" type="slidenum">
              <a:rPr lang="fr-FR" smtClean="0"/>
              <a:t>‹N°›</a:t>
            </a:fld>
            <a:endParaRPr lang="fr-FR"/>
          </a:p>
        </p:txBody>
      </p:sp>
    </p:spTree>
    <p:extLst>
      <p:ext uri="{BB962C8B-B14F-4D97-AF65-F5344CB8AC3E}">
        <p14:creationId xmlns:p14="http://schemas.microsoft.com/office/powerpoint/2010/main" val="58855368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A9D506-54D2-3510-9791-BEC339E64E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2BDA52F-4A8C-696D-B88B-8BACD15EA1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3D2912B-74A4-22C8-FB80-15CB901DEC1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073500-7124-4013-8466-1A447C62EDC0}" type="datetimeFigureOut">
              <a:rPr lang="fr-FR" smtClean="0"/>
              <a:t>14/01/2024</a:t>
            </a:fld>
            <a:endParaRPr lang="fr-FR"/>
          </a:p>
        </p:txBody>
      </p:sp>
      <p:sp>
        <p:nvSpPr>
          <p:cNvPr id="5" name="Espace réservé du pied de page 4">
            <a:extLst>
              <a:ext uri="{FF2B5EF4-FFF2-40B4-BE49-F238E27FC236}">
                <a16:creationId xmlns:a16="http://schemas.microsoft.com/office/drawing/2014/main" id="{A8CA3FC1-4543-9B98-6379-1CC5D367A38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42EC720-39F4-8B9F-DDDA-3522C09656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CE9CB8E-6D6F-44F3-8C78-EE43D3A3E784}" type="slidenum">
              <a:rPr lang="fr-FR" smtClean="0"/>
              <a:t>‹N°›</a:t>
            </a:fld>
            <a:endParaRPr lang="fr-FR"/>
          </a:p>
        </p:txBody>
      </p:sp>
    </p:spTree>
    <p:extLst>
      <p:ext uri="{BB962C8B-B14F-4D97-AF65-F5344CB8AC3E}">
        <p14:creationId xmlns:p14="http://schemas.microsoft.com/office/powerpoint/2010/main" val="19597186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eau, arbre&#10;&#10;Description générée automatiquement">
            <a:extLst>
              <a:ext uri="{FF2B5EF4-FFF2-40B4-BE49-F238E27FC236}">
                <a16:creationId xmlns:a16="http://schemas.microsoft.com/office/drawing/2014/main" id="{FF6FC208-7C3D-A39F-BEC1-BB89A8B3B5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400F3752-EC52-81DA-1B4D-7D408683AF9C}"/>
              </a:ext>
            </a:extLst>
          </p:cNvPr>
          <p:cNvSpPr txBox="1"/>
          <p:nvPr/>
        </p:nvSpPr>
        <p:spPr>
          <a:xfrm>
            <a:off x="10415529" y="3429000"/>
            <a:ext cx="1889683" cy="1938992"/>
          </a:xfrm>
          <a:prstGeom prst="rect">
            <a:avLst/>
          </a:prstGeom>
          <a:noFill/>
        </p:spPr>
        <p:txBody>
          <a:bodyPr wrap="square" rtlCol="0">
            <a:spAutoFit/>
          </a:bodyPr>
          <a:lstStyle/>
          <a:p>
            <a:r>
              <a:rPr lang="fr-FR" sz="2400" b="1" dirty="0"/>
              <a:t>Île de Bled avec église sur le lac de Bled, Slovénie</a:t>
            </a:r>
          </a:p>
        </p:txBody>
      </p:sp>
      <p:sp>
        <p:nvSpPr>
          <p:cNvPr id="7" name="ZoneTexte 6">
            <a:extLst>
              <a:ext uri="{FF2B5EF4-FFF2-40B4-BE49-F238E27FC236}">
                <a16:creationId xmlns:a16="http://schemas.microsoft.com/office/drawing/2014/main" id="{5D470A18-47EA-E588-9D42-2F5B84D59728}"/>
              </a:ext>
            </a:extLst>
          </p:cNvPr>
          <p:cNvSpPr txBox="1"/>
          <p:nvPr/>
        </p:nvSpPr>
        <p:spPr>
          <a:xfrm>
            <a:off x="2588645" y="232847"/>
            <a:ext cx="7707120" cy="523220"/>
          </a:xfrm>
          <a:prstGeom prst="rect">
            <a:avLst/>
          </a:prstGeom>
          <a:noFill/>
        </p:spPr>
        <p:txBody>
          <a:bodyPr wrap="square" rtlCol="0">
            <a:spAutoFit/>
          </a:bodyPr>
          <a:lstStyle/>
          <a:p>
            <a:r>
              <a:rPr lang="fr-FR" sz="2800" b="1" dirty="0"/>
              <a:t>Lorient Vous Propose le Lac De Bled (Slovénie )</a:t>
            </a:r>
          </a:p>
        </p:txBody>
      </p:sp>
    </p:spTree>
    <p:extLst>
      <p:ext uri="{BB962C8B-B14F-4D97-AF65-F5344CB8AC3E}">
        <p14:creationId xmlns:p14="http://schemas.microsoft.com/office/powerpoint/2010/main" val="1761794337"/>
      </p:ext>
    </p:extLst>
  </p:cSld>
  <p:clrMapOvr>
    <a:masterClrMapping/>
  </p:clrMapOvr>
  <mc:AlternateContent xmlns:mc="http://schemas.openxmlformats.org/markup-compatibility/2006">
    <mc:Choice xmlns:p14="http://schemas.microsoft.com/office/powerpoint/2010/main" Requires="p14">
      <p:transition spd="slow" p14:dur="5000" advClick="0" advTm="9000">
        <p:sndAc>
          <p:stSnd loop="1">
            <p:snd r:embed="rId2" name="Tanja Žagar - Zame zakantaj (Official video).wav"/>
          </p:stSnd>
        </p:sndAc>
      </p:transition>
    </mc:Choice>
    <mc:Fallback>
      <p:transition spd="slow" advClick="0" advTm="9000">
        <p:sndAc>
          <p:stSnd loop="1">
            <p:snd r:embed="rId2" name="Tanja Žagar - Zame zakantaj (Official vide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77136D3C-AC46-6EE4-01F2-00E64BD74C42}"/>
              </a:ext>
            </a:extLst>
          </p:cNvPr>
          <p:cNvSpPr txBox="1"/>
          <p:nvPr/>
        </p:nvSpPr>
        <p:spPr>
          <a:xfrm>
            <a:off x="459377" y="0"/>
            <a:ext cx="11273246" cy="6740307"/>
          </a:xfrm>
          <a:prstGeom prst="rect">
            <a:avLst/>
          </a:prstGeom>
          <a:noFill/>
        </p:spPr>
        <p:txBody>
          <a:bodyPr wrap="square">
            <a:spAutoFit/>
          </a:bodyPr>
          <a:lstStyle/>
          <a:p>
            <a:r>
              <a:rPr lang="fr-FR" sz="4800" b="1" dirty="0">
                <a:solidFill>
                  <a:schemeClr val="bg1"/>
                </a:solidFill>
              </a:rPr>
              <a:t>Bled, station de montagne slovène située dans les contreforts des Alpes juliennes, se trouve au bord du lac glaciaire de Bled. Perché sur une falaise surplombant le lac, le château de Bled datant du XIe siècle abrite un musée, une chapelle et une imprimerie. L'église Sainte-Marie de l'Assomption, avec son escalier raide et son clocher, est juchée au sommet d'une île au milieu du lac. </a:t>
            </a:r>
          </a:p>
        </p:txBody>
      </p:sp>
    </p:spTree>
    <p:extLst>
      <p:ext uri="{BB962C8B-B14F-4D97-AF65-F5344CB8AC3E}">
        <p14:creationId xmlns:p14="http://schemas.microsoft.com/office/powerpoint/2010/main" val="1079061207"/>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ie ferrée, plein air, locomotive, véhicule&#10;&#10;Description générée automatiquement">
            <a:extLst>
              <a:ext uri="{FF2B5EF4-FFF2-40B4-BE49-F238E27FC236}">
                <a16:creationId xmlns:a16="http://schemas.microsoft.com/office/drawing/2014/main" id="{75B2E15F-66DB-6FF2-47E8-D9890D2A27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48527" y="189000"/>
            <a:ext cx="4294946" cy="648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5B88798-C01B-5DFB-3407-8F13FA4B450F}"/>
              </a:ext>
            </a:extLst>
          </p:cNvPr>
          <p:cNvSpPr txBox="1"/>
          <p:nvPr/>
        </p:nvSpPr>
        <p:spPr>
          <a:xfrm>
            <a:off x="257713" y="3762103"/>
            <a:ext cx="3239588" cy="830997"/>
          </a:xfrm>
          <a:prstGeom prst="rect">
            <a:avLst/>
          </a:prstGeom>
          <a:noFill/>
        </p:spPr>
        <p:txBody>
          <a:bodyPr wrap="square" rtlCol="0">
            <a:spAutoFit/>
          </a:bodyPr>
          <a:lstStyle/>
          <a:p>
            <a:r>
              <a:rPr lang="fr-FR" sz="2400" b="1" dirty="0"/>
              <a:t>Locomotive à vapeur quittant la gare de Bled.</a:t>
            </a:r>
          </a:p>
        </p:txBody>
      </p:sp>
    </p:spTree>
    <p:extLst>
      <p:ext uri="{BB962C8B-B14F-4D97-AF65-F5344CB8AC3E}">
        <p14:creationId xmlns:p14="http://schemas.microsoft.com/office/powerpoint/2010/main" val="383105535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eau&#10;&#10;Description générée automatiquement">
            <a:extLst>
              <a:ext uri="{FF2B5EF4-FFF2-40B4-BE49-F238E27FC236}">
                <a16:creationId xmlns:a16="http://schemas.microsoft.com/office/drawing/2014/main" id="{2C258563-D43D-F7F1-DC25-370B6CDD91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8172"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26BB694F-6D08-DC1D-51D3-99B21AC9E8C2}"/>
              </a:ext>
            </a:extLst>
          </p:cNvPr>
          <p:cNvSpPr txBox="1"/>
          <p:nvPr/>
        </p:nvSpPr>
        <p:spPr>
          <a:xfrm>
            <a:off x="9966961" y="3135086"/>
            <a:ext cx="2076994" cy="1938992"/>
          </a:xfrm>
          <a:prstGeom prst="rect">
            <a:avLst/>
          </a:prstGeom>
          <a:noFill/>
        </p:spPr>
        <p:txBody>
          <a:bodyPr wrap="square" rtlCol="0">
            <a:spAutoFit/>
          </a:bodyPr>
          <a:lstStyle/>
          <a:p>
            <a:r>
              <a:rPr lang="fr-FR" sz="2400" b="1" dirty="0"/>
              <a:t>Le lac vu depuis le château de Bled (</a:t>
            </a:r>
            <a:r>
              <a:rPr lang="fr-FR" sz="2400" b="1" dirty="0" err="1"/>
              <a:t>Bledski</a:t>
            </a:r>
            <a:r>
              <a:rPr lang="fr-FR" sz="2400" b="1" dirty="0"/>
              <a:t> </a:t>
            </a:r>
            <a:r>
              <a:rPr lang="fr-FR" sz="2400" b="1" dirty="0" err="1"/>
              <a:t>grad</a:t>
            </a:r>
            <a:r>
              <a:rPr lang="fr-FR" sz="2400" b="1" dirty="0"/>
              <a:t>).</a:t>
            </a:r>
          </a:p>
        </p:txBody>
      </p:sp>
    </p:spTree>
    <p:extLst>
      <p:ext uri="{BB962C8B-B14F-4D97-AF65-F5344CB8AC3E}">
        <p14:creationId xmlns:p14="http://schemas.microsoft.com/office/powerpoint/2010/main" val="172609942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eau, paysage&#10;&#10;Description générée automatiquement">
            <a:extLst>
              <a:ext uri="{FF2B5EF4-FFF2-40B4-BE49-F238E27FC236}">
                <a16:creationId xmlns:a16="http://schemas.microsoft.com/office/drawing/2014/main" id="{7DD2F1E1-78E6-BE40-25B2-2B1A513657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3940" y="369000"/>
            <a:ext cx="9404119" cy="6120000"/>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AA71B8A2-B5A9-EB9C-6B9E-A0339349F97C}"/>
              </a:ext>
            </a:extLst>
          </p:cNvPr>
          <p:cNvSpPr txBox="1"/>
          <p:nvPr/>
        </p:nvSpPr>
        <p:spPr>
          <a:xfrm>
            <a:off x="3056709" y="6027335"/>
            <a:ext cx="8281851" cy="461665"/>
          </a:xfrm>
          <a:prstGeom prst="rect">
            <a:avLst/>
          </a:prstGeom>
          <a:noFill/>
        </p:spPr>
        <p:txBody>
          <a:bodyPr wrap="square" rtlCol="0">
            <a:spAutoFit/>
          </a:bodyPr>
          <a:lstStyle/>
          <a:p>
            <a:r>
              <a:rPr lang="fr-FR" sz="2400" b="1" dirty="0"/>
              <a:t>Le château à gauche et l'île du lac en avant plan.</a:t>
            </a:r>
          </a:p>
        </p:txBody>
      </p:sp>
    </p:spTree>
    <p:extLst>
      <p:ext uri="{BB962C8B-B14F-4D97-AF65-F5344CB8AC3E}">
        <p14:creationId xmlns:p14="http://schemas.microsoft.com/office/powerpoint/2010/main" val="280178903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arbre, eau&#10;&#10;Description générée automatiquement">
            <a:extLst>
              <a:ext uri="{FF2B5EF4-FFF2-40B4-BE49-F238E27FC236}">
                <a16:creationId xmlns:a16="http://schemas.microsoft.com/office/drawing/2014/main" id="{E419E602-0225-5C57-F0E1-8A9EEC6FD7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1644" y="264522"/>
            <a:ext cx="9108712"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875806B2-F418-364E-BCC5-749BB87ECBDB}"/>
              </a:ext>
            </a:extLst>
          </p:cNvPr>
          <p:cNvSpPr txBox="1"/>
          <p:nvPr/>
        </p:nvSpPr>
        <p:spPr>
          <a:xfrm>
            <a:off x="5111932" y="6031825"/>
            <a:ext cx="7080068" cy="461665"/>
          </a:xfrm>
          <a:prstGeom prst="rect">
            <a:avLst/>
          </a:prstGeom>
          <a:noFill/>
        </p:spPr>
        <p:txBody>
          <a:bodyPr wrap="square" rtlCol="0">
            <a:spAutoFit/>
          </a:bodyPr>
          <a:lstStyle/>
          <a:p>
            <a:r>
              <a:rPr lang="fr-FR" sz="2400" b="1" dirty="0"/>
              <a:t>Vue sur le lac.</a:t>
            </a:r>
          </a:p>
        </p:txBody>
      </p:sp>
    </p:spTree>
    <p:extLst>
      <p:ext uri="{BB962C8B-B14F-4D97-AF65-F5344CB8AC3E}">
        <p14:creationId xmlns:p14="http://schemas.microsoft.com/office/powerpoint/2010/main" val="52109366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nature&#10;&#10;Description générée automatiquement">
            <a:extLst>
              <a:ext uri="{FF2B5EF4-FFF2-40B4-BE49-F238E27FC236}">
                <a16:creationId xmlns:a16="http://schemas.microsoft.com/office/drawing/2014/main" id="{FA81AD7C-F0A1-D8C8-D813-B0342D8055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61257"/>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0DC54BE-B872-D1C1-031D-A77E5C4B0C70}"/>
              </a:ext>
            </a:extLst>
          </p:cNvPr>
          <p:cNvSpPr txBox="1"/>
          <p:nvPr/>
        </p:nvSpPr>
        <p:spPr>
          <a:xfrm>
            <a:off x="4937758" y="6018737"/>
            <a:ext cx="6230983" cy="461665"/>
          </a:xfrm>
          <a:prstGeom prst="rect">
            <a:avLst/>
          </a:prstGeom>
          <a:noFill/>
        </p:spPr>
        <p:txBody>
          <a:bodyPr wrap="square" rtlCol="0">
            <a:spAutoFit/>
          </a:bodyPr>
          <a:lstStyle/>
          <a:p>
            <a:r>
              <a:rPr lang="fr-FR" sz="2400" b="1" dirty="0"/>
              <a:t>Le lac gelé en hiver.</a:t>
            </a:r>
          </a:p>
        </p:txBody>
      </p:sp>
    </p:spTree>
    <p:extLst>
      <p:ext uri="{BB962C8B-B14F-4D97-AF65-F5344CB8AC3E}">
        <p14:creationId xmlns:p14="http://schemas.microsoft.com/office/powerpoint/2010/main" val="28983378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secte, invertébré, plein air, arthropode&#10;&#10;Description générée automatiquement">
            <a:extLst>
              <a:ext uri="{FF2B5EF4-FFF2-40B4-BE49-F238E27FC236}">
                <a16:creationId xmlns:a16="http://schemas.microsoft.com/office/drawing/2014/main" id="{75BEF7B8-3826-C711-2F6C-33226C1D86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6000" y="369000"/>
            <a:ext cx="612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494B7CC-872C-0B35-E404-2F358A0E0431}"/>
              </a:ext>
            </a:extLst>
          </p:cNvPr>
          <p:cNvSpPr txBox="1"/>
          <p:nvPr/>
        </p:nvSpPr>
        <p:spPr>
          <a:xfrm>
            <a:off x="3487783" y="5911836"/>
            <a:ext cx="5668217" cy="830997"/>
          </a:xfrm>
          <a:prstGeom prst="rect">
            <a:avLst/>
          </a:prstGeom>
          <a:noFill/>
        </p:spPr>
        <p:txBody>
          <a:bodyPr wrap="square" rtlCol="0">
            <a:spAutoFit/>
          </a:bodyPr>
          <a:lstStyle/>
          <a:p>
            <a:r>
              <a:rPr lang="fr-FR" sz="2400" b="1"/>
              <a:t>Xysticus cristatus femelle ayant saisi Apis mellifera carnica à Bled. Juin 2022.</a:t>
            </a:r>
            <a:endParaRPr lang="fr-FR" sz="2400" b="1" dirty="0"/>
          </a:p>
        </p:txBody>
      </p:sp>
    </p:spTree>
    <p:extLst>
      <p:ext uri="{BB962C8B-B14F-4D97-AF65-F5344CB8AC3E}">
        <p14:creationId xmlns:p14="http://schemas.microsoft.com/office/powerpoint/2010/main" val="380593399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ciel, arbre&#10;&#10;Description générée automatiquement">
            <a:extLst>
              <a:ext uri="{FF2B5EF4-FFF2-40B4-BE49-F238E27FC236}">
                <a16:creationId xmlns:a16="http://schemas.microsoft.com/office/drawing/2014/main" id="{53768A03-3BFE-E35E-914E-ED9F4B4307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177D1F87-2188-5E11-CCD2-5D403085D681}"/>
              </a:ext>
            </a:extLst>
          </p:cNvPr>
          <p:cNvSpPr txBox="1"/>
          <p:nvPr/>
        </p:nvSpPr>
        <p:spPr>
          <a:xfrm>
            <a:off x="4924697" y="6129159"/>
            <a:ext cx="5159828" cy="461665"/>
          </a:xfrm>
          <a:prstGeom prst="rect">
            <a:avLst/>
          </a:prstGeom>
          <a:noFill/>
        </p:spPr>
        <p:txBody>
          <a:bodyPr wrap="square" rtlCol="0">
            <a:spAutoFit/>
          </a:bodyPr>
          <a:lstStyle/>
          <a:p>
            <a:r>
              <a:rPr lang="fr-FR" sz="2400" b="1" dirty="0"/>
              <a:t>Le lac et l'île de Bled.</a:t>
            </a:r>
          </a:p>
        </p:txBody>
      </p:sp>
    </p:spTree>
    <p:extLst>
      <p:ext uri="{BB962C8B-B14F-4D97-AF65-F5344CB8AC3E}">
        <p14:creationId xmlns:p14="http://schemas.microsoft.com/office/powerpoint/2010/main" val="362615584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0FC9D73A-FC29-C5DA-30E6-35E60EF437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7987"/>
            <a:ext cx="4831490" cy="6444000"/>
          </a:xfrm>
          <a:prstGeom prst="rect">
            <a:avLst/>
          </a:prstGeom>
          <a:effectLst>
            <a:glow rad="101600">
              <a:schemeClr val="accent1">
                <a:satMod val="175000"/>
                <a:alpha val="40000"/>
              </a:schemeClr>
            </a:glow>
            <a:softEdge rad="635000"/>
          </a:effectLst>
        </p:spPr>
      </p:pic>
      <p:sp>
        <p:nvSpPr>
          <p:cNvPr id="4" name="ZoneTexte 3">
            <a:extLst>
              <a:ext uri="{FF2B5EF4-FFF2-40B4-BE49-F238E27FC236}">
                <a16:creationId xmlns:a16="http://schemas.microsoft.com/office/drawing/2014/main" id="{60745CAF-1B35-AF98-5DA1-47BE3EF6DD0F}"/>
              </a:ext>
            </a:extLst>
          </p:cNvPr>
          <p:cNvSpPr txBox="1"/>
          <p:nvPr/>
        </p:nvSpPr>
        <p:spPr>
          <a:xfrm>
            <a:off x="5107578" y="6208348"/>
            <a:ext cx="3971108" cy="461665"/>
          </a:xfrm>
          <a:prstGeom prst="rect">
            <a:avLst/>
          </a:prstGeom>
          <a:noFill/>
        </p:spPr>
        <p:txBody>
          <a:bodyPr wrap="square" rtlCol="0">
            <a:spAutoFit/>
          </a:bodyPr>
          <a:lstStyle/>
          <a:p>
            <a:r>
              <a:rPr lang="fr-FR" sz="2400" b="1" dirty="0"/>
              <a:t>L'église de Bled.</a:t>
            </a:r>
            <a:endParaRPr lang="fr-FR" b="1" dirty="0"/>
          </a:p>
        </p:txBody>
      </p:sp>
    </p:spTree>
    <p:extLst>
      <p:ext uri="{BB962C8B-B14F-4D97-AF65-F5344CB8AC3E}">
        <p14:creationId xmlns:p14="http://schemas.microsoft.com/office/powerpoint/2010/main" val="210126424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arbre, ciel&#10;&#10;Description générée automatiquement">
            <a:extLst>
              <a:ext uri="{FF2B5EF4-FFF2-40B4-BE49-F238E27FC236}">
                <a16:creationId xmlns:a16="http://schemas.microsoft.com/office/drawing/2014/main" id="{F06F50D7-6F44-B0C3-BC9C-4747B10F9A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1668517"/>
            <a:ext cx="11556000" cy="3520965"/>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02A2FBFA-ECE7-2C3C-CC27-69FC5479158B}"/>
              </a:ext>
            </a:extLst>
          </p:cNvPr>
          <p:cNvSpPr txBox="1"/>
          <p:nvPr/>
        </p:nvSpPr>
        <p:spPr>
          <a:xfrm>
            <a:off x="5081314" y="4958649"/>
            <a:ext cx="6792686" cy="461665"/>
          </a:xfrm>
          <a:prstGeom prst="rect">
            <a:avLst/>
          </a:prstGeom>
          <a:noFill/>
        </p:spPr>
        <p:txBody>
          <a:bodyPr wrap="square" rtlCol="0">
            <a:spAutoFit/>
          </a:bodyPr>
          <a:lstStyle/>
          <a:p>
            <a:r>
              <a:rPr lang="fr-FR" sz="2400" b="1"/>
              <a:t>L'île de Bled.</a:t>
            </a:r>
            <a:endParaRPr lang="fr-FR" sz="2400" b="1" dirty="0"/>
          </a:p>
        </p:txBody>
      </p:sp>
    </p:spTree>
    <p:extLst>
      <p:ext uri="{BB962C8B-B14F-4D97-AF65-F5344CB8AC3E}">
        <p14:creationId xmlns:p14="http://schemas.microsoft.com/office/powerpoint/2010/main" val="358637584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montagne&#10;&#10;Description générée automatiquement">
            <a:extLst>
              <a:ext uri="{FF2B5EF4-FFF2-40B4-BE49-F238E27FC236}">
                <a16:creationId xmlns:a16="http://schemas.microsoft.com/office/drawing/2014/main" id="{82D6BE9F-9CB5-0A60-E10E-17297697F3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F8D33F6-C50E-AF3C-8A41-22D79E66AA71}"/>
              </a:ext>
            </a:extLst>
          </p:cNvPr>
          <p:cNvSpPr txBox="1"/>
          <p:nvPr/>
        </p:nvSpPr>
        <p:spPr>
          <a:xfrm>
            <a:off x="5146766" y="6109564"/>
            <a:ext cx="6701246" cy="461665"/>
          </a:xfrm>
          <a:prstGeom prst="rect">
            <a:avLst/>
          </a:prstGeom>
          <a:noFill/>
        </p:spPr>
        <p:txBody>
          <a:bodyPr wrap="square" rtlCol="0">
            <a:spAutoFit/>
          </a:bodyPr>
          <a:lstStyle/>
          <a:p>
            <a:r>
              <a:rPr lang="fr-FR" sz="2400" b="1">
                <a:solidFill>
                  <a:srgbClr val="FFFF00"/>
                </a:solidFill>
              </a:rPr>
              <a:t>Lac de Bled </a:t>
            </a:r>
            <a:endParaRPr lang="fr-FR" sz="2400" b="1" dirty="0">
              <a:solidFill>
                <a:srgbClr val="FFFF00"/>
              </a:solidFill>
            </a:endParaRPr>
          </a:p>
        </p:txBody>
      </p:sp>
    </p:spTree>
    <p:extLst>
      <p:ext uri="{BB962C8B-B14F-4D97-AF65-F5344CB8AC3E}">
        <p14:creationId xmlns:p14="http://schemas.microsoft.com/office/powerpoint/2010/main" val="411508356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nuage&#10;&#10;Description générée automatiquement">
            <a:extLst>
              <a:ext uri="{FF2B5EF4-FFF2-40B4-BE49-F238E27FC236}">
                <a16:creationId xmlns:a16="http://schemas.microsoft.com/office/drawing/2014/main" id="{9CB365B9-C7CE-815F-D791-CE11D1E928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12375" y="257991"/>
            <a:ext cx="6300000" cy="630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BF8A080-8C6F-6D78-DDF2-B1810D817709}"/>
              </a:ext>
            </a:extLst>
          </p:cNvPr>
          <p:cNvSpPr txBox="1"/>
          <p:nvPr/>
        </p:nvSpPr>
        <p:spPr>
          <a:xfrm>
            <a:off x="4663440" y="6122888"/>
            <a:ext cx="5891349" cy="461665"/>
          </a:xfrm>
          <a:prstGeom prst="rect">
            <a:avLst/>
          </a:prstGeom>
          <a:noFill/>
        </p:spPr>
        <p:txBody>
          <a:bodyPr wrap="square" rtlCol="0">
            <a:spAutoFit/>
          </a:bodyPr>
          <a:lstStyle/>
          <a:p>
            <a:r>
              <a:rPr lang="fr-FR" sz="2400" b="1" dirty="0">
                <a:solidFill>
                  <a:srgbClr val="FFFF00"/>
                </a:solidFill>
              </a:rPr>
              <a:t>L'impressionnante île de Bled</a:t>
            </a:r>
          </a:p>
        </p:txBody>
      </p:sp>
    </p:spTree>
    <p:extLst>
      <p:ext uri="{BB962C8B-B14F-4D97-AF65-F5344CB8AC3E}">
        <p14:creationId xmlns:p14="http://schemas.microsoft.com/office/powerpoint/2010/main" val="238947619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B528A429-816C-C7D5-6685-1329735687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2973" y="141000"/>
            <a:ext cx="4932000" cy="6576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79E70217-20F1-6816-EE81-8DDFB9F0CE85}"/>
              </a:ext>
            </a:extLst>
          </p:cNvPr>
          <p:cNvSpPr txBox="1"/>
          <p:nvPr/>
        </p:nvSpPr>
        <p:spPr>
          <a:xfrm>
            <a:off x="5049565" y="6173547"/>
            <a:ext cx="4232366" cy="461665"/>
          </a:xfrm>
          <a:prstGeom prst="rect">
            <a:avLst/>
          </a:prstGeom>
          <a:noFill/>
        </p:spPr>
        <p:txBody>
          <a:bodyPr wrap="square" rtlCol="0">
            <a:spAutoFit/>
          </a:bodyPr>
          <a:lstStyle/>
          <a:p>
            <a:r>
              <a:rPr lang="fr-FR" sz="2400" b="1" dirty="0">
                <a:solidFill>
                  <a:srgbClr val="FFFF00"/>
                </a:solidFill>
              </a:rPr>
              <a:t>Château de Bled</a:t>
            </a:r>
          </a:p>
        </p:txBody>
      </p:sp>
    </p:spTree>
    <p:extLst>
      <p:ext uri="{BB962C8B-B14F-4D97-AF65-F5344CB8AC3E}">
        <p14:creationId xmlns:p14="http://schemas.microsoft.com/office/powerpoint/2010/main" val="412792795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sol&#10;&#10;Description générée automatiquement">
            <a:extLst>
              <a:ext uri="{FF2B5EF4-FFF2-40B4-BE49-F238E27FC236}">
                <a16:creationId xmlns:a16="http://schemas.microsoft.com/office/drawing/2014/main" id="{3B46EE95-D329-2164-B5EA-7546C1A3A4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BE79F179-E7C4-749A-5CDA-E3A0D5B1647E}"/>
              </a:ext>
            </a:extLst>
          </p:cNvPr>
          <p:cNvSpPr txBox="1"/>
          <p:nvPr/>
        </p:nvSpPr>
        <p:spPr>
          <a:xfrm>
            <a:off x="4160537" y="5982789"/>
            <a:ext cx="5381898" cy="830997"/>
          </a:xfrm>
          <a:prstGeom prst="rect">
            <a:avLst/>
          </a:prstGeom>
          <a:noFill/>
        </p:spPr>
        <p:txBody>
          <a:bodyPr wrap="square" rtlCol="0">
            <a:spAutoFit/>
          </a:bodyPr>
          <a:lstStyle/>
          <a:p>
            <a:r>
              <a:rPr lang="fr-FR" sz="2400" b="1" dirty="0"/>
              <a:t>cour supérieure avec résidence et chapelle gothique du château</a:t>
            </a:r>
          </a:p>
        </p:txBody>
      </p:sp>
    </p:spTree>
    <p:extLst>
      <p:ext uri="{BB962C8B-B14F-4D97-AF65-F5344CB8AC3E}">
        <p14:creationId xmlns:p14="http://schemas.microsoft.com/office/powerpoint/2010/main" val="36122234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ol, plante, pot de fleurs&#10;&#10;Description générée automatiquement">
            <a:extLst>
              <a:ext uri="{FF2B5EF4-FFF2-40B4-BE49-F238E27FC236}">
                <a16:creationId xmlns:a16="http://schemas.microsoft.com/office/drawing/2014/main" id="{510183AB-7E24-19C9-90DA-637B18B626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5D5BE5FC-E538-1546-9290-2C3E40C51762}"/>
              </a:ext>
            </a:extLst>
          </p:cNvPr>
          <p:cNvSpPr txBox="1"/>
          <p:nvPr/>
        </p:nvSpPr>
        <p:spPr>
          <a:xfrm>
            <a:off x="4362993" y="6027335"/>
            <a:ext cx="5564777" cy="461665"/>
          </a:xfrm>
          <a:prstGeom prst="rect">
            <a:avLst/>
          </a:prstGeom>
          <a:noFill/>
        </p:spPr>
        <p:txBody>
          <a:bodyPr wrap="square" rtlCol="0">
            <a:spAutoFit/>
          </a:bodyPr>
          <a:lstStyle/>
          <a:p>
            <a:r>
              <a:rPr lang="fr-FR" sz="2400" b="1" dirty="0"/>
              <a:t>bassecour et dépendances</a:t>
            </a:r>
          </a:p>
        </p:txBody>
      </p:sp>
    </p:spTree>
    <p:extLst>
      <p:ext uri="{BB962C8B-B14F-4D97-AF65-F5344CB8AC3E}">
        <p14:creationId xmlns:p14="http://schemas.microsoft.com/office/powerpoint/2010/main" val="3001377898"/>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ierre, plante&#10;&#10;Description générée automatiquement">
            <a:extLst>
              <a:ext uri="{FF2B5EF4-FFF2-40B4-BE49-F238E27FC236}">
                <a16:creationId xmlns:a16="http://schemas.microsoft.com/office/drawing/2014/main" id="{B83B5837-9D1A-2A16-E1F3-C6640BB8E5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9648" y="486000"/>
            <a:ext cx="7848000" cy="5886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6F1A4A1-B34A-3ACE-A320-F56EB41C469D}"/>
              </a:ext>
            </a:extLst>
          </p:cNvPr>
          <p:cNvSpPr txBox="1"/>
          <p:nvPr/>
        </p:nvSpPr>
        <p:spPr>
          <a:xfrm>
            <a:off x="4841771" y="6065308"/>
            <a:ext cx="6182436" cy="369332"/>
          </a:xfrm>
          <a:prstGeom prst="rect">
            <a:avLst/>
          </a:prstGeom>
          <a:noFill/>
        </p:spPr>
        <p:txBody>
          <a:bodyPr wrap="square" rtlCol="0">
            <a:spAutoFit/>
          </a:bodyPr>
          <a:lstStyle/>
          <a:p>
            <a:r>
              <a:rPr lang="fr-FR" dirty="0"/>
              <a:t>entrée du château</a:t>
            </a:r>
          </a:p>
        </p:txBody>
      </p:sp>
      <p:sp>
        <p:nvSpPr>
          <p:cNvPr id="6" name="ZoneTexte 5">
            <a:extLst>
              <a:ext uri="{FF2B5EF4-FFF2-40B4-BE49-F238E27FC236}">
                <a16:creationId xmlns:a16="http://schemas.microsoft.com/office/drawing/2014/main" id="{1020357D-830F-00A6-A466-EFBBE7CA1BAA}"/>
              </a:ext>
            </a:extLst>
          </p:cNvPr>
          <p:cNvSpPr txBox="1"/>
          <p:nvPr/>
        </p:nvSpPr>
        <p:spPr>
          <a:xfrm>
            <a:off x="2906973" y="4981433"/>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68509531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228CAD0D-BFE9-E3DA-3DF2-DC2DF67FFC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92000" y="244799"/>
            <a:ext cx="8208000" cy="6156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D1CBD9A6-43D1-E8F3-B4E5-9B808CF5F948}"/>
              </a:ext>
            </a:extLst>
          </p:cNvPr>
          <p:cNvSpPr txBox="1"/>
          <p:nvPr/>
        </p:nvSpPr>
        <p:spPr>
          <a:xfrm>
            <a:off x="4140926" y="5981718"/>
            <a:ext cx="6566434" cy="461665"/>
          </a:xfrm>
          <a:prstGeom prst="rect">
            <a:avLst/>
          </a:prstGeom>
          <a:noFill/>
        </p:spPr>
        <p:txBody>
          <a:bodyPr wrap="square" rtlCol="0">
            <a:spAutoFit/>
          </a:bodyPr>
          <a:lstStyle/>
          <a:p>
            <a:r>
              <a:rPr lang="fr-FR" sz="2400" b="1" dirty="0"/>
              <a:t>bâtiments autour de la bassecour</a:t>
            </a:r>
          </a:p>
        </p:txBody>
      </p:sp>
    </p:spTree>
    <p:extLst>
      <p:ext uri="{BB962C8B-B14F-4D97-AF65-F5344CB8AC3E}">
        <p14:creationId xmlns:p14="http://schemas.microsoft.com/office/powerpoint/2010/main" val="2074016111"/>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uage, nature&#10;&#10;Description générée automatiquement">
            <a:extLst>
              <a:ext uri="{FF2B5EF4-FFF2-40B4-BE49-F238E27FC236}">
                <a16:creationId xmlns:a16="http://schemas.microsoft.com/office/drawing/2014/main" id="{A7BEA49E-A770-455F-0D0E-37178509A7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5642" y="369000"/>
            <a:ext cx="9140716"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96B79638-8F42-8494-1194-F4FB9CA92180}"/>
              </a:ext>
            </a:extLst>
          </p:cNvPr>
          <p:cNvSpPr txBox="1"/>
          <p:nvPr/>
        </p:nvSpPr>
        <p:spPr>
          <a:xfrm>
            <a:off x="4712407" y="6074229"/>
            <a:ext cx="7262949" cy="461665"/>
          </a:xfrm>
          <a:prstGeom prst="rect">
            <a:avLst/>
          </a:prstGeom>
          <a:noFill/>
        </p:spPr>
        <p:txBody>
          <a:bodyPr wrap="square" rtlCol="0">
            <a:spAutoFit/>
          </a:bodyPr>
          <a:lstStyle/>
          <a:p>
            <a:r>
              <a:rPr lang="fr-FR" sz="2400" b="1" dirty="0"/>
              <a:t>vue depuis le château</a:t>
            </a:r>
          </a:p>
        </p:txBody>
      </p:sp>
    </p:spTree>
    <p:extLst>
      <p:ext uri="{BB962C8B-B14F-4D97-AF65-F5344CB8AC3E}">
        <p14:creationId xmlns:p14="http://schemas.microsoft.com/office/powerpoint/2010/main" val="427998781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aysage, nature, hiver, plein air&#10;&#10;Description générée automatiquement">
            <a:extLst>
              <a:ext uri="{FF2B5EF4-FFF2-40B4-BE49-F238E27FC236}">
                <a16:creationId xmlns:a16="http://schemas.microsoft.com/office/drawing/2014/main" id="{222A39F2-BD00-E6A2-55CA-CA5C416EF9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5516" y="369000"/>
            <a:ext cx="9226849"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BA3D6DCD-9848-BD5B-CF88-464226DB09B8}"/>
              </a:ext>
            </a:extLst>
          </p:cNvPr>
          <p:cNvSpPr txBox="1"/>
          <p:nvPr/>
        </p:nvSpPr>
        <p:spPr>
          <a:xfrm>
            <a:off x="5203371" y="6027335"/>
            <a:ext cx="6988629" cy="461665"/>
          </a:xfrm>
          <a:prstGeom prst="rect">
            <a:avLst/>
          </a:prstGeom>
          <a:noFill/>
        </p:spPr>
        <p:txBody>
          <a:bodyPr wrap="square" rtlCol="0">
            <a:spAutoFit/>
          </a:bodyPr>
          <a:lstStyle/>
          <a:p>
            <a:r>
              <a:rPr lang="fr-FR" sz="2400" b="1" dirty="0"/>
              <a:t>le château en hiver</a:t>
            </a:r>
          </a:p>
        </p:txBody>
      </p:sp>
    </p:spTree>
    <p:extLst>
      <p:ext uri="{BB962C8B-B14F-4D97-AF65-F5344CB8AC3E}">
        <p14:creationId xmlns:p14="http://schemas.microsoft.com/office/powerpoint/2010/main" val="68275155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20815B31-3DA4-6E77-7D92-0448684F09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9" y="369000"/>
            <a:ext cx="9183601"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4B8FBF15-C7EF-5BF0-21C7-B812A06BD4F3}"/>
              </a:ext>
            </a:extLst>
          </p:cNvPr>
          <p:cNvSpPr txBox="1"/>
          <p:nvPr/>
        </p:nvSpPr>
        <p:spPr>
          <a:xfrm>
            <a:off x="5157859" y="6161816"/>
            <a:ext cx="6479177" cy="461665"/>
          </a:xfrm>
          <a:prstGeom prst="rect">
            <a:avLst/>
          </a:prstGeom>
          <a:noFill/>
        </p:spPr>
        <p:txBody>
          <a:bodyPr wrap="square" rtlCol="0">
            <a:spAutoFit/>
          </a:bodyPr>
          <a:lstStyle/>
          <a:p>
            <a:r>
              <a:rPr lang="fr-FR" sz="2400" b="1" dirty="0"/>
              <a:t>le château en été</a:t>
            </a:r>
          </a:p>
        </p:txBody>
      </p:sp>
    </p:spTree>
    <p:extLst>
      <p:ext uri="{BB962C8B-B14F-4D97-AF65-F5344CB8AC3E}">
        <p14:creationId xmlns:p14="http://schemas.microsoft.com/office/powerpoint/2010/main" val="2528929519"/>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aysage, arbre&#10;&#10;Description générée automatiquement">
            <a:extLst>
              <a:ext uri="{FF2B5EF4-FFF2-40B4-BE49-F238E27FC236}">
                <a16:creationId xmlns:a16="http://schemas.microsoft.com/office/drawing/2014/main" id="{33D644B0-67C3-EA75-8783-F6796CFA39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85800"/>
            <a:ext cx="9753600" cy="54864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AB17DCFF-A30B-9807-D261-BA2744FE5061}"/>
              </a:ext>
            </a:extLst>
          </p:cNvPr>
          <p:cNvSpPr txBox="1"/>
          <p:nvPr/>
        </p:nvSpPr>
        <p:spPr>
          <a:xfrm>
            <a:off x="3278778" y="5822016"/>
            <a:ext cx="8699863" cy="461665"/>
          </a:xfrm>
          <a:prstGeom prst="rect">
            <a:avLst/>
          </a:prstGeom>
          <a:noFill/>
        </p:spPr>
        <p:txBody>
          <a:bodyPr wrap="square" rtlCol="0">
            <a:spAutoFit/>
          </a:bodyPr>
          <a:lstStyle/>
          <a:p>
            <a:r>
              <a:rPr lang="fr-FR" sz="2400" b="1" dirty="0"/>
              <a:t>Le lac de Bled est un endroit magnifique</a:t>
            </a:r>
          </a:p>
        </p:txBody>
      </p:sp>
    </p:spTree>
    <p:extLst>
      <p:ext uri="{BB962C8B-B14F-4D97-AF65-F5344CB8AC3E}">
        <p14:creationId xmlns:p14="http://schemas.microsoft.com/office/powerpoint/2010/main" val="122931770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montagne&#10;&#10;Description générée automatiquement">
            <a:extLst>
              <a:ext uri="{FF2B5EF4-FFF2-40B4-BE49-F238E27FC236}">
                <a16:creationId xmlns:a16="http://schemas.microsoft.com/office/drawing/2014/main" id="{240176F1-8B59-57B3-349D-64D1D2649B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29237" y="639000"/>
            <a:ext cx="8949051" cy="558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348452339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arbre, plante, paysage&#10;&#10;Description générée automatiquement">
            <a:extLst>
              <a:ext uri="{FF2B5EF4-FFF2-40B4-BE49-F238E27FC236}">
                <a16:creationId xmlns:a16="http://schemas.microsoft.com/office/drawing/2014/main" id="{E65BBF56-C78D-C2B7-5885-44D47464D35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7134" y="549000"/>
            <a:ext cx="9237731" cy="576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387366791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herbe, plante&#10;&#10;Description générée automatiquement">
            <a:extLst>
              <a:ext uri="{FF2B5EF4-FFF2-40B4-BE49-F238E27FC236}">
                <a16:creationId xmlns:a16="http://schemas.microsoft.com/office/drawing/2014/main" id="{11B2B9CE-45EC-82BE-AB94-19BA5E629F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177208530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port, danseur, personne, habits&#10;&#10;Description générée automatiquement">
            <a:extLst>
              <a:ext uri="{FF2B5EF4-FFF2-40B4-BE49-F238E27FC236}">
                <a16:creationId xmlns:a16="http://schemas.microsoft.com/office/drawing/2014/main" id="{D8A00B90-206A-1B05-17FB-58D2FF7EE3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8" y="369000"/>
            <a:ext cx="9172844" cy="612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365005623"/>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x sacrés, chapelle, intérieur, sanctuaire&#10;&#10;Description générée automatiquement">
            <a:extLst>
              <a:ext uri="{FF2B5EF4-FFF2-40B4-BE49-F238E27FC236}">
                <a16:creationId xmlns:a16="http://schemas.microsoft.com/office/drawing/2014/main" id="{6CFE4D4B-E660-0749-D094-AC0D182B6D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6000" y="369000"/>
            <a:ext cx="9180000"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431D21DE-E794-12A3-FC88-47162333BF1C}"/>
              </a:ext>
            </a:extLst>
          </p:cNvPr>
          <p:cNvSpPr txBox="1"/>
          <p:nvPr/>
        </p:nvSpPr>
        <p:spPr>
          <a:xfrm>
            <a:off x="4634125" y="6152606"/>
            <a:ext cx="7524206" cy="461665"/>
          </a:xfrm>
          <a:prstGeom prst="rect">
            <a:avLst/>
          </a:prstGeom>
          <a:noFill/>
        </p:spPr>
        <p:txBody>
          <a:bodyPr wrap="square" rtlCol="0">
            <a:spAutoFit/>
          </a:bodyPr>
          <a:lstStyle/>
          <a:p>
            <a:r>
              <a:rPr lang="fr-FR" sz="2400" b="1" dirty="0"/>
              <a:t>Festival De Musique à Bled</a:t>
            </a:r>
          </a:p>
        </p:txBody>
      </p:sp>
    </p:spTree>
    <p:extLst>
      <p:ext uri="{BB962C8B-B14F-4D97-AF65-F5344CB8AC3E}">
        <p14:creationId xmlns:p14="http://schemas.microsoft.com/office/powerpoint/2010/main" val="1428698670"/>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fleur, Plaisance&#10;&#10;Description générée automatiquement">
            <a:extLst>
              <a:ext uri="{FF2B5EF4-FFF2-40B4-BE49-F238E27FC236}">
                <a16:creationId xmlns:a16="http://schemas.microsoft.com/office/drawing/2014/main" id="{89796C47-E2C0-A5CB-94A9-56406AD113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6000" y="369000"/>
            <a:ext cx="9180000" cy="6120000"/>
          </a:xfrm>
          <a:prstGeom prst="rect">
            <a:avLst/>
          </a:prstGeom>
          <a:effectLst>
            <a:glow rad="228600">
              <a:schemeClr val="accent1">
                <a:satMod val="175000"/>
                <a:alpha val="40000"/>
              </a:schemeClr>
            </a:glow>
            <a:softEdge rad="635000"/>
          </a:effectLst>
        </p:spPr>
      </p:pic>
    </p:spTree>
    <p:extLst>
      <p:ext uri="{BB962C8B-B14F-4D97-AF65-F5344CB8AC3E}">
        <p14:creationId xmlns:p14="http://schemas.microsoft.com/office/powerpoint/2010/main" val="3089241664"/>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ieux sacrés, chapelle, intérieur, sanctuaire&#10;&#10;Description générée automatiquement">
            <a:extLst>
              <a:ext uri="{FF2B5EF4-FFF2-40B4-BE49-F238E27FC236}">
                <a16:creationId xmlns:a16="http://schemas.microsoft.com/office/drawing/2014/main" id="{87778377-10AB-757D-2449-19C990AB9F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6001" y="369000"/>
            <a:ext cx="10879998"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61A5328A-0358-37AA-E7CB-16F0BACD9EB2}"/>
              </a:ext>
            </a:extLst>
          </p:cNvPr>
          <p:cNvSpPr txBox="1"/>
          <p:nvPr/>
        </p:nvSpPr>
        <p:spPr>
          <a:xfrm>
            <a:off x="431074" y="6073501"/>
            <a:ext cx="11760926" cy="830997"/>
          </a:xfrm>
          <a:prstGeom prst="rect">
            <a:avLst/>
          </a:prstGeom>
          <a:noFill/>
        </p:spPr>
        <p:txBody>
          <a:bodyPr wrap="square" rtlCol="0">
            <a:spAutoFit/>
          </a:bodyPr>
          <a:lstStyle/>
          <a:p>
            <a:r>
              <a:rPr lang="fr-FR" sz="2400" b="1" dirty="0"/>
              <a:t>Le sommet de la visite de l’île de Bled sera très certainement la cloche aux souhaits qui emmènera vos prières vers la Vierge Marie.</a:t>
            </a:r>
          </a:p>
        </p:txBody>
      </p:sp>
    </p:spTree>
    <p:extLst>
      <p:ext uri="{BB962C8B-B14F-4D97-AF65-F5344CB8AC3E}">
        <p14:creationId xmlns:p14="http://schemas.microsoft.com/office/powerpoint/2010/main" val="3684961625"/>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r, intérieur, sol, meubles&#10;&#10;Description générée automatiquement">
            <a:extLst>
              <a:ext uri="{FF2B5EF4-FFF2-40B4-BE49-F238E27FC236}">
                <a16:creationId xmlns:a16="http://schemas.microsoft.com/office/drawing/2014/main" id="{BDAEDF33-3748-A831-552A-D714F5F7BAA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6001" y="369000"/>
            <a:ext cx="10879998"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909AFECC-79EA-9727-BBA5-15DC2F895B2A}"/>
              </a:ext>
            </a:extLst>
          </p:cNvPr>
          <p:cNvSpPr txBox="1"/>
          <p:nvPr/>
        </p:nvSpPr>
        <p:spPr>
          <a:xfrm>
            <a:off x="3331777" y="6152606"/>
            <a:ext cx="7641771" cy="461665"/>
          </a:xfrm>
          <a:prstGeom prst="rect">
            <a:avLst/>
          </a:prstGeom>
          <a:noFill/>
        </p:spPr>
        <p:txBody>
          <a:bodyPr wrap="square" rtlCol="0">
            <a:spAutoFit/>
          </a:bodyPr>
          <a:lstStyle/>
          <a:p>
            <a:r>
              <a:rPr lang="fr-FR" dirty="0"/>
              <a:t>La </a:t>
            </a:r>
            <a:r>
              <a:rPr lang="fr-FR" sz="2400" b="1" dirty="0"/>
              <a:t>pâtisserie « </a:t>
            </a:r>
            <a:r>
              <a:rPr lang="fr-FR" sz="2400" b="1" dirty="0" err="1"/>
              <a:t>Potičnica</a:t>
            </a:r>
            <a:r>
              <a:rPr lang="fr-FR" sz="2400" b="1" dirty="0"/>
              <a:t> » sur l’île de Bled.</a:t>
            </a:r>
            <a:endParaRPr lang="fr-FR" b="1" dirty="0"/>
          </a:p>
        </p:txBody>
      </p:sp>
    </p:spTree>
    <p:extLst>
      <p:ext uri="{BB962C8B-B14F-4D97-AF65-F5344CB8AC3E}">
        <p14:creationId xmlns:p14="http://schemas.microsoft.com/office/powerpoint/2010/main" val="92513035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pain, Snack, produits de boulangerie&#10;&#10;Description générée automatiquement">
            <a:extLst>
              <a:ext uri="{FF2B5EF4-FFF2-40B4-BE49-F238E27FC236}">
                <a16:creationId xmlns:a16="http://schemas.microsoft.com/office/drawing/2014/main" id="{D2060215-5FC8-8D6A-925A-FA53526CAAC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1216" y="369000"/>
            <a:ext cx="9909568" cy="6120000"/>
          </a:xfrm>
          <a:prstGeom prst="rect">
            <a:avLst/>
          </a:prstGeom>
          <a:effectLst>
            <a:glow rad="228600">
              <a:schemeClr val="accent1">
                <a:satMod val="175000"/>
                <a:alpha val="40000"/>
              </a:schemeClr>
            </a:glow>
            <a:softEdge rad="635000"/>
          </a:effectLst>
        </p:spPr>
      </p:pic>
      <p:sp>
        <p:nvSpPr>
          <p:cNvPr id="4" name="ZoneTexte 3">
            <a:extLst>
              <a:ext uri="{FF2B5EF4-FFF2-40B4-BE49-F238E27FC236}">
                <a16:creationId xmlns:a16="http://schemas.microsoft.com/office/drawing/2014/main" id="{383F0E9B-A5DB-B192-ECD5-9393027E379D}"/>
              </a:ext>
            </a:extLst>
          </p:cNvPr>
          <p:cNvSpPr txBox="1"/>
          <p:nvPr/>
        </p:nvSpPr>
        <p:spPr>
          <a:xfrm>
            <a:off x="2882144" y="6165669"/>
            <a:ext cx="8621486" cy="461665"/>
          </a:xfrm>
          <a:prstGeom prst="rect">
            <a:avLst/>
          </a:prstGeom>
          <a:noFill/>
        </p:spPr>
        <p:txBody>
          <a:bodyPr wrap="square" rtlCol="0">
            <a:spAutoFit/>
          </a:bodyPr>
          <a:lstStyle/>
          <a:p>
            <a:r>
              <a:rPr lang="fr-FR" sz="2400" b="1" dirty="0"/>
              <a:t>La « potica », dessert traditionnel festif en Slovénie.</a:t>
            </a:r>
          </a:p>
        </p:txBody>
      </p:sp>
    </p:spTree>
    <p:extLst>
      <p:ext uri="{BB962C8B-B14F-4D97-AF65-F5344CB8AC3E}">
        <p14:creationId xmlns:p14="http://schemas.microsoft.com/office/powerpoint/2010/main" val="1987852302"/>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9122952-2DB1-F568-3E84-4441A8B1198B}"/>
              </a:ext>
            </a:extLst>
          </p:cNvPr>
          <p:cNvPicPr>
            <a:picLocks noChangeAspect="1"/>
          </p:cNvPicPr>
          <p:nvPr/>
        </p:nvPicPr>
        <p:blipFill>
          <a:blip r:embed="rId2"/>
          <a:stretch>
            <a:fillRect/>
          </a:stretch>
        </p:blipFill>
        <p:spPr>
          <a:xfrm>
            <a:off x="217577" y="956776"/>
            <a:ext cx="8496000" cy="4773606"/>
          </a:xfrm>
          <a:prstGeom prst="rect">
            <a:avLst/>
          </a:prstGeom>
          <a:effectLst>
            <a:glow rad="228600">
              <a:schemeClr val="accent1">
                <a:satMod val="175000"/>
                <a:alpha val="40000"/>
              </a:schemeClr>
            </a:glow>
            <a:softEdge rad="635000"/>
          </a:effectLst>
        </p:spPr>
      </p:pic>
      <p:sp>
        <p:nvSpPr>
          <p:cNvPr id="6" name="ZoneTexte 5">
            <a:extLst>
              <a:ext uri="{FF2B5EF4-FFF2-40B4-BE49-F238E27FC236}">
                <a16:creationId xmlns:a16="http://schemas.microsoft.com/office/drawing/2014/main" id="{1BCDB8EC-5E60-AC2C-89EC-244D2E0A840A}"/>
              </a:ext>
            </a:extLst>
          </p:cNvPr>
          <p:cNvSpPr txBox="1"/>
          <p:nvPr/>
        </p:nvSpPr>
        <p:spPr>
          <a:xfrm>
            <a:off x="3709852" y="5670391"/>
            <a:ext cx="7132320" cy="461665"/>
          </a:xfrm>
          <a:prstGeom prst="rect">
            <a:avLst/>
          </a:prstGeom>
          <a:noFill/>
        </p:spPr>
        <p:txBody>
          <a:bodyPr wrap="square" rtlCol="0">
            <a:spAutoFit/>
          </a:bodyPr>
          <a:lstStyle/>
          <a:p>
            <a:r>
              <a:rPr lang="fr-FR" sz="2400" b="1" dirty="0"/>
              <a:t>le lac de Bled</a:t>
            </a:r>
          </a:p>
        </p:txBody>
      </p:sp>
      <p:sp>
        <p:nvSpPr>
          <p:cNvPr id="7" name="ZoneTexte 6">
            <a:extLst>
              <a:ext uri="{FF2B5EF4-FFF2-40B4-BE49-F238E27FC236}">
                <a16:creationId xmlns:a16="http://schemas.microsoft.com/office/drawing/2014/main" id="{4927526E-2965-A52D-7CDF-1A971BC7A4BF}"/>
              </a:ext>
            </a:extLst>
          </p:cNvPr>
          <p:cNvSpPr txBox="1"/>
          <p:nvPr/>
        </p:nvSpPr>
        <p:spPr>
          <a:xfrm>
            <a:off x="1175657" y="324269"/>
            <a:ext cx="8021246" cy="461665"/>
          </a:xfrm>
          <a:prstGeom prst="rect">
            <a:avLst/>
          </a:prstGeom>
          <a:noFill/>
        </p:spPr>
        <p:txBody>
          <a:bodyPr wrap="square" rtlCol="0">
            <a:spAutoFit/>
          </a:bodyPr>
          <a:lstStyle/>
          <a:p>
            <a:r>
              <a:rPr lang="fr-FR" sz="2400" b="1" dirty="0"/>
              <a:t>Lorient Vous A Présenté Le Lac  De Bled ( Slovénie  )</a:t>
            </a:r>
          </a:p>
        </p:txBody>
      </p:sp>
      <p:sp>
        <p:nvSpPr>
          <p:cNvPr id="8" name="ZoneTexte 7">
            <a:extLst>
              <a:ext uri="{FF2B5EF4-FFF2-40B4-BE49-F238E27FC236}">
                <a16:creationId xmlns:a16="http://schemas.microsoft.com/office/drawing/2014/main" id="{23C33107-796A-6A4B-30CC-3AF00005F935}"/>
              </a:ext>
            </a:extLst>
          </p:cNvPr>
          <p:cNvSpPr txBox="1"/>
          <p:nvPr/>
        </p:nvSpPr>
        <p:spPr>
          <a:xfrm>
            <a:off x="8830491" y="2717074"/>
            <a:ext cx="3252652" cy="830997"/>
          </a:xfrm>
          <a:prstGeom prst="rect">
            <a:avLst/>
          </a:prstGeom>
          <a:noFill/>
        </p:spPr>
        <p:txBody>
          <a:bodyPr wrap="square" rtlCol="0">
            <a:spAutoFit/>
          </a:bodyPr>
          <a:lstStyle/>
          <a:p>
            <a:r>
              <a:rPr lang="fr-FR" sz="2400" b="1" dirty="0"/>
              <a:t>Les Images Et Le Son Du Net</a:t>
            </a:r>
          </a:p>
        </p:txBody>
      </p:sp>
      <p:sp>
        <p:nvSpPr>
          <p:cNvPr id="9" name="ZoneTexte 8">
            <a:extLst>
              <a:ext uri="{FF2B5EF4-FFF2-40B4-BE49-F238E27FC236}">
                <a16:creationId xmlns:a16="http://schemas.microsoft.com/office/drawing/2014/main" id="{2FF8E09E-B2D5-17FF-53D1-1E466F2C48B7}"/>
              </a:ext>
            </a:extLst>
          </p:cNvPr>
          <p:cNvSpPr txBox="1"/>
          <p:nvPr/>
        </p:nvSpPr>
        <p:spPr>
          <a:xfrm>
            <a:off x="9679577" y="3977641"/>
            <a:ext cx="2403566" cy="461665"/>
          </a:xfrm>
          <a:prstGeom prst="rect">
            <a:avLst/>
          </a:prstGeom>
          <a:noFill/>
        </p:spPr>
        <p:txBody>
          <a:bodyPr wrap="square" rtlCol="0">
            <a:spAutoFit/>
          </a:bodyPr>
          <a:lstStyle/>
          <a:p>
            <a:r>
              <a:rPr lang="fr-FR" sz="2400" b="1" dirty="0"/>
              <a:t>Daniel</a:t>
            </a:r>
          </a:p>
        </p:txBody>
      </p:sp>
    </p:spTree>
    <p:extLst>
      <p:ext uri="{BB962C8B-B14F-4D97-AF65-F5344CB8AC3E}">
        <p14:creationId xmlns:p14="http://schemas.microsoft.com/office/powerpoint/2010/main" val="1248473956"/>
      </p:ext>
    </p:extLst>
  </p:cSld>
  <p:clrMapOvr>
    <a:masterClrMapping/>
  </p:clrMapOvr>
  <mc:AlternateContent xmlns:mc="http://schemas.openxmlformats.org/markup-compatibility/2006">
    <mc:Choice xmlns:p14="http://schemas.microsoft.com/office/powerpoint/2010/main" Requires="p14">
      <p:transition spd="slow" p14:dur="5000" advClick="0" advTm="9000"/>
    </mc:Choice>
    <mc:Fallback>
      <p:transition spd="slow" advClick="0" advTm="9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292</Words>
  <Application>Microsoft Office PowerPoint</Application>
  <PresentationFormat>Grand écran</PresentationFormat>
  <Paragraphs>31</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8</cp:revision>
  <dcterms:created xsi:type="dcterms:W3CDTF">2024-01-14T04:59:21Z</dcterms:created>
  <dcterms:modified xsi:type="dcterms:W3CDTF">2024-01-14T09:04:35Z</dcterms:modified>
</cp:coreProperties>
</file>