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80" r:id="rId3"/>
    <p:sldId id="279" r:id="rId4"/>
    <p:sldId id="278" r:id="rId5"/>
    <p:sldId id="277" r:id="rId6"/>
    <p:sldId id="276" r:id="rId7"/>
    <p:sldId id="275" r:id="rId8"/>
    <p:sldId id="274" r:id="rId9"/>
    <p:sldId id="273" r:id="rId10"/>
    <p:sldId id="272" r:id="rId11"/>
    <p:sldId id="271" r:id="rId12"/>
    <p:sldId id="270" r:id="rId13"/>
    <p:sldId id="269" r:id="rId14"/>
    <p:sldId id="268" r:id="rId15"/>
    <p:sldId id="267" r:id="rId16"/>
    <p:sldId id="265" r:id="rId17"/>
    <p:sldId id="264" r:id="rId18"/>
    <p:sldId id="263" r:id="rId19"/>
    <p:sldId id="262" r:id="rId20"/>
    <p:sldId id="261" r:id="rId21"/>
    <p:sldId id="260" r:id="rId22"/>
    <p:sldId id="259" r:id="rId23"/>
    <p:sldId id="258" r:id="rId24"/>
    <p:sldId id="257" r:id="rId25"/>
    <p:sldId id="281" r:id="rId26"/>
    <p:sldId id="282" r:id="rId27"/>
    <p:sldId id="283" r:id="rId28"/>
    <p:sldId id="284" r:id="rId29"/>
    <p:sldId id="285" r:id="rId30"/>
    <p:sldId id="286"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9D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32" autoAdjust="0"/>
    <p:restoredTop sz="94660"/>
  </p:normalViewPr>
  <p:slideViewPr>
    <p:cSldViewPr snapToGrid="0">
      <p:cViewPr varScale="1">
        <p:scale>
          <a:sx n="94" d="100"/>
          <a:sy n="94" d="100"/>
        </p:scale>
        <p:origin x="10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E0B07C-CDD9-546E-92DF-4156C6C4DB2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81B061B-84F2-C282-F8FD-22A8921C52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EB31CAC-B610-CAEF-3160-5783DCAFC3A5}"/>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DCED7980-7287-B310-E5B0-A6CA946C1A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78E1693-F387-5AEF-5510-90985CB2D41D}"/>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2057626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9F60CF-623F-2696-ABA8-2531A41B81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BC643EC-3B6C-8CB2-F17F-9D60146137D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46007A-EB2E-9FBB-858F-5D8F1E3B432F}"/>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D60E0CE6-D8E6-0A0D-F794-5E0433B77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6975FA7-B399-B335-117A-6F6333049D55}"/>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159010877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A74055-8E2A-5CA3-CBA3-118D76FC1D6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75B83C3-A07E-1AED-D020-D9740672A9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54E91E8-581F-C7DB-DD4D-DE1CB41FA4A2}"/>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598A79E8-5171-2B06-3FF3-6D7BFB26C4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67A464-8826-FCBC-E31D-4ED34ABAB973}"/>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24588012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A1437-A673-8316-E903-5EFF339838C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B235FF-7CDD-058A-80D8-64E03E80871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713D4EC-C2B8-399A-57C6-6C3D1032760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AC2B4FD-67EF-A373-4748-16A7A228BA76}"/>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6" name="Espace réservé du pied de page 5">
            <a:extLst>
              <a:ext uri="{FF2B5EF4-FFF2-40B4-BE49-F238E27FC236}">
                <a16:creationId xmlns:a16="http://schemas.microsoft.com/office/drawing/2014/main" id="{016E7DAE-3E8E-9724-56F5-E4A2858E2F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336F9F4-1283-2D1B-54FC-AD4A33B5EA20}"/>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9959770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59402C-10DA-9DE2-DC38-038CEF0981B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DE3ABCE-33CC-8287-FA1F-62BA288F57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A7A716B-C60B-BDFB-DCD7-0219408350A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BE59FBB-AF27-9025-4AE2-B1E72BA455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55C5067-8CF9-91F9-79E4-DAA386C4AED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61F173F-41B2-8A40-9020-3950B709A27B}"/>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8" name="Espace réservé du pied de page 7">
            <a:extLst>
              <a:ext uri="{FF2B5EF4-FFF2-40B4-BE49-F238E27FC236}">
                <a16:creationId xmlns:a16="http://schemas.microsoft.com/office/drawing/2014/main" id="{32B340C8-569C-E941-9314-DE4B1B54AD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C769439-FE73-24A0-6DE4-75F65EEF77FE}"/>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663704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915DE0-8E3F-F21F-BD9E-B4D8E42D706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9654140-61F5-2FDE-0088-24AA43B70CFC}"/>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4" name="Espace réservé du pied de page 3">
            <a:extLst>
              <a:ext uri="{FF2B5EF4-FFF2-40B4-BE49-F238E27FC236}">
                <a16:creationId xmlns:a16="http://schemas.microsoft.com/office/drawing/2014/main" id="{2DAF2B90-18E0-42C9-7A79-EF1C6BAB990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76AAB46-D8FD-9EE8-8CDE-219817EFE3C1}"/>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10999711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B1324DF-8ED3-B4DC-033F-CC44A893F53A}"/>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3" name="Espace réservé du pied de page 2">
            <a:extLst>
              <a:ext uri="{FF2B5EF4-FFF2-40B4-BE49-F238E27FC236}">
                <a16:creationId xmlns:a16="http://schemas.microsoft.com/office/drawing/2014/main" id="{15E330B7-F6A1-0DC8-DD74-DD9EFD4AF6B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B17F011-D17E-342A-F03F-F73588DA90F0}"/>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27956381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F7C04E-0752-7399-4CFD-2370CF23387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F99C7C1-B48A-9714-59FC-35FAC1378A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BDD2716-3314-0B61-A75F-D574D74BBB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606BA22-5FD6-F581-5F76-F76592FAD2B7}"/>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6" name="Espace réservé du pied de page 5">
            <a:extLst>
              <a:ext uri="{FF2B5EF4-FFF2-40B4-BE49-F238E27FC236}">
                <a16:creationId xmlns:a16="http://schemas.microsoft.com/office/drawing/2014/main" id="{1187CFDF-1BC4-1BF4-8269-A58D37EE37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EF6EBC4-A149-81A2-FA5A-42C2F3326837}"/>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203730973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90BF44-6247-FA68-E7F1-7B5F24F0282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E9412DF-79C3-99D3-616B-7C875A4E40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86C5C3B-9BE0-DC61-1D62-D6CD109508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2DF5354-7F94-CB53-7D06-21E70C270532}"/>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6" name="Espace réservé du pied de page 5">
            <a:extLst>
              <a:ext uri="{FF2B5EF4-FFF2-40B4-BE49-F238E27FC236}">
                <a16:creationId xmlns:a16="http://schemas.microsoft.com/office/drawing/2014/main" id="{1F520408-4E1A-1E8C-BB06-5ADE7DE4C5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466700-A423-9FDB-B393-C90FF9AC4E79}"/>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10783417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F9BDA7-A7F1-75B0-C74B-5A86D0A87CF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C682199-1AB3-3C8A-48D9-C61D3EEFDD3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51B1F7-25E6-0CAE-22B5-98D4A148A0CE}"/>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8649FDEC-8133-936C-EE62-BA6FB54575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10457D-267A-E03E-7E7F-D11D87EAE66E}"/>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5745894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90144B8-3F23-7196-793F-485829BB87C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9BF32A8-3118-5336-9D48-7070F510DA0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F5EC17-0668-3A18-BB1F-7A643D030CB2}"/>
              </a:ext>
            </a:extLst>
          </p:cNvPr>
          <p:cNvSpPr>
            <a:spLocks noGrp="1"/>
          </p:cNvSpPr>
          <p:nvPr>
            <p:ph type="dt" sz="half" idx="10"/>
          </p:nvPr>
        </p:nvSpPr>
        <p:spPr/>
        <p:txBody>
          <a:body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6BEE7545-F4C2-9C3B-8A48-9C15E242692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401582-4DAB-8037-CD70-DC9BC88FF556}"/>
              </a:ext>
            </a:extLst>
          </p:cNvPr>
          <p:cNvSpPr>
            <a:spLocks noGrp="1"/>
          </p:cNvSpPr>
          <p:nvPr>
            <p:ph type="sldNum" sz="quarter" idx="12"/>
          </p:nvPr>
        </p:nvSpPr>
        <p:spPr/>
        <p:txBody>
          <a:bodyPr/>
          <a:lstStyle/>
          <a:p>
            <a:fld id="{0B369411-03DB-49EF-9E4F-9BA2B6289548}" type="slidenum">
              <a:rPr lang="fr-FR" smtClean="0"/>
              <a:t>‹N°›</a:t>
            </a:fld>
            <a:endParaRPr lang="fr-FR"/>
          </a:p>
        </p:txBody>
      </p:sp>
    </p:spTree>
    <p:extLst>
      <p:ext uri="{BB962C8B-B14F-4D97-AF65-F5344CB8AC3E}">
        <p14:creationId xmlns:p14="http://schemas.microsoft.com/office/powerpoint/2010/main" val="3769275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9FF399-DBE2-34C9-30F6-725043600C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62A2893-AE27-14B1-0EA4-88A552D804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0D56A2-91F1-755F-42C8-432D2E94C8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7F5F8B-88D8-476D-A955-B0A30ECA09E2}" type="datetimeFigureOut">
              <a:rPr lang="fr-FR" smtClean="0"/>
              <a:t>13/01/2024</a:t>
            </a:fld>
            <a:endParaRPr lang="fr-FR"/>
          </a:p>
        </p:txBody>
      </p:sp>
      <p:sp>
        <p:nvSpPr>
          <p:cNvPr id="5" name="Espace réservé du pied de page 4">
            <a:extLst>
              <a:ext uri="{FF2B5EF4-FFF2-40B4-BE49-F238E27FC236}">
                <a16:creationId xmlns:a16="http://schemas.microsoft.com/office/drawing/2014/main" id="{3B3B9D8B-98D3-F447-3537-FB110D909E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30BA5F2-74F9-C12F-A2EF-B0FE294A2A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369411-03DB-49EF-9E4F-9BA2B6289548}" type="slidenum">
              <a:rPr lang="fr-FR" smtClean="0"/>
              <a:t>‹N°›</a:t>
            </a:fld>
            <a:endParaRPr lang="fr-FR"/>
          </a:p>
        </p:txBody>
      </p:sp>
    </p:spTree>
    <p:extLst>
      <p:ext uri="{BB962C8B-B14F-4D97-AF65-F5344CB8AC3E}">
        <p14:creationId xmlns:p14="http://schemas.microsoft.com/office/powerpoint/2010/main" val="416403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nuage, ciel, arbre&#10;&#10;Description générée automatiquement">
            <a:extLst>
              <a:ext uri="{FF2B5EF4-FFF2-40B4-BE49-F238E27FC236}">
                <a16:creationId xmlns:a16="http://schemas.microsoft.com/office/drawing/2014/main" id="{A4DB1C81-DCA0-94E1-3E73-2A71E046B4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0201" y="279000"/>
            <a:ext cx="4716563" cy="630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99B9B00-884C-EB0B-FF4C-F891970BBB08}"/>
              </a:ext>
            </a:extLst>
          </p:cNvPr>
          <p:cNvSpPr txBox="1"/>
          <p:nvPr/>
        </p:nvSpPr>
        <p:spPr>
          <a:xfrm>
            <a:off x="7030278" y="279000"/>
            <a:ext cx="3935896" cy="954107"/>
          </a:xfrm>
          <a:prstGeom prst="rect">
            <a:avLst/>
          </a:prstGeom>
          <a:noFill/>
        </p:spPr>
        <p:txBody>
          <a:bodyPr wrap="square" rtlCol="0">
            <a:spAutoFit/>
          </a:bodyPr>
          <a:lstStyle/>
          <a:p>
            <a:r>
              <a:rPr lang="fr-FR" sz="2800" b="1" dirty="0">
                <a:solidFill>
                  <a:schemeClr val="bg1"/>
                </a:solidFill>
              </a:rPr>
              <a:t>Lorient Vous Présente  Ljubljana  (Slovénie )</a:t>
            </a:r>
          </a:p>
        </p:txBody>
      </p:sp>
      <p:sp>
        <p:nvSpPr>
          <p:cNvPr id="10" name="ZoneTexte 9">
            <a:extLst>
              <a:ext uri="{FF2B5EF4-FFF2-40B4-BE49-F238E27FC236}">
                <a16:creationId xmlns:a16="http://schemas.microsoft.com/office/drawing/2014/main" id="{B585EF5E-48DB-3E1F-3F9D-0657BE034E4D}"/>
              </a:ext>
            </a:extLst>
          </p:cNvPr>
          <p:cNvSpPr txBox="1"/>
          <p:nvPr/>
        </p:nvSpPr>
        <p:spPr>
          <a:xfrm>
            <a:off x="6096000" y="1964353"/>
            <a:ext cx="5804452" cy="4893647"/>
          </a:xfrm>
          <a:prstGeom prst="rect">
            <a:avLst/>
          </a:prstGeom>
          <a:noFill/>
        </p:spPr>
        <p:txBody>
          <a:bodyPr wrap="square" rtlCol="0">
            <a:spAutoFit/>
          </a:bodyPr>
          <a:lstStyle/>
          <a:p>
            <a:r>
              <a:rPr lang="fr-FR" b="1" dirty="0">
                <a:solidFill>
                  <a:schemeClr val="bg1"/>
                </a:solidFill>
              </a:rPr>
              <a:t>: </a:t>
            </a:r>
            <a:r>
              <a:rPr lang="fr-FR" sz="2400" b="1" dirty="0">
                <a:solidFill>
                  <a:schemeClr val="bg1"/>
                </a:solidFill>
              </a:rPr>
              <a:t>Ljubljana, Slovénie.</a:t>
            </a:r>
          </a:p>
          <a:p>
            <a:endParaRPr lang="fr-FR" sz="2400" b="1" dirty="0">
              <a:solidFill>
                <a:schemeClr val="bg1"/>
              </a:solidFill>
            </a:endParaRPr>
          </a:p>
          <a:p>
            <a:r>
              <a:rPr lang="fr-FR" sz="2400" b="1" dirty="0">
                <a:solidFill>
                  <a:schemeClr val="bg1"/>
                </a:solidFill>
              </a:rPr>
              <a:t>Dans le sens des aiguilles d'une montre à partir du haut : le château et la vieille ville de Ljubljana (à gauche de l'image du haut) avec la rue </a:t>
            </a:r>
            <a:r>
              <a:rPr lang="fr-FR" sz="2400" b="1" dirty="0" err="1">
                <a:solidFill>
                  <a:schemeClr val="bg1"/>
                </a:solidFill>
              </a:rPr>
              <a:t>Slovenska</a:t>
            </a:r>
            <a:r>
              <a:rPr lang="fr-FR" sz="2400" b="1" dirty="0">
                <a:solidFill>
                  <a:schemeClr val="bg1"/>
                </a:solidFill>
              </a:rPr>
              <a:t> (au centre de l'image du haut) et des bâtiments modernes (à droite de l'image du haut) ; Rivière Ljubljanica (avec le Triple Pont au loin) ; Hôtel de ville de Ljubljana ; Visite de l'église Marie sur la colline </a:t>
            </a:r>
            <a:r>
              <a:rPr lang="fr-FR" sz="2400" b="1" dirty="0" err="1">
                <a:solidFill>
                  <a:schemeClr val="bg1"/>
                </a:solidFill>
              </a:rPr>
              <a:t>Rožnik</a:t>
            </a:r>
            <a:r>
              <a:rPr lang="fr-FR" sz="2400" b="1" dirty="0">
                <a:solidFill>
                  <a:schemeClr val="bg1"/>
                </a:solidFill>
              </a:rPr>
              <a:t>; Dragon sur le Pont du Dragon ; Palais </a:t>
            </a:r>
            <a:r>
              <a:rPr lang="fr-FR" sz="2400" b="1" dirty="0" err="1">
                <a:solidFill>
                  <a:schemeClr val="bg1"/>
                </a:solidFill>
              </a:rPr>
              <a:t>Kazina</a:t>
            </a:r>
            <a:r>
              <a:rPr lang="fr-FR" sz="2400" b="1" dirty="0">
                <a:solidFill>
                  <a:schemeClr val="bg1"/>
                </a:solidFill>
              </a:rPr>
              <a:t> sur la place du Congrès.</a:t>
            </a:r>
          </a:p>
        </p:txBody>
      </p:sp>
    </p:spTree>
    <p:extLst>
      <p:ext uri="{BB962C8B-B14F-4D97-AF65-F5344CB8AC3E}">
        <p14:creationId xmlns:p14="http://schemas.microsoft.com/office/powerpoint/2010/main" val="28536095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sndAc>
          <p:stSnd loop="1">
            <p:snd r:embed="rId2" name="Hrdza - Štefan  Stephen  Штефан.wav"/>
          </p:stSnd>
        </p:sndAc>
      </p:transition>
    </mc:Choice>
    <mc:Fallback>
      <p:transition spd="slow" advClick="0" advTm="9000">
        <p:fade/>
        <p:sndAc>
          <p:stSnd loop="1">
            <p:snd r:embed="rId2" name="Hrdza - Štefan  Stephen  Штефан.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10">
                                            <p:txEl>
                                              <p:pRg st="0" end="0"/>
                                            </p:txEl>
                                          </p:spTgt>
                                        </p:tgtEl>
                                        <p:attrNameLst>
                                          <p:attrName>style.visibility</p:attrName>
                                        </p:attrNameLst>
                                      </p:cBhvr>
                                      <p:to>
                                        <p:strVal val="visible"/>
                                      </p:to>
                                    </p:set>
                                    <p:set>
                                      <p:cBhvr>
                                        <p:cTn id="16" dur="455" fill="hold">
                                          <p:stCondLst>
                                            <p:cond delay="0"/>
                                          </p:stCondLst>
                                        </p:cTn>
                                        <p:tgtEl>
                                          <p:spTgt spid="10">
                                            <p:txEl>
                                              <p:pRg st="0" end="0"/>
                                            </p:txEl>
                                          </p:spTgt>
                                        </p:tgtEl>
                                        <p:attrNameLst>
                                          <p:attrName>style.rotation</p:attrName>
                                        </p:attrNameLst>
                                      </p:cBhvr>
                                      <p:to>
                                        <p:strVal val="-45.0"/>
                                      </p:to>
                                    </p:set>
                                    <p:anim calcmode="lin" valueType="num">
                                      <p:cBhvr>
                                        <p:cTn id="1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10">
                                            <p:txEl>
                                              <p:pRg st="2" end="2"/>
                                            </p:txEl>
                                          </p:spTgt>
                                        </p:tgtEl>
                                        <p:attrNameLst>
                                          <p:attrName>style.visibility</p:attrName>
                                        </p:attrNameLst>
                                      </p:cBhvr>
                                      <p:to>
                                        <p:strVal val="visible"/>
                                      </p:to>
                                    </p:set>
                                    <p:set>
                                      <p:cBhvr>
                                        <p:cTn id="25" dur="455" fill="hold">
                                          <p:stCondLst>
                                            <p:cond delay="0"/>
                                          </p:stCondLst>
                                        </p:cTn>
                                        <p:tgtEl>
                                          <p:spTgt spid="10">
                                            <p:txEl>
                                              <p:pRg st="2" end="2"/>
                                            </p:txEl>
                                          </p:spTgt>
                                        </p:tgtEl>
                                        <p:attrNameLst>
                                          <p:attrName>style.rotation</p:attrName>
                                        </p:attrNameLst>
                                      </p:cBhvr>
                                      <p:to>
                                        <p:strVal val="-45.0"/>
                                      </p:to>
                                    </p:set>
                                    <p:anim calcmode="lin" valueType="num">
                                      <p:cBhvr>
                                        <p:cTn id="26" dur="455" fill="hold">
                                          <p:stCondLst>
                                            <p:cond delay="455"/>
                                          </p:stCondLst>
                                        </p:cTn>
                                        <p:tgtEl>
                                          <p:spTgt spid="10">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10">
                                            <p:txEl>
                                              <p:pRg st="2" end="2"/>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10">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10">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A4486347-5B24-B20B-EAB4-2ED687EE92B8}"/>
              </a:ext>
            </a:extLst>
          </p:cNvPr>
          <p:cNvSpPr txBox="1"/>
          <p:nvPr/>
        </p:nvSpPr>
        <p:spPr>
          <a:xfrm>
            <a:off x="543340" y="305068"/>
            <a:ext cx="11516138" cy="6247864"/>
          </a:xfrm>
          <a:prstGeom prst="rect">
            <a:avLst/>
          </a:prstGeom>
          <a:noFill/>
        </p:spPr>
        <p:txBody>
          <a:bodyPr wrap="square">
            <a:spAutoFit/>
          </a:bodyPr>
          <a:lstStyle/>
          <a:p>
            <a:r>
              <a:rPr lang="fr-FR" sz="4000" b="1" dirty="0">
                <a:solidFill>
                  <a:schemeClr val="bg1"/>
                </a:solidFill>
              </a:rPr>
              <a:t>Ljubljana ([</a:t>
            </a:r>
            <a:r>
              <a:rPr lang="fr-FR" sz="4000" b="1" dirty="0" err="1">
                <a:solidFill>
                  <a:schemeClr val="bg1"/>
                </a:solidFill>
              </a:rPr>
              <a:t>ljuˈbljàːna</a:t>
            </a:r>
            <a:r>
              <a:rPr lang="fr-FR" sz="4000" b="1" dirty="0">
                <a:solidFill>
                  <a:schemeClr val="bg1"/>
                </a:solidFill>
              </a:rPr>
              <a:t>]1 Écouter (à prononcer </a:t>
            </a:r>
            <a:r>
              <a:rPr lang="fr-FR" sz="4000" b="1" dirty="0" err="1">
                <a:solidFill>
                  <a:schemeClr val="bg1"/>
                </a:solidFill>
              </a:rPr>
              <a:t>Lioubliana</a:t>
            </a:r>
            <a:r>
              <a:rPr lang="fr-FR" sz="4000" b="1" dirty="0">
                <a:solidFill>
                  <a:schemeClr val="bg1"/>
                </a:solidFill>
              </a:rPr>
              <a:t>) ; en allemand : Laibach [ˈ</a:t>
            </a:r>
            <a:r>
              <a:rPr lang="fr-FR" sz="4000" b="1" dirty="0" err="1">
                <a:solidFill>
                  <a:schemeClr val="bg1"/>
                </a:solidFill>
              </a:rPr>
              <a:t>lɑɪbaχ</a:t>
            </a:r>
            <a:r>
              <a:rPr lang="fr-FR" sz="4000" b="1" dirty="0">
                <a:solidFill>
                  <a:schemeClr val="bg1"/>
                </a:solidFill>
              </a:rPr>
              <a:t>]2, en italien : </a:t>
            </a:r>
            <a:r>
              <a:rPr lang="fr-FR" sz="4000" b="1" dirty="0" err="1">
                <a:solidFill>
                  <a:schemeClr val="bg1"/>
                </a:solidFill>
              </a:rPr>
              <a:t>Lubiana</a:t>
            </a:r>
            <a:r>
              <a:rPr lang="fr-FR" sz="4000" b="1" dirty="0">
                <a:solidFill>
                  <a:schemeClr val="bg1"/>
                </a:solidFill>
              </a:rPr>
              <a:t> [</a:t>
            </a:r>
            <a:r>
              <a:rPr lang="fr-FR" sz="4000" b="1" dirty="0" err="1">
                <a:solidFill>
                  <a:schemeClr val="bg1"/>
                </a:solidFill>
              </a:rPr>
              <a:t>luˈbjaːna</a:t>
            </a:r>
            <a:r>
              <a:rPr lang="fr-FR" sz="4000" b="1" dirty="0">
                <a:solidFill>
                  <a:schemeClr val="bg1"/>
                </a:solidFill>
              </a:rPr>
              <a:t>]3) est la capitale de la Slovénie. Plus grande ville du pays avec environ 280 000 habitants4, elle est influencée tout au long de son histoire par différentes cultures du fait de sa position géographique charnière entre les cultures germanique, latine et slave. Depuis 1991, la ville est le centre économique et culturel principal de la Slovénie devenue indépendante de la Yougoslavie.</a:t>
            </a:r>
          </a:p>
        </p:txBody>
      </p:sp>
    </p:spTree>
    <p:extLst>
      <p:ext uri="{BB962C8B-B14F-4D97-AF65-F5344CB8AC3E}">
        <p14:creationId xmlns:p14="http://schemas.microsoft.com/office/powerpoint/2010/main" val="15579493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8E69213E-718A-5BC1-8B72-1E921815E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2678"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752F08-02EE-208F-66C2-9471F3C40300}"/>
              </a:ext>
            </a:extLst>
          </p:cNvPr>
          <p:cNvSpPr txBox="1"/>
          <p:nvPr/>
        </p:nvSpPr>
        <p:spPr>
          <a:xfrm>
            <a:off x="120939" y="3856382"/>
            <a:ext cx="2981739" cy="1200329"/>
          </a:xfrm>
          <a:prstGeom prst="rect">
            <a:avLst/>
          </a:prstGeom>
          <a:noFill/>
        </p:spPr>
        <p:txBody>
          <a:bodyPr wrap="square" rtlCol="0">
            <a:spAutoFit/>
          </a:bodyPr>
          <a:lstStyle/>
          <a:p>
            <a:r>
              <a:rPr lang="fr-FR" sz="2400" b="1" dirty="0">
                <a:solidFill>
                  <a:schemeClr val="bg1"/>
                </a:solidFill>
              </a:rPr>
              <a:t>Panorama de la ville avec les Alpes en arrière-plan.</a:t>
            </a:r>
          </a:p>
        </p:txBody>
      </p:sp>
    </p:spTree>
    <p:extLst>
      <p:ext uri="{BB962C8B-B14F-4D97-AF65-F5344CB8AC3E}">
        <p14:creationId xmlns:p14="http://schemas.microsoft.com/office/powerpoint/2010/main" val="40150030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6233AEBD-193D-080E-E73F-51CF5B835E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0267" y="369000"/>
            <a:ext cx="7733083"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CE6D450-CC21-AD68-24F9-DC73F840E598}"/>
              </a:ext>
            </a:extLst>
          </p:cNvPr>
          <p:cNvSpPr txBox="1"/>
          <p:nvPr/>
        </p:nvSpPr>
        <p:spPr>
          <a:xfrm>
            <a:off x="8521148" y="3429000"/>
            <a:ext cx="3405809" cy="1815882"/>
          </a:xfrm>
          <a:prstGeom prst="rect">
            <a:avLst/>
          </a:prstGeom>
          <a:noFill/>
        </p:spPr>
        <p:txBody>
          <a:bodyPr wrap="square" rtlCol="0">
            <a:spAutoFit/>
          </a:bodyPr>
          <a:lstStyle/>
          <a:p>
            <a:r>
              <a:rPr lang="fr-FR" sz="2800" b="1" dirty="0">
                <a:solidFill>
                  <a:srgbClr val="FFFF00"/>
                </a:solidFill>
              </a:rPr>
              <a:t>Le château de Ljubljana. La ville fut longtemps une place forte</a:t>
            </a:r>
            <a:r>
              <a:rPr lang="fr-FR" dirty="0">
                <a:solidFill>
                  <a:srgbClr val="FFFF00"/>
                </a:solidFill>
              </a:rPr>
              <a:t>.</a:t>
            </a:r>
          </a:p>
        </p:txBody>
      </p:sp>
    </p:spTree>
    <p:extLst>
      <p:ext uri="{BB962C8B-B14F-4D97-AF65-F5344CB8AC3E}">
        <p14:creationId xmlns:p14="http://schemas.microsoft.com/office/powerpoint/2010/main" val="2409814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ciel, façade&#10;&#10;Description générée automatiquement">
            <a:extLst>
              <a:ext uri="{FF2B5EF4-FFF2-40B4-BE49-F238E27FC236}">
                <a16:creationId xmlns:a16="http://schemas.microsoft.com/office/drawing/2014/main" id="{D136F14E-802A-AE79-7C4A-E0BB0600F7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801" y="189000"/>
            <a:ext cx="485848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E0DF80-8E47-325B-78C0-EE02C12A01DD}"/>
              </a:ext>
            </a:extLst>
          </p:cNvPr>
          <p:cNvSpPr txBox="1"/>
          <p:nvPr/>
        </p:nvSpPr>
        <p:spPr>
          <a:xfrm>
            <a:off x="1046921" y="2504661"/>
            <a:ext cx="3776869" cy="3046988"/>
          </a:xfrm>
          <a:prstGeom prst="rect">
            <a:avLst/>
          </a:prstGeom>
          <a:noFill/>
        </p:spPr>
        <p:txBody>
          <a:bodyPr wrap="square" rtlCol="0">
            <a:spAutoFit/>
          </a:bodyPr>
          <a:lstStyle/>
          <a:p>
            <a:r>
              <a:rPr lang="fr-FR" sz="2400" b="1" dirty="0">
                <a:solidFill>
                  <a:srgbClr val="FFFF00"/>
                </a:solidFill>
              </a:rPr>
              <a:t>Située place de la Ville, la Maison </a:t>
            </a:r>
            <a:r>
              <a:rPr lang="fr-FR" sz="2400" b="1" dirty="0" err="1">
                <a:solidFill>
                  <a:srgbClr val="FFFF00"/>
                </a:solidFill>
              </a:rPr>
              <a:t>Souvan</a:t>
            </a:r>
            <a:r>
              <a:rPr lang="fr-FR" sz="2400" b="1" dirty="0">
                <a:solidFill>
                  <a:srgbClr val="FFFF00"/>
                </a:solidFill>
              </a:rPr>
              <a:t>, construite au </a:t>
            </a:r>
            <a:r>
              <a:rPr lang="fr-FR" sz="2400" b="1" dirty="0" err="1">
                <a:solidFill>
                  <a:srgbClr val="FFFF00"/>
                </a:solidFill>
              </a:rPr>
              <a:t>xviie</a:t>
            </a:r>
            <a:r>
              <a:rPr lang="fr-FR" sz="2400" b="1" dirty="0">
                <a:solidFill>
                  <a:srgbClr val="FFFF00"/>
                </a:solidFill>
              </a:rPr>
              <a:t> siècle et dont la façade, rénovée en 1827, est un exemple remarquable de l’architecture Biedermeier de la ville</a:t>
            </a:r>
            <a:r>
              <a:rPr lang="fr-FR" dirty="0">
                <a:solidFill>
                  <a:srgbClr val="FFFF00"/>
                </a:solidFill>
              </a:rPr>
              <a:t>.</a:t>
            </a:r>
          </a:p>
        </p:txBody>
      </p:sp>
    </p:spTree>
    <p:extLst>
      <p:ext uri="{BB962C8B-B14F-4D97-AF65-F5344CB8AC3E}">
        <p14:creationId xmlns:p14="http://schemas.microsoft.com/office/powerpoint/2010/main" val="33325451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9FFEEDAA-E64E-CF4D-1928-FF8E89EE09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852" y="819000"/>
            <a:ext cx="10418295" cy="52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97C09C-A807-FD05-4A1A-2E8F32BB82E0}"/>
              </a:ext>
            </a:extLst>
          </p:cNvPr>
          <p:cNvSpPr txBox="1"/>
          <p:nvPr/>
        </p:nvSpPr>
        <p:spPr>
          <a:xfrm>
            <a:off x="4465983" y="6039000"/>
            <a:ext cx="9661877" cy="461665"/>
          </a:xfrm>
          <a:prstGeom prst="rect">
            <a:avLst/>
          </a:prstGeom>
          <a:noFill/>
        </p:spPr>
        <p:txBody>
          <a:bodyPr wrap="square" rtlCol="0">
            <a:spAutoFit/>
          </a:bodyPr>
          <a:lstStyle/>
          <a:p>
            <a:r>
              <a:rPr lang="fr-FR" sz="2400" b="1" dirty="0">
                <a:solidFill>
                  <a:schemeClr val="bg1"/>
                </a:solidFill>
              </a:rPr>
              <a:t>Le couvent des Ursulines.</a:t>
            </a:r>
          </a:p>
        </p:txBody>
      </p:sp>
    </p:spTree>
    <p:extLst>
      <p:ext uri="{BB962C8B-B14F-4D97-AF65-F5344CB8AC3E}">
        <p14:creationId xmlns:p14="http://schemas.microsoft.com/office/powerpoint/2010/main" val="16566981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8920F4C4-F35B-A82E-E80B-FAEE6E7E7F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2000" y="390632"/>
            <a:ext cx="9108000" cy="6076735"/>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59E7018-429D-D5F1-8CCE-79C518BFD015}"/>
              </a:ext>
            </a:extLst>
          </p:cNvPr>
          <p:cNvSpPr txBox="1"/>
          <p:nvPr/>
        </p:nvSpPr>
        <p:spPr>
          <a:xfrm>
            <a:off x="8662174" y="5941756"/>
            <a:ext cx="3975652" cy="461665"/>
          </a:xfrm>
          <a:prstGeom prst="rect">
            <a:avLst/>
          </a:prstGeom>
          <a:noFill/>
        </p:spPr>
        <p:txBody>
          <a:bodyPr wrap="square" rtlCol="0">
            <a:spAutoFit/>
          </a:bodyPr>
          <a:lstStyle/>
          <a:p>
            <a:r>
              <a:rPr lang="fr-FR" sz="2400" b="1" dirty="0">
                <a:solidFill>
                  <a:srgbClr val="FFFF00"/>
                </a:solidFill>
              </a:rPr>
              <a:t>Le château de Ljubljana.</a:t>
            </a:r>
          </a:p>
        </p:txBody>
      </p:sp>
    </p:spTree>
    <p:extLst>
      <p:ext uri="{BB962C8B-B14F-4D97-AF65-F5344CB8AC3E}">
        <p14:creationId xmlns:p14="http://schemas.microsoft.com/office/powerpoint/2010/main" val="34846820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DFD774C0-7BA6-E9A9-6CCB-62057EE853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9228" y="243000"/>
            <a:ext cx="4656772" cy="6372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CBC18B84-FDFD-BB41-C9EA-10B4195AC390}"/>
              </a:ext>
            </a:extLst>
          </p:cNvPr>
          <p:cNvSpPr txBox="1"/>
          <p:nvPr/>
        </p:nvSpPr>
        <p:spPr>
          <a:xfrm>
            <a:off x="6440557" y="3909391"/>
            <a:ext cx="4890052" cy="523220"/>
          </a:xfrm>
          <a:prstGeom prst="rect">
            <a:avLst/>
          </a:prstGeom>
          <a:noFill/>
        </p:spPr>
        <p:txBody>
          <a:bodyPr wrap="square" rtlCol="0">
            <a:spAutoFit/>
          </a:bodyPr>
          <a:lstStyle/>
          <a:p>
            <a:r>
              <a:rPr lang="fr-FR" sz="2800" b="1" dirty="0">
                <a:solidFill>
                  <a:schemeClr val="bg1"/>
                </a:solidFill>
              </a:rPr>
              <a:t>La cathédrale Saint-Nicolas.</a:t>
            </a:r>
          </a:p>
        </p:txBody>
      </p:sp>
    </p:spTree>
    <p:extLst>
      <p:ext uri="{BB962C8B-B14F-4D97-AF65-F5344CB8AC3E}">
        <p14:creationId xmlns:p14="http://schemas.microsoft.com/office/powerpoint/2010/main" val="3471858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statue, sculpture&#10;&#10;Description générée automatiquement">
            <a:extLst>
              <a:ext uri="{FF2B5EF4-FFF2-40B4-BE49-F238E27FC236}">
                <a16:creationId xmlns:a16="http://schemas.microsoft.com/office/drawing/2014/main" id="{7FD9DB3A-77E5-07F9-5A4D-26D5147A24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3586" y="315000"/>
            <a:ext cx="9345665" cy="622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516409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allée centrale, escaliers, sol&#10;&#10;Description générée automatiquement">
            <a:extLst>
              <a:ext uri="{FF2B5EF4-FFF2-40B4-BE49-F238E27FC236}">
                <a16:creationId xmlns:a16="http://schemas.microsoft.com/office/drawing/2014/main" id="{354CAC79-DE00-F5F4-0237-28E24B8EBC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2681" y="369000"/>
            <a:ext cx="8034465" cy="6120000"/>
          </a:xfrm>
          <a:prstGeom prst="rect">
            <a:avLst/>
          </a:prstGeom>
          <a:ln w="88900" cap="sq" cmpd="thickThin">
            <a:solidFill>
              <a:srgbClr val="9E9D93"/>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8B6855-1C25-C272-EEC7-A560CC7612A7}"/>
              </a:ext>
            </a:extLst>
          </p:cNvPr>
          <p:cNvSpPr txBox="1"/>
          <p:nvPr/>
        </p:nvSpPr>
        <p:spPr>
          <a:xfrm>
            <a:off x="145774" y="3737113"/>
            <a:ext cx="2796209" cy="1200329"/>
          </a:xfrm>
          <a:prstGeom prst="rect">
            <a:avLst/>
          </a:prstGeom>
          <a:noFill/>
        </p:spPr>
        <p:txBody>
          <a:bodyPr wrap="square" rtlCol="0">
            <a:spAutoFit/>
          </a:bodyPr>
          <a:lstStyle/>
          <a:p>
            <a:r>
              <a:rPr lang="fr-FR" sz="2400" b="1" dirty="0">
                <a:solidFill>
                  <a:srgbClr val="FFFF00"/>
                </a:solidFill>
              </a:rPr>
              <a:t>Escaliers dans la galerie nationale à Ljubljana</a:t>
            </a:r>
            <a:r>
              <a:rPr lang="fr-FR" dirty="0">
                <a:solidFill>
                  <a:srgbClr val="FFFF00"/>
                </a:solidFill>
              </a:rPr>
              <a:t>.</a:t>
            </a:r>
          </a:p>
        </p:txBody>
      </p:sp>
    </p:spTree>
    <p:extLst>
      <p:ext uri="{BB962C8B-B14F-4D97-AF65-F5344CB8AC3E}">
        <p14:creationId xmlns:p14="http://schemas.microsoft.com/office/powerpoint/2010/main" val="9989947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immeuble gouvernemental&#10;&#10;Description générée automatiquement">
            <a:extLst>
              <a:ext uri="{FF2B5EF4-FFF2-40B4-BE49-F238E27FC236}">
                <a16:creationId xmlns:a16="http://schemas.microsoft.com/office/drawing/2014/main" id="{5548A2E1-1F14-AFFC-9812-D070A4145F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29877" y="189000"/>
            <a:ext cx="386001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75CED7A-28BE-4911-9FB9-A365D5228A50}"/>
              </a:ext>
            </a:extLst>
          </p:cNvPr>
          <p:cNvSpPr txBox="1"/>
          <p:nvPr/>
        </p:nvSpPr>
        <p:spPr>
          <a:xfrm>
            <a:off x="7951304" y="3896140"/>
            <a:ext cx="3860016" cy="461665"/>
          </a:xfrm>
          <a:prstGeom prst="rect">
            <a:avLst/>
          </a:prstGeom>
          <a:noFill/>
        </p:spPr>
        <p:txBody>
          <a:bodyPr wrap="square" rtlCol="0">
            <a:spAutoFit/>
          </a:bodyPr>
          <a:lstStyle/>
          <a:p>
            <a:r>
              <a:rPr lang="fr-FR" sz="2400" b="1" dirty="0">
                <a:solidFill>
                  <a:srgbClr val="FFFF00"/>
                </a:solidFill>
              </a:rPr>
              <a:t>Façade de l'hôtel de ville.</a:t>
            </a:r>
          </a:p>
        </p:txBody>
      </p:sp>
    </p:spTree>
    <p:extLst>
      <p:ext uri="{BB962C8B-B14F-4D97-AF65-F5344CB8AC3E}">
        <p14:creationId xmlns:p14="http://schemas.microsoft.com/office/powerpoint/2010/main" val="40801178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intérieur, cockpit&#10;&#10;Description générée automatiquement">
            <a:extLst>
              <a:ext uri="{FF2B5EF4-FFF2-40B4-BE49-F238E27FC236}">
                <a16:creationId xmlns:a16="http://schemas.microsoft.com/office/drawing/2014/main" id="{BEE12784-54BE-482B-7A72-DB929A5E97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1C390F-36F3-BC6C-0CB7-9889444E37A7}"/>
              </a:ext>
            </a:extLst>
          </p:cNvPr>
          <p:cNvSpPr txBox="1"/>
          <p:nvPr/>
        </p:nvSpPr>
        <p:spPr>
          <a:xfrm>
            <a:off x="238539" y="3429000"/>
            <a:ext cx="2809461" cy="1200329"/>
          </a:xfrm>
          <a:prstGeom prst="rect">
            <a:avLst/>
          </a:prstGeom>
          <a:noFill/>
        </p:spPr>
        <p:txBody>
          <a:bodyPr wrap="square" rtlCol="0">
            <a:spAutoFit/>
          </a:bodyPr>
          <a:lstStyle/>
          <a:p>
            <a:r>
              <a:rPr lang="fr-FR" sz="2400" b="1">
                <a:solidFill>
                  <a:srgbClr val="FFFF00"/>
                </a:solidFill>
              </a:rPr>
              <a:t>Cour intérieure de l'hôtel de ville de Ljubljana.</a:t>
            </a:r>
            <a:endParaRPr lang="fr-FR" sz="2400" b="1" dirty="0">
              <a:solidFill>
                <a:srgbClr val="FFFF00"/>
              </a:solidFill>
            </a:endParaRPr>
          </a:p>
        </p:txBody>
      </p:sp>
    </p:spTree>
    <p:extLst>
      <p:ext uri="{BB962C8B-B14F-4D97-AF65-F5344CB8AC3E}">
        <p14:creationId xmlns:p14="http://schemas.microsoft.com/office/powerpoint/2010/main" val="38835194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intérieur, fenêtre, Éclairage naturel&#10;&#10;Description générée automatiquement">
            <a:extLst>
              <a:ext uri="{FF2B5EF4-FFF2-40B4-BE49-F238E27FC236}">
                <a16:creationId xmlns:a16="http://schemas.microsoft.com/office/drawing/2014/main" id="{C21AB911-1577-451C-7C82-A37293DD0C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809" y="279000"/>
            <a:ext cx="8015912"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214AC5-0AE1-BD18-67EE-E49FFE34D84C}"/>
              </a:ext>
            </a:extLst>
          </p:cNvPr>
          <p:cNvSpPr txBox="1"/>
          <p:nvPr/>
        </p:nvSpPr>
        <p:spPr>
          <a:xfrm>
            <a:off x="8865704" y="3670852"/>
            <a:ext cx="3326296" cy="830997"/>
          </a:xfrm>
          <a:prstGeom prst="rect">
            <a:avLst/>
          </a:prstGeom>
          <a:noFill/>
        </p:spPr>
        <p:txBody>
          <a:bodyPr wrap="square" rtlCol="0">
            <a:spAutoFit/>
          </a:bodyPr>
          <a:lstStyle/>
          <a:p>
            <a:r>
              <a:rPr lang="fr-FR" sz="2400" b="1" dirty="0">
                <a:solidFill>
                  <a:srgbClr val="FFFF00"/>
                </a:solidFill>
              </a:rPr>
              <a:t>Cour intérieure de l'hôtel de ville.</a:t>
            </a:r>
          </a:p>
        </p:txBody>
      </p:sp>
    </p:spTree>
    <p:extLst>
      <p:ext uri="{BB962C8B-B14F-4D97-AF65-F5344CB8AC3E}">
        <p14:creationId xmlns:p14="http://schemas.microsoft.com/office/powerpoint/2010/main" val="14432102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oue&#10;&#10;Description générée automatiquement">
            <a:extLst>
              <a:ext uri="{FF2B5EF4-FFF2-40B4-BE49-F238E27FC236}">
                <a16:creationId xmlns:a16="http://schemas.microsoft.com/office/drawing/2014/main" id="{8555609E-5902-59DB-A976-1B19AE523B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4845" y="279000"/>
            <a:ext cx="472352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E5CB01-BF5D-1804-E497-196FF9727AAF}"/>
              </a:ext>
            </a:extLst>
          </p:cNvPr>
          <p:cNvSpPr txBox="1"/>
          <p:nvPr/>
        </p:nvSpPr>
        <p:spPr>
          <a:xfrm>
            <a:off x="2239617" y="2898913"/>
            <a:ext cx="3750391" cy="2677656"/>
          </a:xfrm>
          <a:prstGeom prst="rect">
            <a:avLst/>
          </a:prstGeom>
          <a:noFill/>
        </p:spPr>
        <p:txBody>
          <a:bodyPr wrap="square" rtlCol="0">
            <a:spAutoFit/>
          </a:bodyPr>
          <a:lstStyle/>
          <a:p>
            <a:r>
              <a:rPr lang="fr-FR" sz="2400" b="1" dirty="0">
                <a:solidFill>
                  <a:srgbClr val="FFFF00"/>
                </a:solidFill>
              </a:rPr>
              <a:t>La place de </a:t>
            </a:r>
            <a:r>
              <a:rPr lang="fr-FR" sz="2400" b="1" dirty="0" err="1">
                <a:solidFill>
                  <a:srgbClr val="FFFF00"/>
                </a:solidFill>
              </a:rPr>
              <a:t>Mestni</a:t>
            </a:r>
            <a:r>
              <a:rPr lang="fr-FR" sz="2400" b="1" dirty="0">
                <a:solidFill>
                  <a:srgbClr val="FFFF00"/>
                </a:solidFill>
              </a:rPr>
              <a:t> </a:t>
            </a:r>
            <a:r>
              <a:rPr lang="fr-FR" sz="2400" b="1" dirty="0" err="1">
                <a:solidFill>
                  <a:srgbClr val="FFFF00"/>
                </a:solidFill>
              </a:rPr>
              <a:t>Trg</a:t>
            </a:r>
            <a:r>
              <a:rPr lang="fr-FR" sz="2400" b="1" dirty="0">
                <a:solidFill>
                  <a:srgbClr val="FFFF00"/>
                </a:solidFill>
              </a:rPr>
              <a:t> dont la fontaine du sculpteur italien Francesco </a:t>
            </a:r>
            <a:r>
              <a:rPr lang="fr-FR" sz="2400" b="1" dirty="0" err="1">
                <a:solidFill>
                  <a:srgbClr val="FFFF00"/>
                </a:solidFill>
              </a:rPr>
              <a:t>Robba</a:t>
            </a:r>
            <a:r>
              <a:rPr lang="fr-FR" sz="2400" b="1" dirty="0">
                <a:solidFill>
                  <a:srgbClr val="FFFF00"/>
                </a:solidFill>
              </a:rPr>
              <a:t> est inspirée de celle de la Piazza </a:t>
            </a:r>
            <a:r>
              <a:rPr lang="fr-FR" sz="2400" b="1" dirty="0" err="1">
                <a:solidFill>
                  <a:srgbClr val="FFFF00"/>
                </a:solidFill>
              </a:rPr>
              <a:t>Navona</a:t>
            </a:r>
            <a:r>
              <a:rPr lang="fr-FR" sz="2400" b="1" dirty="0">
                <a:solidFill>
                  <a:srgbClr val="FFFF00"/>
                </a:solidFill>
              </a:rPr>
              <a:t> de Rome et la cathédrale Saint-Nicolas en arrière-plan.</a:t>
            </a:r>
          </a:p>
        </p:txBody>
      </p:sp>
    </p:spTree>
    <p:extLst>
      <p:ext uri="{BB962C8B-B14F-4D97-AF65-F5344CB8AC3E}">
        <p14:creationId xmlns:p14="http://schemas.microsoft.com/office/powerpoint/2010/main" val="27230581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1594DF3A-54C6-FCA0-9A67-44E2C8CEB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580" y="473404"/>
            <a:ext cx="8882243"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4D7C86-22F9-22E3-20E3-71DF869C3988}"/>
              </a:ext>
            </a:extLst>
          </p:cNvPr>
          <p:cNvSpPr txBox="1"/>
          <p:nvPr/>
        </p:nvSpPr>
        <p:spPr>
          <a:xfrm>
            <a:off x="9740348" y="3260034"/>
            <a:ext cx="2451652" cy="1569660"/>
          </a:xfrm>
          <a:prstGeom prst="rect">
            <a:avLst/>
          </a:prstGeom>
          <a:noFill/>
        </p:spPr>
        <p:txBody>
          <a:bodyPr wrap="square" rtlCol="0">
            <a:spAutoFit/>
          </a:bodyPr>
          <a:lstStyle/>
          <a:p>
            <a:r>
              <a:rPr lang="fr-FR" sz="2400" b="1" dirty="0">
                <a:solidFill>
                  <a:srgbClr val="FFFF00"/>
                </a:solidFill>
              </a:rPr>
              <a:t>Le </a:t>
            </a:r>
            <a:r>
              <a:rPr lang="fr-FR" sz="2400" b="1" dirty="0" err="1">
                <a:solidFill>
                  <a:srgbClr val="FFFF00"/>
                </a:solidFill>
              </a:rPr>
              <a:t>Tromostovje</a:t>
            </a:r>
            <a:r>
              <a:rPr lang="fr-FR" sz="2400" b="1" dirty="0">
                <a:solidFill>
                  <a:srgbClr val="FFFF00"/>
                </a:solidFill>
              </a:rPr>
              <a:t> surplombant la rivière Ljubljanica.</a:t>
            </a:r>
          </a:p>
        </p:txBody>
      </p:sp>
    </p:spTree>
    <p:extLst>
      <p:ext uri="{BB962C8B-B14F-4D97-AF65-F5344CB8AC3E}">
        <p14:creationId xmlns:p14="http://schemas.microsoft.com/office/powerpoint/2010/main" val="312277957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ontaine, bâtiment&#10;&#10;Description générée automatiquement">
            <a:extLst>
              <a:ext uri="{FF2B5EF4-FFF2-40B4-BE49-F238E27FC236}">
                <a16:creationId xmlns:a16="http://schemas.microsoft.com/office/drawing/2014/main" id="{45287ED2-067C-B874-924A-565626CF9D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2392" y="459000"/>
            <a:ext cx="9575815"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98FD9A-68A5-C924-A460-BEA5FCD877C5}"/>
              </a:ext>
            </a:extLst>
          </p:cNvPr>
          <p:cNvSpPr txBox="1"/>
          <p:nvPr/>
        </p:nvSpPr>
        <p:spPr>
          <a:xfrm>
            <a:off x="238539" y="2975008"/>
            <a:ext cx="1933122" cy="1938992"/>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Fontaine de la Nouvelle Place.</a:t>
            </a:r>
          </a:p>
        </p:txBody>
      </p:sp>
    </p:spTree>
    <p:extLst>
      <p:ext uri="{BB962C8B-B14F-4D97-AF65-F5344CB8AC3E}">
        <p14:creationId xmlns:p14="http://schemas.microsoft.com/office/powerpoint/2010/main" val="98588256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ur&#10;&#10;Description générée automatiquement">
            <a:extLst>
              <a:ext uri="{FF2B5EF4-FFF2-40B4-BE49-F238E27FC236}">
                <a16:creationId xmlns:a16="http://schemas.microsoft.com/office/drawing/2014/main" id="{C6C97B2E-B70F-4AE0-E802-56467833A1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3194" y="279000"/>
            <a:ext cx="715210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82F980-BF53-5960-E712-3FA31EBD0269}"/>
              </a:ext>
            </a:extLst>
          </p:cNvPr>
          <p:cNvSpPr txBox="1"/>
          <p:nvPr/>
        </p:nvSpPr>
        <p:spPr>
          <a:xfrm>
            <a:off x="7858539" y="3429000"/>
            <a:ext cx="3869635" cy="830997"/>
          </a:xfrm>
          <a:prstGeom prst="rect">
            <a:avLst/>
          </a:prstGeom>
          <a:noFill/>
        </p:spPr>
        <p:txBody>
          <a:bodyPr wrap="square" rtlCol="0">
            <a:spAutoFit/>
          </a:bodyPr>
          <a:lstStyle/>
          <a:p>
            <a:r>
              <a:rPr lang="fr-FR" sz="2400" b="1" dirty="0">
                <a:solidFill>
                  <a:srgbClr val="FFFF00"/>
                </a:solidFill>
              </a:rPr>
              <a:t>Église de la Visitation de Marie.</a:t>
            </a:r>
          </a:p>
        </p:txBody>
      </p:sp>
    </p:spTree>
    <p:extLst>
      <p:ext uri="{BB962C8B-B14F-4D97-AF65-F5344CB8AC3E}">
        <p14:creationId xmlns:p14="http://schemas.microsoft.com/office/powerpoint/2010/main" val="41230570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cadre photo, plafond, Moulures&#10;&#10;Description générée automatiquement">
            <a:extLst>
              <a:ext uri="{FF2B5EF4-FFF2-40B4-BE49-F238E27FC236}">
                <a16:creationId xmlns:a16="http://schemas.microsoft.com/office/drawing/2014/main" id="{79D2FA8C-7F7C-9DAC-4C63-EBF2F8067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3246" y="279000"/>
            <a:ext cx="857872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1CBBC0-4BFC-1BC3-27D3-9662FBB01240}"/>
              </a:ext>
            </a:extLst>
          </p:cNvPr>
          <p:cNvSpPr txBox="1"/>
          <p:nvPr/>
        </p:nvSpPr>
        <p:spPr>
          <a:xfrm>
            <a:off x="212035" y="3429000"/>
            <a:ext cx="2871211" cy="1569660"/>
          </a:xfrm>
          <a:prstGeom prst="rect">
            <a:avLst/>
          </a:prstGeom>
          <a:noFill/>
        </p:spPr>
        <p:txBody>
          <a:bodyPr wrap="square" rtlCol="0">
            <a:spAutoFit/>
          </a:bodyPr>
          <a:lstStyle/>
          <a:p>
            <a:r>
              <a:rPr lang="fr-FR" sz="2400" b="1" dirty="0">
                <a:solidFill>
                  <a:srgbClr val="FFFF00"/>
                </a:solidFill>
              </a:rPr>
              <a:t>Plafond du Musée national de Slovénie à Ljubljana. Octobre 2021.</a:t>
            </a:r>
          </a:p>
        </p:txBody>
      </p:sp>
    </p:spTree>
    <p:extLst>
      <p:ext uri="{BB962C8B-B14F-4D97-AF65-F5344CB8AC3E}">
        <p14:creationId xmlns:p14="http://schemas.microsoft.com/office/powerpoint/2010/main" val="30244829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culpture, bâtiment, ciel&#10;&#10;Description générée automatiquement">
            <a:extLst>
              <a:ext uri="{FF2B5EF4-FFF2-40B4-BE49-F238E27FC236}">
                <a16:creationId xmlns:a16="http://schemas.microsoft.com/office/drawing/2014/main" id="{581E8A0F-04B3-1111-5D74-249AEEDC7F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357"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CC9AAA2-EEBA-8773-9EFA-8BC3D90D75B4}"/>
              </a:ext>
            </a:extLst>
          </p:cNvPr>
          <p:cNvSpPr txBox="1"/>
          <p:nvPr/>
        </p:nvSpPr>
        <p:spPr>
          <a:xfrm>
            <a:off x="9183757" y="3525078"/>
            <a:ext cx="2769704" cy="1200329"/>
          </a:xfrm>
          <a:prstGeom prst="rect">
            <a:avLst/>
          </a:prstGeom>
          <a:noFill/>
        </p:spPr>
        <p:txBody>
          <a:bodyPr wrap="square" rtlCol="0">
            <a:spAutoFit/>
          </a:bodyPr>
          <a:lstStyle/>
          <a:p>
            <a:r>
              <a:rPr lang="fr-FR" sz="2400" b="1" dirty="0">
                <a:solidFill>
                  <a:srgbClr val="FFFF00"/>
                </a:solidFill>
              </a:rPr>
              <a:t>La Fontaine des Trois Fleuves </a:t>
            </a:r>
            <a:r>
              <a:rPr lang="fr-FR" sz="2400" b="1" dirty="0" err="1">
                <a:solidFill>
                  <a:srgbClr val="FFFF00"/>
                </a:solidFill>
              </a:rPr>
              <a:t>Carnioliens</a:t>
            </a:r>
            <a:endParaRPr lang="fr-FR" sz="2400" b="1" dirty="0">
              <a:solidFill>
                <a:srgbClr val="FFFF00"/>
              </a:solidFill>
            </a:endParaRPr>
          </a:p>
        </p:txBody>
      </p:sp>
    </p:spTree>
    <p:extLst>
      <p:ext uri="{BB962C8B-B14F-4D97-AF65-F5344CB8AC3E}">
        <p14:creationId xmlns:p14="http://schemas.microsoft.com/office/powerpoint/2010/main" val="23832592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80A21D57-A7BB-5E60-8373-4D710659C1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7756"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904E81-BAFC-8026-430D-8C7AA6242468}"/>
              </a:ext>
            </a:extLst>
          </p:cNvPr>
          <p:cNvSpPr txBox="1"/>
          <p:nvPr/>
        </p:nvSpPr>
        <p:spPr>
          <a:xfrm>
            <a:off x="145774" y="3810664"/>
            <a:ext cx="2835965" cy="1200329"/>
          </a:xfrm>
          <a:prstGeom prst="rect">
            <a:avLst/>
          </a:prstGeom>
          <a:noFill/>
        </p:spPr>
        <p:txBody>
          <a:bodyPr wrap="square" rtlCol="0">
            <a:spAutoFit/>
          </a:bodyPr>
          <a:lstStyle/>
          <a:p>
            <a:r>
              <a:rPr lang="fr-FR" sz="2400" b="1" dirty="0">
                <a:solidFill>
                  <a:srgbClr val="FFFF00"/>
                </a:solidFill>
              </a:rPr>
              <a:t>Siège de l'université sur la place du Congrès.</a:t>
            </a:r>
          </a:p>
        </p:txBody>
      </p:sp>
    </p:spTree>
    <p:extLst>
      <p:ext uri="{BB962C8B-B14F-4D97-AF65-F5344CB8AC3E}">
        <p14:creationId xmlns:p14="http://schemas.microsoft.com/office/powerpoint/2010/main" val="34088217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Véhicule terrestre&#10;&#10;Description générée automatiquement">
            <a:extLst>
              <a:ext uri="{FF2B5EF4-FFF2-40B4-BE49-F238E27FC236}">
                <a16:creationId xmlns:a16="http://schemas.microsoft.com/office/drawing/2014/main" id="{EBDDE843-E318-CE53-19CE-724F308B1D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620" y="279000"/>
            <a:ext cx="852263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26093D-B9F4-DC04-D66A-F8173F586F8C}"/>
              </a:ext>
            </a:extLst>
          </p:cNvPr>
          <p:cNvSpPr txBox="1"/>
          <p:nvPr/>
        </p:nvSpPr>
        <p:spPr>
          <a:xfrm>
            <a:off x="9395792" y="3429000"/>
            <a:ext cx="2690191" cy="1569660"/>
          </a:xfrm>
          <a:prstGeom prst="rect">
            <a:avLst/>
          </a:prstGeom>
          <a:noFill/>
        </p:spPr>
        <p:txBody>
          <a:bodyPr wrap="square" rtlCol="0">
            <a:spAutoFit/>
          </a:bodyPr>
          <a:lstStyle/>
          <a:p>
            <a:r>
              <a:rPr lang="fr-FR" sz="2400" b="1" dirty="0">
                <a:solidFill>
                  <a:srgbClr val="FFFF00"/>
                </a:solidFill>
              </a:rPr>
              <a:t>La gare de Ljubljana et les bus attendant les voyageurs.</a:t>
            </a:r>
          </a:p>
        </p:txBody>
      </p:sp>
    </p:spTree>
    <p:extLst>
      <p:ext uri="{BB962C8B-B14F-4D97-AF65-F5344CB8AC3E}">
        <p14:creationId xmlns:p14="http://schemas.microsoft.com/office/powerpoint/2010/main" val="24808423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herbe, ciel&#10;&#10;Description générée automatiquement">
            <a:extLst>
              <a:ext uri="{FF2B5EF4-FFF2-40B4-BE49-F238E27FC236}">
                <a16:creationId xmlns:a16="http://schemas.microsoft.com/office/drawing/2014/main" id="{412962EE-D4DB-DAC2-BEE5-6BC9D89402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495" y="279000"/>
            <a:ext cx="941323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D7B4B3F-50D2-D4EE-7893-255289C4AFB4}"/>
              </a:ext>
            </a:extLst>
          </p:cNvPr>
          <p:cNvSpPr txBox="1"/>
          <p:nvPr/>
        </p:nvSpPr>
        <p:spPr>
          <a:xfrm>
            <a:off x="238538" y="2512161"/>
            <a:ext cx="2297731" cy="2677656"/>
          </a:xfrm>
          <a:prstGeom prst="rect">
            <a:avLst/>
          </a:prstGeom>
          <a:noFill/>
        </p:spPr>
        <p:txBody>
          <a:bodyPr wrap="square" rtlCol="0">
            <a:spAutoFit/>
          </a:bodyPr>
          <a:lstStyle/>
          <a:p>
            <a:r>
              <a:rPr lang="fr-FR" sz="2400" b="1" dirty="0">
                <a:solidFill>
                  <a:srgbClr val="FFFF00"/>
                </a:solidFill>
              </a:rPr>
              <a:t>'l’une des sources de la rivière Ljubljanica au château de Bistra près de </a:t>
            </a:r>
            <a:r>
              <a:rPr lang="fr-FR" sz="2400" b="1" dirty="0" err="1">
                <a:solidFill>
                  <a:srgbClr val="FFFF00"/>
                </a:solidFill>
              </a:rPr>
              <a:t>Vrhnika</a:t>
            </a:r>
            <a:endParaRPr lang="fr-FR" sz="2400" b="1" dirty="0">
              <a:solidFill>
                <a:srgbClr val="FFFF00"/>
              </a:solidFill>
            </a:endParaRPr>
          </a:p>
        </p:txBody>
      </p:sp>
    </p:spTree>
    <p:extLst>
      <p:ext uri="{BB962C8B-B14F-4D97-AF65-F5344CB8AC3E}">
        <p14:creationId xmlns:p14="http://schemas.microsoft.com/office/powerpoint/2010/main" val="10670795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91B26D6E-66B3-10D6-8FE8-9B016ECB02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83" y="279000"/>
            <a:ext cx="944538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72E4388-1B51-F4C0-EEB3-6F0837C483A3}"/>
              </a:ext>
            </a:extLst>
          </p:cNvPr>
          <p:cNvSpPr txBox="1"/>
          <p:nvPr/>
        </p:nvSpPr>
        <p:spPr>
          <a:xfrm>
            <a:off x="10164417" y="3814323"/>
            <a:ext cx="2027583" cy="461665"/>
          </a:xfrm>
          <a:prstGeom prst="rect">
            <a:avLst/>
          </a:prstGeom>
          <a:noFill/>
        </p:spPr>
        <p:txBody>
          <a:bodyPr wrap="square" rtlCol="0">
            <a:spAutoFit/>
          </a:bodyPr>
          <a:lstStyle/>
          <a:p>
            <a:r>
              <a:rPr lang="fr-FR" sz="2400" b="1" dirty="0">
                <a:solidFill>
                  <a:srgbClr val="FFFF00"/>
                </a:solidFill>
              </a:rPr>
              <a:t>Le triple pont</a:t>
            </a:r>
          </a:p>
        </p:txBody>
      </p:sp>
    </p:spTree>
    <p:extLst>
      <p:ext uri="{BB962C8B-B14F-4D97-AF65-F5344CB8AC3E}">
        <p14:creationId xmlns:p14="http://schemas.microsoft.com/office/powerpoint/2010/main" val="269842756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EBCB787-CF0B-B42B-0E61-34DA67E1EE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5101" y="639000"/>
            <a:ext cx="8370000" cy="55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66FAA9-8889-E293-38D5-9B42836FFE88}"/>
              </a:ext>
            </a:extLst>
          </p:cNvPr>
          <p:cNvSpPr txBox="1"/>
          <p:nvPr/>
        </p:nvSpPr>
        <p:spPr>
          <a:xfrm>
            <a:off x="251791" y="3890665"/>
            <a:ext cx="2570922" cy="461665"/>
          </a:xfrm>
          <a:prstGeom prst="rect">
            <a:avLst/>
          </a:prstGeom>
          <a:noFill/>
        </p:spPr>
        <p:txBody>
          <a:bodyPr wrap="square" rtlCol="0">
            <a:spAutoFit/>
          </a:bodyPr>
          <a:lstStyle/>
          <a:p>
            <a:r>
              <a:rPr lang="fr-FR" sz="2400" b="1" dirty="0">
                <a:solidFill>
                  <a:srgbClr val="FFFF00"/>
                </a:solidFill>
              </a:rPr>
              <a:t>Le pont du dragon</a:t>
            </a:r>
          </a:p>
        </p:txBody>
      </p:sp>
    </p:spTree>
    <p:extLst>
      <p:ext uri="{BB962C8B-B14F-4D97-AF65-F5344CB8AC3E}">
        <p14:creationId xmlns:p14="http://schemas.microsoft.com/office/powerpoint/2010/main" val="17344267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sculpture, nuage&#10;&#10;Description générée automatiquement">
            <a:extLst>
              <a:ext uri="{FF2B5EF4-FFF2-40B4-BE49-F238E27FC236}">
                <a16:creationId xmlns:a16="http://schemas.microsoft.com/office/drawing/2014/main" id="{4330691C-AE3C-462A-B296-F3D8926655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4223" y="189000"/>
            <a:ext cx="432211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F05A59-DB1D-3689-AF85-718AFFCC618B}"/>
              </a:ext>
            </a:extLst>
          </p:cNvPr>
          <p:cNvSpPr txBox="1"/>
          <p:nvPr/>
        </p:nvSpPr>
        <p:spPr>
          <a:xfrm>
            <a:off x="5950226" y="3988905"/>
            <a:ext cx="4322116" cy="461665"/>
          </a:xfrm>
          <a:prstGeom prst="rect">
            <a:avLst/>
          </a:prstGeom>
          <a:noFill/>
        </p:spPr>
        <p:txBody>
          <a:bodyPr wrap="square" rtlCol="0">
            <a:spAutoFit/>
          </a:bodyPr>
          <a:lstStyle/>
          <a:p>
            <a:r>
              <a:rPr lang="fr-FR" sz="2400" b="1" dirty="0">
                <a:solidFill>
                  <a:srgbClr val="FFFF00"/>
                </a:solidFill>
              </a:rPr>
              <a:t>Le pont du dragon</a:t>
            </a:r>
          </a:p>
        </p:txBody>
      </p:sp>
    </p:spTree>
    <p:extLst>
      <p:ext uri="{BB962C8B-B14F-4D97-AF65-F5344CB8AC3E}">
        <p14:creationId xmlns:p14="http://schemas.microsoft.com/office/powerpoint/2010/main" val="5544235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nuage&#10;&#10;Description générée automatiquement">
            <a:extLst>
              <a:ext uri="{FF2B5EF4-FFF2-40B4-BE49-F238E27FC236}">
                <a16:creationId xmlns:a16="http://schemas.microsoft.com/office/drawing/2014/main" id="{91220802-2402-CF15-4677-05A7900FEE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4662" y="459000"/>
            <a:ext cx="8905661" cy="594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662BC05-DCFA-6092-C6A3-829DC72ECE3A}"/>
              </a:ext>
            </a:extLst>
          </p:cNvPr>
          <p:cNvSpPr txBox="1"/>
          <p:nvPr/>
        </p:nvSpPr>
        <p:spPr>
          <a:xfrm>
            <a:off x="159026" y="2845904"/>
            <a:ext cx="2120347" cy="1938992"/>
          </a:xfrm>
          <a:prstGeom prst="rect">
            <a:avLst/>
          </a:prstGeom>
          <a:noFill/>
        </p:spPr>
        <p:txBody>
          <a:bodyPr wrap="square" rtlCol="0">
            <a:spAutoFit/>
          </a:bodyPr>
          <a:lstStyle/>
          <a:p>
            <a:r>
              <a:rPr lang="fr-FR" sz="2400" b="1">
                <a:solidFill>
                  <a:srgbClr val="FFFF00"/>
                </a:solidFill>
              </a:rPr>
              <a:t>Le château Ljubljana depuis le pont des cordonniers</a:t>
            </a:r>
            <a:endParaRPr lang="fr-FR" sz="2400" b="1" dirty="0">
              <a:solidFill>
                <a:srgbClr val="FFFF00"/>
              </a:solidFill>
            </a:endParaRPr>
          </a:p>
        </p:txBody>
      </p:sp>
    </p:spTree>
    <p:extLst>
      <p:ext uri="{BB962C8B-B14F-4D97-AF65-F5344CB8AC3E}">
        <p14:creationId xmlns:p14="http://schemas.microsoft.com/office/powerpoint/2010/main" val="11207040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façade&#10;&#10;Description générée automatiquement">
            <a:extLst>
              <a:ext uri="{FF2B5EF4-FFF2-40B4-BE49-F238E27FC236}">
                <a16:creationId xmlns:a16="http://schemas.microsoft.com/office/drawing/2014/main" id="{E33D89BB-CB9B-064C-EE92-FF481EBEAB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66" y="279000"/>
            <a:ext cx="8922823"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7521589-11D2-E975-4214-B15412BEFE2D}"/>
              </a:ext>
            </a:extLst>
          </p:cNvPr>
          <p:cNvSpPr txBox="1"/>
          <p:nvPr/>
        </p:nvSpPr>
        <p:spPr>
          <a:xfrm>
            <a:off x="8454887" y="5287617"/>
            <a:ext cx="3988904" cy="830997"/>
          </a:xfrm>
          <a:prstGeom prst="rect">
            <a:avLst/>
          </a:prstGeom>
          <a:noFill/>
        </p:spPr>
        <p:txBody>
          <a:bodyPr wrap="square" rtlCol="0">
            <a:spAutoFit/>
          </a:bodyPr>
          <a:lstStyle/>
          <a:p>
            <a:r>
              <a:rPr lang="fr-FR" sz="2400" b="1" dirty="0">
                <a:solidFill>
                  <a:srgbClr val="FFFF00"/>
                </a:solidFill>
              </a:rPr>
              <a:t>La galerie nationale de Slovénie</a:t>
            </a:r>
            <a:endParaRPr lang="fr-FR" b="1" dirty="0">
              <a:solidFill>
                <a:srgbClr val="FFFF00"/>
              </a:solidFill>
            </a:endParaRPr>
          </a:p>
        </p:txBody>
      </p:sp>
    </p:spTree>
    <p:extLst>
      <p:ext uri="{BB962C8B-B14F-4D97-AF65-F5344CB8AC3E}">
        <p14:creationId xmlns:p14="http://schemas.microsoft.com/office/powerpoint/2010/main" val="26556415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ontaine, fenêtre&#10;&#10;Description générée automatiquement">
            <a:extLst>
              <a:ext uri="{FF2B5EF4-FFF2-40B4-BE49-F238E27FC236}">
                <a16:creationId xmlns:a16="http://schemas.microsoft.com/office/drawing/2014/main" id="{CAFC2D1C-ACF2-19B2-5673-890B124DF2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5236" y="459000"/>
            <a:ext cx="8764483"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53595D-7F3B-EE82-065A-0FD94B2A4CD1}"/>
              </a:ext>
            </a:extLst>
          </p:cNvPr>
          <p:cNvSpPr txBox="1"/>
          <p:nvPr/>
        </p:nvSpPr>
        <p:spPr>
          <a:xfrm>
            <a:off x="472281" y="3253409"/>
            <a:ext cx="2835966" cy="1569660"/>
          </a:xfrm>
          <a:prstGeom prst="rect">
            <a:avLst/>
          </a:prstGeom>
          <a:noFill/>
        </p:spPr>
        <p:txBody>
          <a:bodyPr wrap="square" rtlCol="0">
            <a:spAutoFit/>
          </a:bodyPr>
          <a:lstStyle/>
          <a:p>
            <a:r>
              <a:rPr lang="fr-FR" sz="2400" b="1" dirty="0">
                <a:solidFill>
                  <a:srgbClr val="FFFF00"/>
                </a:solidFill>
              </a:rPr>
              <a:t>La bibliothèque universitaire nationale de Slovénie</a:t>
            </a:r>
          </a:p>
        </p:txBody>
      </p:sp>
    </p:spTree>
    <p:extLst>
      <p:ext uri="{BB962C8B-B14F-4D97-AF65-F5344CB8AC3E}">
        <p14:creationId xmlns:p14="http://schemas.microsoft.com/office/powerpoint/2010/main" val="36190845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34A55C12-0770-9277-F3BC-7C2A5BDBB9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9684" y="189000"/>
            <a:ext cx="432211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4E7A7A-254E-0348-86F3-89FA24195E02}"/>
              </a:ext>
            </a:extLst>
          </p:cNvPr>
          <p:cNvSpPr txBox="1"/>
          <p:nvPr/>
        </p:nvSpPr>
        <p:spPr>
          <a:xfrm>
            <a:off x="7169426" y="3962400"/>
            <a:ext cx="4322112" cy="461665"/>
          </a:xfrm>
          <a:prstGeom prst="rect">
            <a:avLst/>
          </a:prstGeom>
          <a:noFill/>
        </p:spPr>
        <p:txBody>
          <a:bodyPr wrap="square" rtlCol="0">
            <a:spAutoFit/>
          </a:bodyPr>
          <a:lstStyle/>
          <a:p>
            <a:r>
              <a:rPr lang="fr-FR" sz="2400" b="1" dirty="0">
                <a:solidFill>
                  <a:srgbClr val="FFFF00"/>
                </a:solidFill>
              </a:rPr>
              <a:t>La cathédrale Saint Nicolas</a:t>
            </a:r>
          </a:p>
        </p:txBody>
      </p:sp>
    </p:spTree>
    <p:extLst>
      <p:ext uri="{BB962C8B-B14F-4D97-AF65-F5344CB8AC3E}">
        <p14:creationId xmlns:p14="http://schemas.microsoft.com/office/powerpoint/2010/main" val="35408805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EE754FA6-C5D0-4B73-301A-67ACF23FD8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0680" y="459000"/>
            <a:ext cx="8905665"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4FA8FAC-460E-3E6B-646C-9BEDAAA01CEC}"/>
              </a:ext>
            </a:extLst>
          </p:cNvPr>
          <p:cNvSpPr txBox="1"/>
          <p:nvPr/>
        </p:nvSpPr>
        <p:spPr>
          <a:xfrm>
            <a:off x="132522" y="2991679"/>
            <a:ext cx="2319130" cy="1569660"/>
          </a:xfrm>
          <a:prstGeom prst="rect">
            <a:avLst/>
          </a:prstGeom>
          <a:noFill/>
        </p:spPr>
        <p:txBody>
          <a:bodyPr wrap="square" rtlCol="0">
            <a:spAutoFit/>
          </a:bodyPr>
          <a:lstStyle/>
          <a:p>
            <a:r>
              <a:rPr lang="fr-FR" sz="2400" b="1" dirty="0">
                <a:solidFill>
                  <a:srgbClr val="FFFF00"/>
                </a:solidFill>
              </a:rPr>
              <a:t>Le monastère Franciscain et l’Eglise de l’annonciation</a:t>
            </a:r>
          </a:p>
        </p:txBody>
      </p:sp>
    </p:spTree>
    <p:extLst>
      <p:ext uri="{BB962C8B-B14F-4D97-AF65-F5344CB8AC3E}">
        <p14:creationId xmlns:p14="http://schemas.microsoft.com/office/powerpoint/2010/main" val="424613697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eau, ciel, arbre&#10;&#10;Description générée automatiquement">
            <a:extLst>
              <a:ext uri="{FF2B5EF4-FFF2-40B4-BE49-F238E27FC236}">
                <a16:creationId xmlns:a16="http://schemas.microsoft.com/office/drawing/2014/main" id="{9070FF25-0607-D26D-C720-E7701D7F66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864263"/>
            <a:ext cx="7668000" cy="5129474"/>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EC366D1-F095-FDC3-772F-D37343775AC7}"/>
              </a:ext>
            </a:extLst>
          </p:cNvPr>
          <p:cNvSpPr txBox="1"/>
          <p:nvPr/>
        </p:nvSpPr>
        <p:spPr>
          <a:xfrm>
            <a:off x="728869" y="242053"/>
            <a:ext cx="8653670" cy="523220"/>
          </a:xfrm>
          <a:prstGeom prst="rect">
            <a:avLst/>
          </a:prstGeom>
          <a:noFill/>
        </p:spPr>
        <p:txBody>
          <a:bodyPr wrap="square" rtlCol="0">
            <a:spAutoFit/>
          </a:bodyPr>
          <a:lstStyle/>
          <a:p>
            <a:r>
              <a:rPr lang="fr-FR" sz="2800" b="1" dirty="0">
                <a:solidFill>
                  <a:srgbClr val="FFFF00"/>
                </a:solidFill>
              </a:rPr>
              <a:t>Lorient Vous A Présenté Ljubljana (Slovénie )</a:t>
            </a:r>
          </a:p>
        </p:txBody>
      </p:sp>
      <p:sp>
        <p:nvSpPr>
          <p:cNvPr id="7" name="ZoneTexte 6">
            <a:extLst>
              <a:ext uri="{FF2B5EF4-FFF2-40B4-BE49-F238E27FC236}">
                <a16:creationId xmlns:a16="http://schemas.microsoft.com/office/drawing/2014/main" id="{2FC0C2CA-5CB7-E661-4BDA-507B687F2CC1}"/>
              </a:ext>
            </a:extLst>
          </p:cNvPr>
          <p:cNvSpPr txBox="1"/>
          <p:nvPr/>
        </p:nvSpPr>
        <p:spPr>
          <a:xfrm>
            <a:off x="8203096" y="2597426"/>
            <a:ext cx="3988904"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FE372498-25A7-6D74-1A9E-C3B1FE15B585}"/>
              </a:ext>
            </a:extLst>
          </p:cNvPr>
          <p:cNvSpPr txBox="1"/>
          <p:nvPr/>
        </p:nvSpPr>
        <p:spPr>
          <a:xfrm>
            <a:off x="9501809" y="3753799"/>
            <a:ext cx="337930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88314519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9000">
        <p159:morph option="byObject"/>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471</Words>
  <Application>Microsoft Office PowerPoint</Application>
  <PresentationFormat>Grand écran</PresentationFormat>
  <Paragraphs>36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2024-01-13T09:28:02Z</dcterms:created>
  <dcterms:modified xsi:type="dcterms:W3CDTF">2024-01-13T14:44:52Z</dcterms:modified>
</cp:coreProperties>
</file>