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05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Introduction: The problem of corruption in Africa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Corruption is a pressing issue in Africa, affecting governance, business, and the daily lives of citizens. It leads to inefficient public services, hinders economic growth, and erodes trust in institutions.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397703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425446" y="5589746"/>
            <a:ext cx="14358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1152" spc="-35" kern="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6786086" y="5578197"/>
            <a:ext cx="285249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Shalom AYITCHEHOU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01021"/>
            <a:ext cx="91334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Understanding the causes of corruption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2639735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82643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Political Influence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30685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Corruption in Africa is often fueled by political influence, where powerful individuals exploit their positions for personal gain.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02" y="2639735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826437"/>
            <a:ext cx="23100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Economic Inequality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30685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Large income disparities contribute to corruption by creating an environment where bribery and favoritism prevail.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816" y="2639735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826556"/>
            <a:ext cx="24339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Lack of Transparency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306973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Inadequate transparency and accountability mechanisms provide fertile ground for corrupt practices to thrive.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88904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role of technology in reducing corruption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611047"/>
            <a:ext cx="3163014" cy="2729389"/>
          </a:xfrm>
          <a:prstGeom prst="roundRect">
            <a:avLst>
              <a:gd name="adj" fmla="val 3663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84371" y="3847028"/>
            <a:ext cx="25961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Transparent Processes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84371" y="4327446"/>
            <a:ext cx="26910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Technology enables transparent, traceable processes, reducing opportunities for bribery and embezzlement.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733574" y="3611047"/>
            <a:ext cx="3163014" cy="2729389"/>
          </a:xfrm>
          <a:prstGeom prst="roundRect">
            <a:avLst>
              <a:gd name="adj" fmla="val 3663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69556" y="3847028"/>
            <a:ext cx="24720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Real-time Monitoring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969556" y="4327446"/>
            <a:ext cx="26910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Tools like data analytics and monitoring systems allow for real-time detection of irregularities and corrupt activities.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118759" y="3611047"/>
            <a:ext cx="3163014" cy="2729389"/>
          </a:xfrm>
          <a:prstGeom prst="roundRect">
            <a:avLst>
              <a:gd name="adj" fmla="val 3663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54741" y="3847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Digital Payments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354741" y="4327446"/>
            <a:ext cx="26910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Digital payment systems minimize cash transactions, reducing the likelihood of under-the-table dealings.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98075" y="878205"/>
            <a:ext cx="9091732" cy="1270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004"/>
              </a:lnSpc>
              <a:buNone/>
            </a:pPr>
            <a:r>
              <a:rPr lang="en-US" sz="4003" b="1" spc="-80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Case studies: Successful implementation of anti-corruption measures</a:t>
            </a:r>
            <a:endParaRPr lang="en-US" sz="4003" dirty="0"/>
          </a:p>
        </p:txBody>
      </p:sp>
      <p:sp>
        <p:nvSpPr>
          <p:cNvPr id="6" name="Shape 2"/>
          <p:cNvSpPr/>
          <p:nvPr/>
        </p:nvSpPr>
        <p:spPr>
          <a:xfrm>
            <a:off x="4882872" y="2454116"/>
            <a:ext cx="40600" cy="4897279"/>
          </a:xfrm>
          <a:prstGeom prst="roundRect">
            <a:avLst>
              <a:gd name="adj" fmla="val 225409"/>
            </a:avLst>
          </a:prstGeom>
          <a:solidFill>
            <a:srgbClr val="D6BADD"/>
          </a:solidFill>
          <a:ln/>
        </p:spPr>
      </p:sp>
      <p:sp>
        <p:nvSpPr>
          <p:cNvPr id="7" name="Shape 3"/>
          <p:cNvSpPr/>
          <p:nvPr/>
        </p:nvSpPr>
        <p:spPr>
          <a:xfrm>
            <a:off x="5131891" y="2821365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D6BADD"/>
          </a:solidFill>
          <a:ln/>
        </p:spPr>
      </p:sp>
      <p:sp>
        <p:nvSpPr>
          <p:cNvPr id="8" name="Shape 4"/>
          <p:cNvSpPr/>
          <p:nvPr/>
        </p:nvSpPr>
        <p:spPr>
          <a:xfrm>
            <a:off x="4674334" y="2612946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F0D4F7"/>
          </a:solidFill>
          <a:ln w="12621">
            <a:solidFill>
              <a:srgbClr val="D6BAD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818519" y="2651046"/>
            <a:ext cx="169188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002"/>
              </a:lnSpc>
              <a:buNone/>
            </a:pPr>
            <a:r>
              <a:rPr lang="en-US" sz="2402" b="1" spc="-48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402" dirty="0"/>
          </a:p>
        </p:txBody>
      </p:sp>
      <p:sp>
        <p:nvSpPr>
          <p:cNvPr id="10" name="Text 6"/>
          <p:cNvSpPr/>
          <p:nvPr/>
        </p:nvSpPr>
        <p:spPr>
          <a:xfrm>
            <a:off x="6021586" y="2657475"/>
            <a:ext cx="3048000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02"/>
              </a:lnSpc>
              <a:buNone/>
            </a:pPr>
            <a:r>
              <a:rPr lang="en-US" sz="2002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Rwanda's Digital Governance</a:t>
            </a:r>
            <a:endParaRPr lang="en-US" sz="2002" dirty="0"/>
          </a:p>
        </p:txBody>
      </p:sp>
      <p:sp>
        <p:nvSpPr>
          <p:cNvPr id="11" name="Text 7"/>
          <p:cNvSpPr/>
          <p:nvPr/>
        </p:nvSpPr>
        <p:spPr>
          <a:xfrm>
            <a:off x="6021586" y="3097054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62"/>
              </a:lnSpc>
              <a:buNone/>
            </a:pPr>
            <a:r>
              <a:rPr lang="en-US" sz="1601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Rwanda's e-government initiatives have significantly reduced bureaucratic corruption and enhanced service delivery.</a:t>
            </a:r>
            <a:endParaRPr lang="en-US" sz="1601" dirty="0"/>
          </a:p>
        </p:txBody>
      </p:sp>
      <p:sp>
        <p:nvSpPr>
          <p:cNvPr id="12" name="Shape 8"/>
          <p:cNvSpPr/>
          <p:nvPr/>
        </p:nvSpPr>
        <p:spPr>
          <a:xfrm>
            <a:off x="5131891" y="4521577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D6BADD"/>
          </a:solidFill>
          <a:ln/>
        </p:spPr>
      </p:sp>
      <p:sp>
        <p:nvSpPr>
          <p:cNvPr id="13" name="Shape 9"/>
          <p:cNvSpPr/>
          <p:nvPr/>
        </p:nvSpPr>
        <p:spPr>
          <a:xfrm>
            <a:off x="4674334" y="4313158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F0D4F7"/>
          </a:solidFill>
          <a:ln w="12621">
            <a:solidFill>
              <a:srgbClr val="D6BADD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818519" y="4351258"/>
            <a:ext cx="169188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002"/>
              </a:lnSpc>
              <a:buNone/>
            </a:pPr>
            <a:r>
              <a:rPr lang="en-US" sz="2402" b="1" spc="-48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402" dirty="0"/>
          </a:p>
        </p:txBody>
      </p:sp>
      <p:sp>
        <p:nvSpPr>
          <p:cNvPr id="15" name="Text 11"/>
          <p:cNvSpPr/>
          <p:nvPr/>
        </p:nvSpPr>
        <p:spPr>
          <a:xfrm>
            <a:off x="6021586" y="4357688"/>
            <a:ext cx="2885361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02"/>
              </a:lnSpc>
              <a:buNone/>
            </a:pPr>
            <a:r>
              <a:rPr lang="en-US" sz="2002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Kenya's Transparency Tools</a:t>
            </a:r>
            <a:endParaRPr lang="en-US" sz="2002" dirty="0"/>
          </a:p>
        </p:txBody>
      </p:sp>
      <p:sp>
        <p:nvSpPr>
          <p:cNvPr id="16" name="Text 12"/>
          <p:cNvSpPr/>
          <p:nvPr/>
        </p:nvSpPr>
        <p:spPr>
          <a:xfrm>
            <a:off x="6021586" y="4797266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62"/>
              </a:lnSpc>
              <a:buNone/>
            </a:pPr>
            <a:r>
              <a:rPr lang="en-US" sz="1601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Initiatives like the Huduma system have enhanced transparency and citizen engagement, reducing corrupt practices.</a:t>
            </a:r>
            <a:endParaRPr lang="en-US" sz="1601" dirty="0"/>
          </a:p>
        </p:txBody>
      </p:sp>
      <p:sp>
        <p:nvSpPr>
          <p:cNvPr id="17" name="Shape 13"/>
          <p:cNvSpPr/>
          <p:nvPr/>
        </p:nvSpPr>
        <p:spPr>
          <a:xfrm>
            <a:off x="5131891" y="6221790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D6BADD"/>
          </a:solidFill>
          <a:ln/>
        </p:spPr>
      </p:sp>
      <p:sp>
        <p:nvSpPr>
          <p:cNvPr id="18" name="Shape 14"/>
          <p:cNvSpPr/>
          <p:nvPr/>
        </p:nvSpPr>
        <p:spPr>
          <a:xfrm>
            <a:off x="4674334" y="6013371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F0D4F7"/>
          </a:solidFill>
          <a:ln w="12621">
            <a:solidFill>
              <a:srgbClr val="D6BAD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818519" y="6051471"/>
            <a:ext cx="169188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002"/>
              </a:lnSpc>
              <a:buNone/>
            </a:pPr>
            <a:r>
              <a:rPr lang="en-US" sz="2402" b="1" spc="-48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402" dirty="0"/>
          </a:p>
        </p:txBody>
      </p:sp>
      <p:sp>
        <p:nvSpPr>
          <p:cNvPr id="20" name="Text 16"/>
          <p:cNvSpPr/>
          <p:nvPr/>
        </p:nvSpPr>
        <p:spPr>
          <a:xfrm>
            <a:off x="6021586" y="6057900"/>
            <a:ext cx="3771781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02"/>
              </a:lnSpc>
              <a:buNone/>
            </a:pPr>
            <a:r>
              <a:rPr lang="en-US" sz="2002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Botswana's Cybersecurity Measures</a:t>
            </a:r>
            <a:endParaRPr lang="en-US" sz="2002" dirty="0"/>
          </a:p>
        </p:txBody>
      </p:sp>
      <p:sp>
        <p:nvSpPr>
          <p:cNvPr id="21" name="Text 17"/>
          <p:cNvSpPr/>
          <p:nvPr/>
        </p:nvSpPr>
        <p:spPr>
          <a:xfrm>
            <a:off x="6021586" y="6497479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62"/>
              </a:lnSpc>
              <a:buNone/>
            </a:pPr>
            <a:r>
              <a:rPr lang="en-US" sz="1601" spc="-32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Strategic cybersecurity frameworks have bolstered protection against digital corruption threats and data breaches.</a:t>
            </a:r>
            <a:endParaRPr lang="en-US" sz="16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Challenges and limitations of using technology to combat corruption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8795" y="328338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52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318034"/>
            <a:ext cx="29797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Infrastructure Constraints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Remote areas often lack the necessary infrastructure for reliable digital interventions, posing challenges for implementation.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3081" y="328338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52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318034"/>
            <a:ext cx="26252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Technological Illiteracy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79845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Certain demographics may struggle to adopt and adapt to digital systems due to limited technological literacy.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8795" y="565749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52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692140"/>
            <a:ext cx="25885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Data Privacy Concerns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Effective corruption-reducing technologies must carefully navigate data privacy laws and evolving cybersecurity threats.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43113"/>
            <a:ext cx="88063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Our tech solution to reduce it in Africa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2929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Data Analytics &amp; AI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386226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Utilizing advanced data analysis and artificial intelligence to identify patterns indicative of corrupt practices.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292912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Digital Incident Reporting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209455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user-friendly platforms for citizens and employees to report corruption incidents digitally and anonymously.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292912"/>
            <a:ext cx="26092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Secure E-procurement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386226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Implementing secure electronic procurement systems, from tender advertisement to bid submission and evaluation.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17383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Recommendations for implementing an IT-based anti-corruption system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3006923"/>
            <a:ext cx="3311128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70559" y="4228862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Leverage Public-Private Partnerships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570559" y="5056465"/>
            <a:ext cx="286678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Collaborate with tech firms and civil society to harness expertise and resources in designing and implementing anti-corruption systems.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17" y="3006923"/>
            <a:ext cx="331112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81687" y="4228862"/>
            <a:ext cx="26210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Education and Training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81687" y="4709279"/>
            <a:ext cx="286678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Conduct extensive training programs to equip public officials and citizens with the necessary skills to navigate and utilize new technologies.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645" y="3006923"/>
            <a:ext cx="3311247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288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Ethical Hackathons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4709279"/>
            <a:ext cx="28669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Organize ethical hacking competitions to identify potential cybersecurity loopholes, fortifying the digital anti-corruption architecture.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0182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87" kern="0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Conclusion: The future of fighting corruption in Africa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023830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259812"/>
            <a:ext cx="275058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Sustainable Governance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3740229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Building sustainable, technology-driven governance models to fortify Africa's resilience against corruption.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023830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3259812"/>
            <a:ext cx="25157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Citizen Empowerment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3740229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Empowering citizens to actively engage in anti-corruption efforts through accessible, user-friendly tech solutions.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264587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F0D4F7"/>
          </a:solidFill>
          <a:ln w="13811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500568"/>
            <a:ext cx="3058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44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International Collaboration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598098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Encouraging international collaboration to share best practices and resources in utilizing IT to combat corruption.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2024-01-16T12:56:56Z</dcterms:created>
  <dcterms:modified xsi:type="dcterms:W3CDTF">2024-01-16T12:56:56Z</dcterms:modified>
</cp:coreProperties>
</file>