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2" r:id="rId3"/>
    <p:sldId id="256" r:id="rId4"/>
    <p:sldId id="283" r:id="rId5"/>
    <p:sldId id="281" r:id="rId6"/>
    <p:sldId id="279" r:id="rId7"/>
    <p:sldId id="280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5" r:id="rId21"/>
    <p:sldId id="266" r:id="rId22"/>
    <p:sldId id="264" r:id="rId23"/>
    <p:sldId id="263" r:id="rId24"/>
    <p:sldId id="262" r:id="rId25"/>
    <p:sldId id="261" r:id="rId26"/>
    <p:sldId id="260" r:id="rId27"/>
    <p:sldId id="259" r:id="rId28"/>
    <p:sldId id="257" r:id="rId29"/>
    <p:sldId id="284" r:id="rId30"/>
    <p:sldId id="25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94" d="100"/>
          <a:sy n="94" d="100"/>
        </p:scale>
        <p:origin x="1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F78D83-5068-3C20-2295-7C7A3E3AFB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2755E32-A2C0-DB8E-BA81-F0B4E91D80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51F3ED-2EDC-D975-EBBF-C29040556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76554F-FECA-7907-4682-5640A42C9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EB75FD-5C00-72E6-4CFC-F47AABF80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71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C7F80B-60AB-EABC-1ECD-3AA04C667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0FF112-D73F-E47E-C0A8-830028EA9F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E1ED4C-CA67-7C3D-0F8A-B8CB50FEA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B15792-A1A3-3292-9213-E6BAF67F9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85C296-AAAF-6178-04E6-C61777BFE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65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16BDAF-6751-A633-E800-746E32FD1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22801A4-60B6-36EF-3528-832E4B72E2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755444-9DA3-F9FE-9A48-8F7C61755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8712D2-93F2-B015-47B4-D50611065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FCEE30-3239-C066-B25A-FB006B0FC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54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F29253-000E-4152-1828-6ED7BC0FB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680239-840F-FD8D-2C8F-3BA7FC3008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2CABBC-A48B-0E95-AC75-D8AAE1DA20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75D491C-7B09-0435-B812-6192F627D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655714-9BB5-395B-7C3F-8F43AE6EF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85965BB-34E3-A790-FB0F-FFF42FE8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97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15CA78-310D-DE37-F162-7D7F95820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1015B87-0A83-3DC7-5104-71879D616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6BDE7FE-8189-7190-EC53-DED2514DF3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8E53631-A37C-DED0-26A1-266E487295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CB44280-D611-3400-2D5A-85C20788EE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9E287CD-03E5-B983-60EC-4AE07720F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F8B84F8-0AEC-D93B-B6EE-B0E5DE52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2165144-2D75-FE27-DF9F-02D0B72AE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667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45410B-306D-B735-F9D7-D80761C7F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55AF08B-C420-DE37-289C-92512AB4E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A6CD840-3145-FC8C-0DC3-FBF373007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6A289E6-8081-3F41-AEA6-BAC001836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623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5D8CC02-9508-0A1A-3AA5-543914CD7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5FBC868-CDEF-243A-6248-D4053FE65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CEB6791-CDEB-16F5-7A54-7162A446D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335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7D9AD4-3C1B-A5EF-9F3A-15579A7D5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4975AA-AC32-17C2-8898-A46AF6C16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9A6A390-C65C-A86E-FA06-D8B5B475E9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127CB0-5A5D-7DA1-4517-CDB478AEC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341ADC4-723B-7B69-7010-A41E667AD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3A7DE7-2372-24B2-A5CE-5EF394B67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050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A9A0CE-7C39-73D5-A9AC-8F955FE3A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9882CF4-080A-C569-E783-4C9CC2B352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774B95E-CFE7-7511-B2E2-F10850F8D5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4C76248-7454-F817-F6BC-1025C9156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DE3B83D-1E55-CAAC-249B-4DD5D38B0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0661D75-A142-65A5-5F12-FCF584F8D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293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7BCCCC-7754-CD3E-712E-799F8BACC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090363F-578C-1550-3962-809F47F66D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5833E6C-FAA7-AA35-DF7A-1BC54D77F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7000FA-74B4-0258-6F4D-DC8A547A6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52517A-AC67-A8CB-734E-735BBEB3D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23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DD28BF9-5CDF-8835-9E12-80599A7BAF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6C3CCD-88E2-E879-3D4D-9474EFA829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C40392-971E-D190-0F70-D6563AE45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8A4D0F-DBA6-388F-D688-90D7B7BB8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2255AB-639C-1A63-E00D-88033F9DF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940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341CC51-E2D9-AB5D-8206-F40ACCD00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04CBA45-43F6-7474-C5BD-BED2748A2B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D94DD4-F658-576B-727B-CCEEDF888E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2CC3B-C5E2-4638-81D8-A611EE008528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1881E5-354C-9DB3-9930-D9CEE5BFC6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C66F26-1378-8265-62F8-C29854F96F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718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D62564ED-502D-18F2-0F83-0554091660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474" y="369000"/>
            <a:ext cx="8160000" cy="612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59CB74E-4ABA-CBA1-5162-4D7D7D801856}"/>
              </a:ext>
            </a:extLst>
          </p:cNvPr>
          <p:cNvSpPr txBox="1"/>
          <p:nvPr/>
        </p:nvSpPr>
        <p:spPr>
          <a:xfrm>
            <a:off x="3187338" y="138167"/>
            <a:ext cx="6962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Propose Saint- Laurent d’</a:t>
            </a:r>
            <a:r>
              <a:rPr lang="fr-FR" sz="2400" b="1" dirty="0" err="1"/>
              <a:t>Aigouze</a:t>
            </a:r>
            <a:r>
              <a:rPr lang="fr-FR" sz="2400" b="1" dirty="0"/>
              <a:t>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BA12E45-62E2-798C-7BF5-44080EE69AC0}"/>
              </a:ext>
            </a:extLst>
          </p:cNvPr>
          <p:cNvSpPr txBox="1"/>
          <p:nvPr/>
        </p:nvSpPr>
        <p:spPr>
          <a:xfrm>
            <a:off x="10515601" y="2940201"/>
            <a:ext cx="144997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de Saint-Laurent-d'Aigouze</a:t>
            </a:r>
            <a:r>
              <a:rPr lang="fr-FR" dirty="0"/>
              <a:t>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65ACB73-9363-1ACC-EA3B-0AAC558CCE4C}"/>
              </a:ext>
            </a:extLst>
          </p:cNvPr>
          <p:cNvSpPr txBox="1"/>
          <p:nvPr/>
        </p:nvSpPr>
        <p:spPr>
          <a:xfrm>
            <a:off x="5421087" y="599832"/>
            <a:ext cx="6544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Et Sa Région</a:t>
            </a:r>
          </a:p>
        </p:txBody>
      </p:sp>
    </p:spTree>
    <p:extLst>
      <p:ext uri="{BB962C8B-B14F-4D97-AF65-F5344CB8AC3E}">
        <p14:creationId xmlns:p14="http://schemas.microsoft.com/office/powerpoint/2010/main" val="235002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  <p:sndAc>
          <p:stSnd>
            <p:snd r:embed="rId2" name="Ma Camargue.wav"/>
          </p:stSnd>
        </p:sndAc>
      </p:transition>
    </mc:Choice>
    <mc:Fallback xmlns="">
      <p:transition spd="slow" advClick="0" advTm="8000">
        <p:fade/>
        <p:sndAc>
          <p:stSnd>
            <p:snd r:embed="rId4" name="Ma Camarg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176F2761-12EC-E51C-F8FE-7B65057017EA}"/>
              </a:ext>
            </a:extLst>
          </p:cNvPr>
          <p:cNvSpPr txBox="1"/>
          <p:nvPr/>
        </p:nvSpPr>
        <p:spPr>
          <a:xfrm>
            <a:off x="204651" y="181957"/>
            <a:ext cx="11782697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Saint-Laurent-d'Aigouze est une commune française située dans le sud du département du Gard, en région Occitanie.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r>
              <a:rPr lang="fr-FR" sz="3200" b="1" dirty="0">
                <a:solidFill>
                  <a:srgbClr val="FFFF00"/>
                </a:solidFill>
              </a:rPr>
              <a:t>Exposée à un climat méditerranéen, elle est drainée par le Vidourle, le canal du Rhône à Sète, le Vieux </a:t>
            </a:r>
            <a:r>
              <a:rPr lang="fr-FR" sz="3200" b="1" dirty="0" err="1">
                <a:solidFill>
                  <a:srgbClr val="FFFF00"/>
                </a:solidFill>
              </a:rPr>
              <a:t>Vistre</a:t>
            </a:r>
            <a:r>
              <a:rPr lang="fr-FR" sz="3200" b="1" dirty="0">
                <a:solidFill>
                  <a:srgbClr val="FFFF00"/>
                </a:solidFill>
              </a:rPr>
              <a:t>, Canal le </a:t>
            </a:r>
            <a:r>
              <a:rPr lang="fr-FR" sz="3200" b="1" dirty="0" err="1">
                <a:solidFill>
                  <a:srgbClr val="FFFF00"/>
                </a:solidFill>
              </a:rPr>
              <a:t>Vistre</a:t>
            </a:r>
            <a:r>
              <a:rPr lang="fr-FR" sz="3200" b="1" dirty="0">
                <a:solidFill>
                  <a:srgbClr val="FFFF00"/>
                </a:solidFill>
              </a:rPr>
              <a:t>. Incluse dans la Camargue (delta du Rhône), la commune possède un patrimoine naturel remarquable : quatre sites Natura 2000 (« le Vidourle », la « Petite Camargue », la « Camargue gardoise </a:t>
            </a:r>
            <a:r>
              <a:rPr lang="fr-FR" sz="3200" b="1" dirty="0" err="1">
                <a:solidFill>
                  <a:srgbClr val="FFFF00"/>
                </a:solidFill>
              </a:rPr>
              <a:t>fluvio</a:t>
            </a:r>
            <a:r>
              <a:rPr lang="fr-FR" sz="3200" b="1" dirty="0">
                <a:solidFill>
                  <a:srgbClr val="FFFF00"/>
                </a:solidFill>
              </a:rPr>
              <a:t>-lacustre » et la « petite Camargue </a:t>
            </a:r>
            <a:r>
              <a:rPr lang="fr-FR" sz="3200" b="1" dirty="0" err="1">
                <a:solidFill>
                  <a:srgbClr val="FFFF00"/>
                </a:solidFill>
              </a:rPr>
              <a:t>laguno</a:t>
            </a:r>
            <a:r>
              <a:rPr lang="fr-FR" sz="3200" b="1" dirty="0">
                <a:solidFill>
                  <a:srgbClr val="FFFF00"/>
                </a:solidFill>
              </a:rPr>
              <a:t>-marine »), cinq espaces protégés (la réserve naturelle régionale de </a:t>
            </a:r>
            <a:r>
              <a:rPr lang="fr-FR" sz="3200" b="1" dirty="0" err="1">
                <a:solidFill>
                  <a:srgbClr val="FFFF00"/>
                </a:solidFill>
              </a:rPr>
              <a:t>Mahistre</a:t>
            </a:r>
            <a:r>
              <a:rPr lang="fr-FR" sz="3200" b="1" dirty="0">
                <a:solidFill>
                  <a:srgbClr val="FFFF00"/>
                </a:solidFill>
              </a:rPr>
              <a:t> et Musette, les « Costières de </a:t>
            </a:r>
            <a:r>
              <a:rPr lang="fr-FR" sz="3200" b="1" dirty="0" err="1">
                <a:solidFill>
                  <a:srgbClr val="FFFF00"/>
                </a:solidFill>
              </a:rPr>
              <a:t>Nimes</a:t>
            </a:r>
            <a:r>
              <a:rPr lang="fr-FR" sz="3200" b="1" dirty="0">
                <a:solidFill>
                  <a:srgbClr val="FFFF00"/>
                </a:solidFill>
              </a:rPr>
              <a:t> », la « Camargue Gardoise », la Camargue et la Petite Camargue) et quinze zones naturelles d'intérêt écologique, faunistique et floristique.</a:t>
            </a:r>
          </a:p>
        </p:txBody>
      </p:sp>
    </p:spTree>
    <p:extLst>
      <p:ext uri="{BB962C8B-B14F-4D97-AF65-F5344CB8AC3E}">
        <p14:creationId xmlns:p14="http://schemas.microsoft.com/office/powerpoint/2010/main" val="398514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  <p:sndAc>
          <p:stSnd>
            <p:snd r:embed="rId2" name="Ma Camargue.wav"/>
          </p:stSnd>
        </p:sndAc>
      </p:transition>
    </mc:Choice>
    <mc:Fallback>
      <p:transition spd="slow" advClick="0" advTm="8000">
        <p:fade/>
        <p:sndAc>
          <p:stSnd>
            <p:snd r:embed="rId2" name="Ma Camarg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arche&#10;&#10;Description générée automatiquement">
            <a:extLst>
              <a:ext uri="{FF2B5EF4-FFF2-40B4-BE49-F238E27FC236}">
                <a16:creationId xmlns:a16="http://schemas.microsoft.com/office/drawing/2014/main" id="{D1FCEA93-D66D-FE70-895D-0992B20C8F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0355" y="189000"/>
            <a:ext cx="4951289" cy="6480000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4F2447D-C6FB-1497-5B78-C1D9A4A6295D}"/>
              </a:ext>
            </a:extLst>
          </p:cNvPr>
          <p:cNvSpPr txBox="1"/>
          <p:nvPr/>
        </p:nvSpPr>
        <p:spPr>
          <a:xfrm>
            <a:off x="143691" y="3944983"/>
            <a:ext cx="3187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tour Carbonnière vue du sud.</a:t>
            </a:r>
          </a:p>
        </p:txBody>
      </p:sp>
    </p:spTree>
    <p:extLst>
      <p:ext uri="{BB962C8B-B14F-4D97-AF65-F5344CB8AC3E}">
        <p14:creationId xmlns:p14="http://schemas.microsoft.com/office/powerpoint/2010/main" val="68623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aérien, plein air&#10;&#10;Description générée automatiquement">
            <a:extLst>
              <a:ext uri="{FF2B5EF4-FFF2-40B4-BE49-F238E27FC236}">
                <a16:creationId xmlns:a16="http://schemas.microsoft.com/office/drawing/2014/main" id="{834F75C2-869C-52CC-01DF-C81CEBF737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4892" y="274320"/>
            <a:ext cx="8160000" cy="612000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F41562-B655-19A8-E4BB-EF96DD6F808C}"/>
              </a:ext>
            </a:extLst>
          </p:cNvPr>
          <p:cNvSpPr txBox="1"/>
          <p:nvPr/>
        </p:nvSpPr>
        <p:spPr>
          <a:xfrm>
            <a:off x="3370218" y="6396335"/>
            <a:ext cx="6688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: </a:t>
            </a:r>
            <a:r>
              <a:rPr lang="fr-FR" sz="2400" b="1" dirty="0"/>
              <a:t>Vue Aérienne Saint Laurent d'</a:t>
            </a:r>
            <a:r>
              <a:rPr lang="fr-FR" sz="2400" b="1" dirty="0" err="1"/>
              <a:t>Aigouze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2911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maison, arbre&#10;&#10;Description générée automatiquement">
            <a:extLst>
              <a:ext uri="{FF2B5EF4-FFF2-40B4-BE49-F238E27FC236}">
                <a16:creationId xmlns:a16="http://schemas.microsoft.com/office/drawing/2014/main" id="{786EFB7B-CA95-58DE-FAD2-A6B4D682D2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847125"/>
            <a:ext cx="9180000" cy="516375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8A6199-8A7B-7A98-51BB-8318FC35A409}"/>
              </a:ext>
            </a:extLst>
          </p:cNvPr>
          <p:cNvSpPr txBox="1"/>
          <p:nvPr/>
        </p:nvSpPr>
        <p:spPr>
          <a:xfrm>
            <a:off x="4027131" y="6026276"/>
            <a:ext cx="9701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 Laurent d’</a:t>
            </a:r>
            <a:r>
              <a:rPr lang="fr-FR" sz="2400" b="1" dirty="0" err="1"/>
              <a:t>Aigouze</a:t>
            </a:r>
            <a:r>
              <a:rPr lang="fr-FR" sz="2400" b="1" dirty="0"/>
              <a:t> (</a:t>
            </a:r>
            <a:r>
              <a:rPr lang="fr-FR" sz="2400" b="1" dirty="0" err="1"/>
              <a:t>Calvières</a:t>
            </a:r>
            <a:r>
              <a:rPr lang="fr-FR" sz="24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8253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E320F2D2-74E8-CCB8-2AF9-899E1EFCEF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426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rairie, Ranch&#10;&#10;Description générée automatiquement">
            <a:extLst>
              <a:ext uri="{FF2B5EF4-FFF2-40B4-BE49-F238E27FC236}">
                <a16:creationId xmlns:a16="http://schemas.microsoft.com/office/drawing/2014/main" id="{63867785-B66D-4EA3-E7B6-4B13859A39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447" y="369000"/>
            <a:ext cx="9503105" cy="612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9AA606-CB91-9B2A-4E64-73CF87E7DE6B}"/>
              </a:ext>
            </a:extLst>
          </p:cNvPr>
          <p:cNvSpPr txBox="1"/>
          <p:nvPr/>
        </p:nvSpPr>
        <p:spPr>
          <a:xfrm>
            <a:off x="4506685" y="6130778"/>
            <a:ext cx="56562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Manadier avec ses taureaux</a:t>
            </a:r>
          </a:p>
        </p:txBody>
      </p:sp>
    </p:spTree>
    <p:extLst>
      <p:ext uri="{BB962C8B-B14F-4D97-AF65-F5344CB8AC3E}">
        <p14:creationId xmlns:p14="http://schemas.microsoft.com/office/powerpoint/2010/main" val="104922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bovin, mammifère&#10;&#10;Description générée automatiquement">
            <a:extLst>
              <a:ext uri="{FF2B5EF4-FFF2-40B4-BE49-F238E27FC236}">
                <a16:creationId xmlns:a16="http://schemas.microsoft.com/office/drawing/2014/main" id="{38F411B1-AB19-8C90-3820-06BD8726CA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91E887-0FB7-31A0-2674-30A5447CAE6D}"/>
              </a:ext>
            </a:extLst>
          </p:cNvPr>
          <p:cNvSpPr txBox="1"/>
          <p:nvPr/>
        </p:nvSpPr>
        <p:spPr>
          <a:xfrm>
            <a:off x="4976948" y="6201617"/>
            <a:ext cx="5447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On vous regarde</a:t>
            </a:r>
          </a:p>
        </p:txBody>
      </p:sp>
    </p:spTree>
    <p:extLst>
      <p:ext uri="{BB962C8B-B14F-4D97-AF65-F5344CB8AC3E}">
        <p14:creationId xmlns:p14="http://schemas.microsoft.com/office/powerpoint/2010/main" val="5947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age&#10;&#10;Description générée automatiquement">
            <a:extLst>
              <a:ext uri="{FF2B5EF4-FFF2-40B4-BE49-F238E27FC236}">
                <a16:creationId xmlns:a16="http://schemas.microsoft.com/office/drawing/2014/main" id="{B61C8F6B-5A62-D3AE-266B-5D84736E21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4496" y="369000"/>
            <a:ext cx="9203007" cy="612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F0FCDB-BCFC-EA34-B33D-DCE818880018}"/>
              </a:ext>
            </a:extLst>
          </p:cNvPr>
          <p:cNvSpPr txBox="1"/>
          <p:nvPr/>
        </p:nvSpPr>
        <p:spPr>
          <a:xfrm>
            <a:off x="4819217" y="6187942"/>
            <a:ext cx="5878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L'église et les arènes</a:t>
            </a:r>
          </a:p>
        </p:txBody>
      </p:sp>
    </p:spTree>
    <p:extLst>
      <p:ext uri="{BB962C8B-B14F-4D97-AF65-F5344CB8AC3E}">
        <p14:creationId xmlns:p14="http://schemas.microsoft.com/office/powerpoint/2010/main" val="6410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de, personne, foule&#10;&#10;Description générée automatiquement">
            <a:extLst>
              <a:ext uri="{FF2B5EF4-FFF2-40B4-BE49-F238E27FC236}">
                <a16:creationId xmlns:a16="http://schemas.microsoft.com/office/drawing/2014/main" id="{FCA78364-5BED-BB12-C05F-CA1CBC8CF3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25FAF4-0754-F5B5-C19C-7C6FFDC06401}"/>
              </a:ext>
            </a:extLst>
          </p:cNvPr>
          <p:cNvSpPr txBox="1"/>
          <p:nvPr/>
        </p:nvSpPr>
        <p:spPr>
          <a:xfrm>
            <a:off x="5055325" y="6283234"/>
            <a:ext cx="4689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Journée à l'ancienne</a:t>
            </a:r>
          </a:p>
        </p:txBody>
      </p:sp>
    </p:spTree>
    <p:extLst>
      <p:ext uri="{BB962C8B-B14F-4D97-AF65-F5344CB8AC3E}">
        <p14:creationId xmlns:p14="http://schemas.microsoft.com/office/powerpoint/2010/main" val="116809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port, taureau, sol, personne&#10;&#10;Description générée automatiquement">
            <a:extLst>
              <a:ext uri="{FF2B5EF4-FFF2-40B4-BE49-F238E27FC236}">
                <a16:creationId xmlns:a16="http://schemas.microsoft.com/office/drawing/2014/main" id="{FA98FDEE-CB2C-5934-DFD5-63F1A12E5A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F01F68-0AE2-6D68-FFEE-1F92EB221D35}"/>
              </a:ext>
            </a:extLst>
          </p:cNvPr>
          <p:cNvSpPr txBox="1"/>
          <p:nvPr/>
        </p:nvSpPr>
        <p:spPr>
          <a:xfrm>
            <a:off x="4794068" y="6204857"/>
            <a:ext cx="5643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Course Camarguaise</a:t>
            </a:r>
          </a:p>
        </p:txBody>
      </p:sp>
    </p:spTree>
    <p:extLst>
      <p:ext uri="{BB962C8B-B14F-4D97-AF65-F5344CB8AC3E}">
        <p14:creationId xmlns:p14="http://schemas.microsoft.com/office/powerpoint/2010/main" val="279230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herbe&#10;&#10;Description générée automatiquement">
            <a:extLst>
              <a:ext uri="{FF2B5EF4-FFF2-40B4-BE49-F238E27FC236}">
                <a16:creationId xmlns:a16="http://schemas.microsoft.com/office/drawing/2014/main" id="{D8B98957-76EF-0EFA-03DA-8AFB64423B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990" y="369000"/>
            <a:ext cx="10870337" cy="612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9AA1DC-608D-7561-6C2A-B92A42A734C5}"/>
              </a:ext>
            </a:extLst>
          </p:cNvPr>
          <p:cNvSpPr txBox="1"/>
          <p:nvPr/>
        </p:nvSpPr>
        <p:spPr>
          <a:xfrm>
            <a:off x="5342709" y="6100353"/>
            <a:ext cx="5342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Voie verte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7725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ville&#10;&#10;Description générée automatiquement">
            <a:extLst>
              <a:ext uri="{FF2B5EF4-FFF2-40B4-BE49-F238E27FC236}">
                <a16:creationId xmlns:a16="http://schemas.microsoft.com/office/drawing/2014/main" id="{AF628593-E673-7188-29E2-3D71536DDD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654" y="479754"/>
            <a:ext cx="10870338" cy="612000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9DD2E18-41AD-AB95-661F-774C8949BBDA}"/>
              </a:ext>
            </a:extLst>
          </p:cNvPr>
          <p:cNvSpPr txBox="1"/>
          <p:nvPr/>
        </p:nvSpPr>
        <p:spPr>
          <a:xfrm>
            <a:off x="3046912" y="3133299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Bars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AEB4A58-91F0-41AC-BB02-DF022E62BACA}"/>
              </a:ext>
            </a:extLst>
          </p:cNvPr>
          <p:cNvSpPr txBox="1"/>
          <p:nvPr/>
        </p:nvSpPr>
        <p:spPr>
          <a:xfrm>
            <a:off x="5822768" y="6220038"/>
            <a:ext cx="6635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Bars</a:t>
            </a:r>
          </a:p>
        </p:txBody>
      </p:sp>
    </p:spTree>
    <p:extLst>
      <p:ext uri="{BB962C8B-B14F-4D97-AF65-F5344CB8AC3E}">
        <p14:creationId xmlns:p14="http://schemas.microsoft.com/office/powerpoint/2010/main" val="163232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375EAC06-34EF-3023-07CD-F0EB52A73E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410" y="189000"/>
            <a:ext cx="3648240" cy="648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4D028C-A510-0AB9-5F5A-2D1A600EA09D}"/>
              </a:ext>
            </a:extLst>
          </p:cNvPr>
          <p:cNvSpPr txBox="1"/>
          <p:nvPr/>
        </p:nvSpPr>
        <p:spPr>
          <a:xfrm>
            <a:off x="1254034" y="4545875"/>
            <a:ext cx="3004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Entrée des arènes</a:t>
            </a:r>
          </a:p>
        </p:txBody>
      </p:sp>
    </p:spTree>
    <p:extLst>
      <p:ext uri="{BB962C8B-B14F-4D97-AF65-F5344CB8AC3E}">
        <p14:creationId xmlns:p14="http://schemas.microsoft.com/office/powerpoint/2010/main" val="254008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église, arbre&#10;&#10;Description générée automatiquement">
            <a:extLst>
              <a:ext uri="{FF2B5EF4-FFF2-40B4-BE49-F238E27FC236}">
                <a16:creationId xmlns:a16="http://schemas.microsoft.com/office/drawing/2014/main" id="{39A575A0-F890-D5C9-BB18-1132BDE0E5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830" y="369000"/>
            <a:ext cx="10870339" cy="612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4F7577-EC5F-B1D1-8D84-45F3FA2C79E6}"/>
              </a:ext>
            </a:extLst>
          </p:cNvPr>
          <p:cNvSpPr txBox="1"/>
          <p:nvPr/>
        </p:nvSpPr>
        <p:spPr>
          <a:xfrm>
            <a:off x="5812971" y="6027335"/>
            <a:ext cx="6230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</a:t>
            </a:r>
          </a:p>
        </p:txBody>
      </p:sp>
    </p:spTree>
    <p:extLst>
      <p:ext uri="{BB962C8B-B14F-4D97-AF65-F5344CB8AC3E}">
        <p14:creationId xmlns:p14="http://schemas.microsoft.com/office/powerpoint/2010/main" val="136084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aérien, plein air&#10;&#10;Description générée automatiquement">
            <a:extLst>
              <a:ext uri="{FF2B5EF4-FFF2-40B4-BE49-F238E27FC236}">
                <a16:creationId xmlns:a16="http://schemas.microsoft.com/office/drawing/2014/main" id="{B7CBA6F8-1658-5E88-BD0F-97E5DFB23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263" y="459000"/>
            <a:ext cx="7920000" cy="594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5FCBBE-FDE2-7547-3111-6D12F1E6A25B}"/>
              </a:ext>
            </a:extLst>
          </p:cNvPr>
          <p:cNvSpPr txBox="1"/>
          <p:nvPr/>
        </p:nvSpPr>
        <p:spPr>
          <a:xfrm>
            <a:off x="3526971" y="6168167"/>
            <a:ext cx="6570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: </a:t>
            </a:r>
            <a:r>
              <a:rPr lang="fr-FR" sz="2400" b="1" dirty="0"/>
              <a:t>Vue Aérienne Saint Laurent d'</a:t>
            </a:r>
            <a:r>
              <a:rPr lang="fr-FR" sz="2400" b="1" dirty="0" err="1"/>
              <a:t>Aigouze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15321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ge, neige&#10;&#10;Description générée automatiquement">
            <a:extLst>
              <a:ext uri="{FF2B5EF4-FFF2-40B4-BE49-F238E27FC236}">
                <a16:creationId xmlns:a16="http://schemas.microsoft.com/office/drawing/2014/main" id="{FE171B20-614A-73A7-9E76-5C8C5A8806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250" y="1214437"/>
            <a:ext cx="6667500" cy="4429125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452CA3-B708-A095-0D0E-61012660CE1A}"/>
              </a:ext>
            </a:extLst>
          </p:cNvPr>
          <p:cNvSpPr txBox="1"/>
          <p:nvPr/>
        </p:nvSpPr>
        <p:spPr>
          <a:xfrm>
            <a:off x="4428309" y="5412729"/>
            <a:ext cx="5669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Récolte de la fleurs de sel</a:t>
            </a:r>
          </a:p>
        </p:txBody>
      </p:sp>
    </p:spTree>
    <p:extLst>
      <p:ext uri="{BB962C8B-B14F-4D97-AF65-F5344CB8AC3E}">
        <p14:creationId xmlns:p14="http://schemas.microsoft.com/office/powerpoint/2010/main" val="133851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ac, eau&#10;&#10;Description générée automatiquement">
            <a:extLst>
              <a:ext uri="{FF2B5EF4-FFF2-40B4-BE49-F238E27FC236}">
                <a16:creationId xmlns:a16="http://schemas.microsoft.com/office/drawing/2014/main" id="{C40DD03F-61C3-C280-D0E6-E616C881FC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AC4662-38C1-9476-37A2-D25C0410E114}"/>
              </a:ext>
            </a:extLst>
          </p:cNvPr>
          <p:cNvSpPr txBox="1"/>
          <p:nvPr/>
        </p:nvSpPr>
        <p:spPr>
          <a:xfrm>
            <a:off x="809898" y="5865223"/>
            <a:ext cx="115867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Notons qu’en réalité les marais salants se situent à Aigues-Mortes à une dizaine de kilomètre du Château à St Laurent d’</a:t>
            </a:r>
            <a:r>
              <a:rPr lang="fr-FR" sz="2400" b="1" dirty="0" err="1"/>
              <a:t>Aigouze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821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EF925862-91F2-F44C-6C15-C70B8DF155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4000" y="1323000"/>
            <a:ext cx="8424000" cy="4212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E09E3A-1C08-4BF9-5164-2C3521E9622C}"/>
              </a:ext>
            </a:extLst>
          </p:cNvPr>
          <p:cNvSpPr txBox="1"/>
          <p:nvPr/>
        </p:nvSpPr>
        <p:spPr>
          <a:xfrm>
            <a:off x="2442754" y="5381897"/>
            <a:ext cx="8530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/>
              <a:t>Chatêau</a:t>
            </a:r>
            <a:r>
              <a:rPr lang="fr-FR" sz="2800" b="1" dirty="0"/>
              <a:t> de </a:t>
            </a:r>
            <a:r>
              <a:rPr lang="fr-FR" sz="2800" b="1" dirty="0" err="1"/>
              <a:t>Calvières</a:t>
            </a:r>
            <a:r>
              <a:rPr lang="fr-FR" sz="2800" b="1" dirty="0"/>
              <a:t> (Institut Auguste Armand)</a:t>
            </a:r>
          </a:p>
        </p:txBody>
      </p:sp>
    </p:spTree>
    <p:extLst>
      <p:ext uri="{BB962C8B-B14F-4D97-AF65-F5344CB8AC3E}">
        <p14:creationId xmlns:p14="http://schemas.microsoft.com/office/powerpoint/2010/main" val="208975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lieu de culte&#10;&#10;Description générée automatiquement">
            <a:extLst>
              <a:ext uri="{FF2B5EF4-FFF2-40B4-BE49-F238E27FC236}">
                <a16:creationId xmlns:a16="http://schemas.microsoft.com/office/drawing/2014/main" id="{489009B3-02EF-F9A2-C5DE-89C4427B6D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259" y="639000"/>
            <a:ext cx="9949481" cy="558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CE9E8C-5869-2D2C-87E5-2F34F6C0D23E}"/>
              </a:ext>
            </a:extLst>
          </p:cNvPr>
          <p:cNvSpPr txBox="1"/>
          <p:nvPr/>
        </p:nvSpPr>
        <p:spPr>
          <a:xfrm>
            <a:off x="3076272" y="5988167"/>
            <a:ext cx="7994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SAINT-LAURENT D'AIGOUZE L'église, </a:t>
            </a:r>
            <a:r>
              <a:rPr lang="fr-FR" sz="2400" b="1" dirty="0" err="1"/>
              <a:t>coeur</a:t>
            </a:r>
            <a:r>
              <a:rPr lang="fr-FR" sz="2400" b="1" dirty="0"/>
              <a:t> du village </a:t>
            </a:r>
          </a:p>
        </p:txBody>
      </p:sp>
    </p:spTree>
    <p:extLst>
      <p:ext uri="{BB962C8B-B14F-4D97-AF65-F5344CB8AC3E}">
        <p14:creationId xmlns:p14="http://schemas.microsoft.com/office/powerpoint/2010/main" val="393345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651DE22-068D-6D75-779A-1F90AAF314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2863" y="979715"/>
            <a:ext cx="8586274" cy="448077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0629348-5BB4-A453-9494-81BFA00E8C55}"/>
              </a:ext>
            </a:extLst>
          </p:cNvPr>
          <p:cNvSpPr txBox="1"/>
          <p:nvPr/>
        </p:nvSpPr>
        <p:spPr>
          <a:xfrm>
            <a:off x="4728754" y="5460485"/>
            <a:ext cx="6348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Chateau de </a:t>
            </a:r>
            <a:r>
              <a:rPr lang="fr-FR" sz="2400" b="1" dirty="0" err="1"/>
              <a:t>Calvieres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3440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maison, arbre&#10;&#10;Description générée automatiquement">
            <a:extLst>
              <a:ext uri="{FF2B5EF4-FFF2-40B4-BE49-F238E27FC236}">
                <a16:creationId xmlns:a16="http://schemas.microsoft.com/office/drawing/2014/main" id="{2B7EBD59-FB7B-42BF-00EA-015B89BAE9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274320"/>
            <a:ext cx="10880000" cy="612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43F639-020F-9E4B-9E41-B2F3D8F93C05}"/>
              </a:ext>
            </a:extLst>
          </p:cNvPr>
          <p:cNvSpPr txBox="1"/>
          <p:nvPr/>
        </p:nvSpPr>
        <p:spPr>
          <a:xfrm>
            <a:off x="3560378" y="6061165"/>
            <a:ext cx="7197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 Laurent d’</a:t>
            </a:r>
            <a:r>
              <a:rPr lang="fr-FR" sz="2400" b="1" dirty="0" err="1"/>
              <a:t>Aigouze</a:t>
            </a:r>
            <a:r>
              <a:rPr lang="fr-FR" sz="2400" b="1" dirty="0"/>
              <a:t> (</a:t>
            </a:r>
            <a:r>
              <a:rPr lang="fr-FR" sz="2400" b="1" dirty="0" err="1"/>
              <a:t>Calvières</a:t>
            </a:r>
            <a:r>
              <a:rPr lang="fr-FR" sz="24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3816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nature, ciel&#10;&#10;Description générée automatiquement">
            <a:extLst>
              <a:ext uri="{FF2B5EF4-FFF2-40B4-BE49-F238E27FC236}">
                <a16:creationId xmlns:a16="http://schemas.microsoft.com/office/drawing/2014/main" id="{F3BA53AD-4F2F-0371-7BBC-1DCAC4C0B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4000" y="865694"/>
            <a:ext cx="7704000" cy="5126611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4465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ille&#10;&#10;Description générée automatiquement">
            <a:extLst>
              <a:ext uri="{FF2B5EF4-FFF2-40B4-BE49-F238E27FC236}">
                <a16:creationId xmlns:a16="http://schemas.microsoft.com/office/drawing/2014/main" id="{C2CA02E5-00CA-1CB4-8BF3-A2CDB53AC7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000" y="949234"/>
            <a:ext cx="7164000" cy="4776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962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phare&#10;&#10;Description générée automatiquement">
            <a:extLst>
              <a:ext uri="{FF2B5EF4-FFF2-40B4-BE49-F238E27FC236}">
                <a16:creationId xmlns:a16="http://schemas.microsoft.com/office/drawing/2014/main" id="{33188042-59F4-3DF7-19D0-E69F7A28E7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1038225"/>
            <a:ext cx="9144000" cy="478155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BF38F8-BFC6-62B8-122E-EA87B51572B0}"/>
              </a:ext>
            </a:extLst>
          </p:cNvPr>
          <p:cNvSpPr txBox="1"/>
          <p:nvPr/>
        </p:nvSpPr>
        <p:spPr>
          <a:xfrm>
            <a:off x="1045029" y="5930537"/>
            <a:ext cx="10711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COMMERCES D'AIGUES MORTES, SAINT LAURENT D'AIGOUZE &amp; GRAU DU ROI</a:t>
            </a:r>
          </a:p>
        </p:txBody>
      </p:sp>
    </p:spTree>
    <p:extLst>
      <p:ext uri="{BB962C8B-B14F-4D97-AF65-F5344CB8AC3E}">
        <p14:creationId xmlns:p14="http://schemas.microsoft.com/office/powerpoint/2010/main" val="124534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véhicule, bateau&#10;&#10;Description générée automatiquement">
            <a:extLst>
              <a:ext uri="{FF2B5EF4-FFF2-40B4-BE49-F238E27FC236}">
                <a16:creationId xmlns:a16="http://schemas.microsoft.com/office/drawing/2014/main" id="{55C31159-7756-CAFC-DC46-4067FB7D06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071562"/>
            <a:ext cx="7620000" cy="4714875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E7A20FB-0EB9-26CB-BBDF-109BF947FD6A}"/>
              </a:ext>
            </a:extLst>
          </p:cNvPr>
          <p:cNvSpPr txBox="1"/>
          <p:nvPr/>
        </p:nvSpPr>
        <p:spPr>
          <a:xfrm>
            <a:off x="365761" y="5786437"/>
            <a:ext cx="11064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tour de Constance et les remparts d'Aigues-Mortes vu du canal du Rhône à Sète. Gard, France</a:t>
            </a:r>
          </a:p>
        </p:txBody>
      </p:sp>
    </p:spTree>
    <p:extLst>
      <p:ext uri="{BB962C8B-B14F-4D97-AF65-F5344CB8AC3E}">
        <p14:creationId xmlns:p14="http://schemas.microsoft.com/office/powerpoint/2010/main" val="272071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ciel&#10;&#10;Description générée automatiquement">
            <a:extLst>
              <a:ext uri="{FF2B5EF4-FFF2-40B4-BE49-F238E27FC236}">
                <a16:creationId xmlns:a16="http://schemas.microsoft.com/office/drawing/2014/main" id="{C5735E7F-CBB7-CEF6-F1A2-2D75DBA65E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129" y="369000"/>
            <a:ext cx="9185741" cy="612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DD829E-A0F1-5D45-3624-7E38C2517E98}"/>
              </a:ext>
            </a:extLst>
          </p:cNvPr>
          <p:cNvSpPr txBox="1"/>
          <p:nvPr/>
        </p:nvSpPr>
        <p:spPr>
          <a:xfrm>
            <a:off x="4091228" y="6359992"/>
            <a:ext cx="7602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aérienne d'Aigues-Mortes.</a:t>
            </a:r>
          </a:p>
        </p:txBody>
      </p:sp>
    </p:spTree>
    <p:extLst>
      <p:ext uri="{BB962C8B-B14F-4D97-AF65-F5344CB8AC3E}">
        <p14:creationId xmlns:p14="http://schemas.microsoft.com/office/powerpoint/2010/main" val="93370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Canal&#10;&#10;Description générée automatiquement">
            <a:extLst>
              <a:ext uri="{FF2B5EF4-FFF2-40B4-BE49-F238E27FC236}">
                <a16:creationId xmlns:a16="http://schemas.microsoft.com/office/drawing/2014/main" id="{1F7B9FED-BD84-2BE1-80EF-CE05DA20DB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A57F27-E3C9-EBA6-9474-85AF8D11D8FE}"/>
              </a:ext>
            </a:extLst>
          </p:cNvPr>
          <p:cNvSpPr txBox="1"/>
          <p:nvPr/>
        </p:nvSpPr>
        <p:spPr>
          <a:xfrm>
            <a:off x="3017520" y="6396335"/>
            <a:ext cx="792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canal du Rhône à Sète traversant Aigues-Mortes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3562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81617DB6-1C68-8DF5-9A50-B9C6BD5EA2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000" y="549000"/>
            <a:ext cx="10240000" cy="576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EC0105-AD62-FA59-47A3-B5949AD97F71}"/>
              </a:ext>
            </a:extLst>
          </p:cNvPr>
          <p:cNvSpPr txBox="1"/>
          <p:nvPr/>
        </p:nvSpPr>
        <p:spPr>
          <a:xfrm>
            <a:off x="4859382" y="6308999"/>
            <a:ext cx="6714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Plage de L'Espiguette </a:t>
            </a:r>
          </a:p>
        </p:txBody>
      </p:sp>
    </p:spTree>
    <p:extLst>
      <p:ext uri="{BB962C8B-B14F-4D97-AF65-F5344CB8AC3E}">
        <p14:creationId xmlns:p14="http://schemas.microsoft.com/office/powerpoint/2010/main" val="319629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D6A5588F-1801-DF6E-316A-1F36180270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880" y="189000"/>
            <a:ext cx="6480000" cy="648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80FCE6A-E373-BF11-1D44-163CE2970DCB}"/>
              </a:ext>
            </a:extLst>
          </p:cNvPr>
          <p:cNvSpPr txBox="1"/>
          <p:nvPr/>
        </p:nvSpPr>
        <p:spPr>
          <a:xfrm>
            <a:off x="2351313" y="6240404"/>
            <a:ext cx="4445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Plage de L'Espiguette </a:t>
            </a:r>
            <a:endParaRPr lang="fr-FR" sz="2400" b="1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7E61BD9-56DA-3E67-CD06-D69597F39E34}"/>
              </a:ext>
            </a:extLst>
          </p:cNvPr>
          <p:cNvSpPr txBox="1"/>
          <p:nvPr/>
        </p:nvSpPr>
        <p:spPr>
          <a:xfrm>
            <a:off x="7289074" y="508628"/>
            <a:ext cx="4976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3D12241-4604-F62C-E322-05838C4B918A}"/>
              </a:ext>
            </a:extLst>
          </p:cNvPr>
          <p:cNvSpPr txBox="1"/>
          <p:nvPr/>
        </p:nvSpPr>
        <p:spPr>
          <a:xfrm>
            <a:off x="7289074" y="1031848"/>
            <a:ext cx="39188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Saint Laurent D’</a:t>
            </a:r>
            <a:r>
              <a:rPr lang="fr-FR" sz="2800" b="1" dirty="0" err="1"/>
              <a:t>Aigouze</a:t>
            </a:r>
            <a:r>
              <a:rPr lang="fr-FR" sz="2800" b="1" dirty="0"/>
              <a:t> Et Sa Région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9C212AC-8272-94ED-0AC5-5F37B0941534}"/>
              </a:ext>
            </a:extLst>
          </p:cNvPr>
          <p:cNvSpPr txBox="1"/>
          <p:nvPr/>
        </p:nvSpPr>
        <p:spPr>
          <a:xfrm>
            <a:off x="7289074" y="3154681"/>
            <a:ext cx="4781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76864C4-CA7B-9ADB-9351-39BF057BD885}"/>
              </a:ext>
            </a:extLst>
          </p:cNvPr>
          <p:cNvSpPr txBox="1"/>
          <p:nvPr/>
        </p:nvSpPr>
        <p:spPr>
          <a:xfrm>
            <a:off x="8974183" y="3877955"/>
            <a:ext cx="3842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2974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312</Words>
  <Application>Microsoft Office PowerPoint</Application>
  <PresentationFormat>Grand écran</PresentationFormat>
  <Paragraphs>36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9</cp:revision>
  <dcterms:created xsi:type="dcterms:W3CDTF">2024-01-12T08:35:52Z</dcterms:created>
  <dcterms:modified xsi:type="dcterms:W3CDTF">2024-01-13T08:12:05Z</dcterms:modified>
</cp:coreProperties>
</file>