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2" r:id="rId3"/>
    <p:sldId id="288" r:id="rId4"/>
    <p:sldId id="287" r:id="rId5"/>
    <p:sldId id="286" r:id="rId6"/>
    <p:sldId id="285" r:id="rId7"/>
    <p:sldId id="284" r:id="rId8"/>
    <p:sldId id="283" r:id="rId9"/>
    <p:sldId id="282" r:id="rId10"/>
    <p:sldId id="281" r:id="rId11"/>
    <p:sldId id="280" r:id="rId12"/>
    <p:sldId id="279" r:id="rId13"/>
    <p:sldId id="278" r:id="rId14"/>
    <p:sldId id="277" r:id="rId15"/>
    <p:sldId id="276" r:id="rId16"/>
    <p:sldId id="275" r:id="rId17"/>
    <p:sldId id="274" r:id="rId18"/>
    <p:sldId id="273" r:id="rId19"/>
    <p:sldId id="272" r:id="rId20"/>
    <p:sldId id="271" r:id="rId21"/>
    <p:sldId id="270" r:id="rId22"/>
    <p:sldId id="269" r:id="rId23"/>
    <p:sldId id="268" r:id="rId24"/>
    <p:sldId id="267" r:id="rId25"/>
    <p:sldId id="266" r:id="rId26"/>
    <p:sldId id="265" r:id="rId27"/>
    <p:sldId id="263" r:id="rId28"/>
    <p:sldId id="260" r:id="rId29"/>
    <p:sldId id="259" r:id="rId30"/>
    <p:sldId id="258"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3" autoAdjust="0"/>
    <p:restoredTop sz="94660"/>
  </p:normalViewPr>
  <p:slideViewPr>
    <p:cSldViewPr snapToGrid="0">
      <p:cViewPr varScale="1">
        <p:scale>
          <a:sx n="91" d="100"/>
          <a:sy n="91" d="100"/>
        </p:scale>
        <p:origin x="18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4BE08A-F0C9-E671-B571-E6AB4BB32D6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6DA6392B-B384-08BB-EBB2-179A5A77D28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35A7C93-505F-7F6A-91C4-5621C4F48598}"/>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BD2E44B3-4173-0AC7-190C-AA31EBA91BE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55E4CD-FC86-3D53-708B-2B43ACF32EF3}"/>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3734942173"/>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66894C5-FCB7-4348-AE28-5BB9E99CEA4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022A0EF-1252-DB68-BFE8-93A78909E46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6986EC-C8C2-9683-EE13-E20DB6A4B404}"/>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95FBFBE5-9B8E-A5D6-4C03-04DB2D6F356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882BE4-4EE4-EB53-F2A4-45EA700612FE}"/>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2156739517"/>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E22A44-27B2-EE7C-FF7D-4356AE73087A}"/>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5920DA4-C124-9FF4-A2E3-F7B914B03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3B53100-C101-2564-9F96-046FCAE93333}"/>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80DCFCA1-0043-22CD-EDE9-5DD05BBBB00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9BEC213-1ECC-FA1D-5E3C-BA518ECF8A3E}"/>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426004677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F1089B-FCB4-EBB5-4CC7-6AE9B7090A6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9F8FA42-093C-5A07-529B-02E1677C80B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7DEA191-CA11-E511-A530-3737B14EA76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C378CD0C-A42D-B20E-544F-3217A7C3FB30}"/>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6" name="Espace réservé du pied de page 5">
            <a:extLst>
              <a:ext uri="{FF2B5EF4-FFF2-40B4-BE49-F238E27FC236}">
                <a16:creationId xmlns:a16="http://schemas.microsoft.com/office/drawing/2014/main" id="{3CBF65DB-DDEC-D4BA-7877-9A87CDD8E2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258265-A180-0FCA-8374-B757D45A1E33}"/>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899377812"/>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8B0EB51-8A10-4F32-CD8B-1304944903F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A1C5181-292A-858C-B2E0-7797F296EB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77AB5B78-F592-6F40-4494-F4DBF8580079}"/>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E44FAD2-0629-125C-0080-DAE2DCDB9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BA3BA7E8-D8CB-47FC-6D4E-03872467E57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5ECDD55-6AC7-6787-35E1-39C709E8810B}"/>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8" name="Espace réservé du pied de page 7">
            <a:extLst>
              <a:ext uri="{FF2B5EF4-FFF2-40B4-BE49-F238E27FC236}">
                <a16:creationId xmlns:a16="http://schemas.microsoft.com/office/drawing/2014/main" id="{E7733CF6-B66A-6DDD-7483-DA586386F8C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3F0F204-31AA-D451-AFD3-86224A36B26E}"/>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2876759951"/>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94AAA3-54C1-C41F-700B-0CD86A76EBFF}"/>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146D9A6-46CE-B1AD-C00E-57FF0160F8E1}"/>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4" name="Espace réservé du pied de page 3">
            <a:extLst>
              <a:ext uri="{FF2B5EF4-FFF2-40B4-BE49-F238E27FC236}">
                <a16:creationId xmlns:a16="http://schemas.microsoft.com/office/drawing/2014/main" id="{E5D4FE52-39D9-79CF-B561-1EFAE56EF16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A593B20-8392-2C62-AD2E-21A73B9FF77D}"/>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325525858"/>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671D693-3BA7-EB1E-7E87-312F669A0768}"/>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3" name="Espace réservé du pied de page 2">
            <a:extLst>
              <a:ext uri="{FF2B5EF4-FFF2-40B4-BE49-F238E27FC236}">
                <a16:creationId xmlns:a16="http://schemas.microsoft.com/office/drawing/2014/main" id="{B285F2F1-B7D0-2E75-CDAF-1FE7F73B8D7E}"/>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BF9A8C-FEF5-BE5B-59AA-8FA2E9528E62}"/>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1132556518"/>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91821C-4F16-7DA3-E384-DFCC02CBC9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A760552-98EE-0A95-872D-C57B6940E0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8A11F193-AE1E-BEE1-CC67-DF2F4064D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15DB0E-88E6-BBE1-1222-3AFAC913B757}"/>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6" name="Espace réservé du pied de page 5">
            <a:extLst>
              <a:ext uri="{FF2B5EF4-FFF2-40B4-BE49-F238E27FC236}">
                <a16:creationId xmlns:a16="http://schemas.microsoft.com/office/drawing/2014/main" id="{3597AE76-B77E-F06A-781F-E773D4E923A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AD5AA6-3BDC-8CC4-1CE2-FE32BB46AA62}"/>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2907258543"/>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1BBF7AF-E0A7-A704-6C1D-FB8448E5EE6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B7FDD72-4346-35F8-6F18-F1450B7B02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42FFD72-D573-C767-7430-5AEDEB8DFE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25FEC2D-7A18-C9D6-2495-347EBD7BFCEE}"/>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6" name="Espace réservé du pied de page 5">
            <a:extLst>
              <a:ext uri="{FF2B5EF4-FFF2-40B4-BE49-F238E27FC236}">
                <a16:creationId xmlns:a16="http://schemas.microsoft.com/office/drawing/2014/main" id="{1109466E-65E6-C181-998E-C458AB24F28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2AE0E91-259E-15D9-2036-5AC7EA1E6B9E}"/>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33884838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5DFD98-68C1-8946-66D5-3A72C2A46395}"/>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C895D950-F514-2A15-FE7B-87BFE18AED7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014C82-E841-CB96-C365-7E878660667E}"/>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060EF59B-769C-D953-5D7C-DEC0A78C3B4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074D9AC-E1F6-2CE6-A058-FCD2C8D2FED4}"/>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1304148118"/>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1177B21-5269-14C7-ABF0-4959F444D5F8}"/>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D993CDF-E94A-CBDC-DE9E-94C14761532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17177C3-BBEC-9EBD-0E80-1EE463A83084}"/>
              </a:ext>
            </a:extLst>
          </p:cNvPr>
          <p:cNvSpPr>
            <a:spLocks noGrp="1"/>
          </p:cNvSpPr>
          <p:nvPr>
            <p:ph type="dt" sz="half" idx="10"/>
          </p:nvPr>
        </p:nvSpPr>
        <p:spPr/>
        <p:txBody>
          <a:body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D084CBD1-B834-107C-A512-3E40D140389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00E32FC-751B-2B21-80E5-56220E613F34}"/>
              </a:ext>
            </a:extLst>
          </p:cNvPr>
          <p:cNvSpPr>
            <a:spLocks noGrp="1"/>
          </p:cNvSpPr>
          <p:nvPr>
            <p:ph type="sldNum" sz="quarter" idx="12"/>
          </p:nvPr>
        </p:nvSpPr>
        <p:spPr/>
        <p:txBody>
          <a:bodyPr/>
          <a:lstStyle/>
          <a:p>
            <a:fld id="{78AF3EC2-1D34-4A14-9FB7-C6E0E0343F10}" type="slidenum">
              <a:rPr lang="fr-FR" smtClean="0"/>
              <a:t>‹N°›</a:t>
            </a:fld>
            <a:endParaRPr lang="fr-FR"/>
          </a:p>
        </p:txBody>
      </p:sp>
    </p:spTree>
    <p:extLst>
      <p:ext uri="{BB962C8B-B14F-4D97-AF65-F5344CB8AC3E}">
        <p14:creationId xmlns:p14="http://schemas.microsoft.com/office/powerpoint/2010/main" val="3808138329"/>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07990C5-FA9F-0867-34AB-F71D88749F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D1CD27A-F62A-ECDF-0BC3-48C9A88337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9E3E43-D654-F576-A0EB-FFB318476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186A5-A119-4B7A-9789-CEBAEB854F69}" type="datetimeFigureOut">
              <a:rPr lang="fr-FR" smtClean="0"/>
              <a:t>11/01/2024</a:t>
            </a:fld>
            <a:endParaRPr lang="fr-FR"/>
          </a:p>
        </p:txBody>
      </p:sp>
      <p:sp>
        <p:nvSpPr>
          <p:cNvPr id="5" name="Espace réservé du pied de page 4">
            <a:extLst>
              <a:ext uri="{FF2B5EF4-FFF2-40B4-BE49-F238E27FC236}">
                <a16:creationId xmlns:a16="http://schemas.microsoft.com/office/drawing/2014/main" id="{14135299-4A35-A09B-4AD1-521900BFDBB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10908EA7-7E1C-1F8C-3B6D-7A8C614D9BA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AF3EC2-1D34-4A14-9FB7-C6E0E0343F10}" type="slidenum">
              <a:rPr lang="fr-FR" smtClean="0"/>
              <a:t>‹N°›</a:t>
            </a:fld>
            <a:endParaRPr lang="fr-FR"/>
          </a:p>
        </p:txBody>
      </p:sp>
    </p:spTree>
    <p:extLst>
      <p:ext uri="{BB962C8B-B14F-4D97-AF65-F5344CB8AC3E}">
        <p14:creationId xmlns:p14="http://schemas.microsoft.com/office/powerpoint/2010/main" val="38393928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culpture, Sculpture sur pierre, soulagement, statue&#10;&#10;Description générée automatiquement">
            <a:extLst>
              <a:ext uri="{FF2B5EF4-FFF2-40B4-BE49-F238E27FC236}">
                <a16:creationId xmlns:a16="http://schemas.microsoft.com/office/drawing/2014/main" id="{9EEE6BD3-BD36-F5DF-EDE8-97BA581DE36F}"/>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3193" y="189000"/>
            <a:ext cx="286156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7587A2E-1227-C2FE-FA63-7EE1B338911B}"/>
              </a:ext>
            </a:extLst>
          </p:cNvPr>
          <p:cNvSpPr txBox="1"/>
          <p:nvPr/>
        </p:nvSpPr>
        <p:spPr>
          <a:xfrm>
            <a:off x="5904411" y="881079"/>
            <a:ext cx="6779623" cy="461665"/>
          </a:xfrm>
          <a:prstGeom prst="rect">
            <a:avLst/>
          </a:prstGeom>
          <a:noFill/>
        </p:spPr>
        <p:txBody>
          <a:bodyPr wrap="square" rtlCol="0">
            <a:spAutoFit/>
          </a:bodyPr>
          <a:lstStyle/>
          <a:p>
            <a:r>
              <a:rPr lang="fr-FR" sz="2400" b="1" dirty="0">
                <a:solidFill>
                  <a:srgbClr val="FFFF00"/>
                </a:solidFill>
              </a:rPr>
              <a:t>Lorient Vous Propose Clovis</a:t>
            </a:r>
          </a:p>
        </p:txBody>
      </p:sp>
      <p:sp>
        <p:nvSpPr>
          <p:cNvPr id="5" name="ZoneTexte 4">
            <a:extLst>
              <a:ext uri="{FF2B5EF4-FFF2-40B4-BE49-F238E27FC236}">
                <a16:creationId xmlns:a16="http://schemas.microsoft.com/office/drawing/2014/main" id="{ABB7AFFD-7251-C9C5-7FE5-1C880D041C91}"/>
              </a:ext>
            </a:extLst>
          </p:cNvPr>
          <p:cNvSpPr txBox="1"/>
          <p:nvPr/>
        </p:nvSpPr>
        <p:spPr>
          <a:xfrm>
            <a:off x="5904411" y="3206932"/>
            <a:ext cx="4365573" cy="2308324"/>
          </a:xfrm>
          <a:prstGeom prst="rect">
            <a:avLst/>
          </a:prstGeom>
          <a:noFill/>
        </p:spPr>
        <p:txBody>
          <a:bodyPr wrap="square" rtlCol="0">
            <a:spAutoFit/>
          </a:bodyPr>
          <a:lstStyle/>
          <a:p>
            <a:r>
              <a:rPr lang="fr-FR" sz="2400" b="1" dirty="0">
                <a:solidFill>
                  <a:srgbClr val="FFFF00"/>
                </a:solidFill>
              </a:rPr>
              <a:t>Plaque de reliure en ivoire, Reims, dernier quart du IXème siècle. Le baptême de Clovis par Remi de Reims avec le miracle de la Sainte Ampoule, musée de Picardie à Amiens</a:t>
            </a:r>
          </a:p>
        </p:txBody>
      </p:sp>
    </p:spTree>
    <p:extLst>
      <p:ext uri="{BB962C8B-B14F-4D97-AF65-F5344CB8AC3E}">
        <p14:creationId xmlns:p14="http://schemas.microsoft.com/office/powerpoint/2010/main" val="1629515001"/>
      </p:ext>
    </p:extLst>
  </p:cSld>
  <p:clrMapOvr>
    <a:masterClrMapping/>
  </p:clrMapOvr>
  <mc:AlternateContent xmlns:mc="http://schemas.openxmlformats.org/markup-compatibility/2006">
    <mc:Choice xmlns:p14="http://schemas.microsoft.com/office/powerpoint/2010/main" Requires="p14">
      <p:transition spd="slow" p14:dur="5000" advClick="0" advTm="9000">
        <p14:ripple/>
        <p:sndAc>
          <p:stSnd loop="1">
            <p:snd r:embed="rId2" name="Canon in D - Pachelbel violin cover [BEST WEDDING VERSION].wav"/>
          </p:stSnd>
        </p:sndAc>
      </p:transition>
    </mc:Choice>
    <mc:Fallback>
      <p:transition spd="slow" advClick="0" advTm="9000">
        <p:fade/>
        <p:sndAc>
          <p:stSnd loop="1">
            <p:snd r:embed="rId2" name="Canon in D - Pachelbel violin cover [BEST WEDDING VERSI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43C6F96-4E57-A82B-7725-318E89A3E2B4}"/>
              </a:ext>
            </a:extLst>
          </p:cNvPr>
          <p:cNvSpPr txBox="1"/>
          <p:nvPr/>
        </p:nvSpPr>
        <p:spPr>
          <a:xfrm>
            <a:off x="165463" y="612844"/>
            <a:ext cx="11861073" cy="5632311"/>
          </a:xfrm>
          <a:prstGeom prst="rect">
            <a:avLst/>
          </a:prstGeom>
          <a:noFill/>
        </p:spPr>
        <p:txBody>
          <a:bodyPr wrap="square">
            <a:spAutoFit/>
          </a:bodyPr>
          <a:lstStyle/>
          <a:p>
            <a:r>
              <a:rPr lang="fr-FR" sz="2400" b="1" dirty="0">
                <a:solidFill>
                  <a:schemeClr val="bg1"/>
                </a:solidFill>
              </a:rPr>
              <a:t>Clovis Ier, en latin </a:t>
            </a:r>
            <a:r>
              <a:rPr lang="fr-FR" sz="2400" b="1" dirty="0" err="1">
                <a:solidFill>
                  <a:schemeClr val="bg1"/>
                </a:solidFill>
              </a:rPr>
              <a:t>Chlodovechus</a:t>
            </a:r>
            <a:r>
              <a:rPr lang="fr-FR" sz="2400" b="1" dirty="0">
                <a:solidFill>
                  <a:schemeClr val="bg1"/>
                </a:solidFill>
              </a:rPr>
              <a:t>, né vers 466 et mort à Paris le 27 novembre 511, est roi des Francs saliens, puis roi de tous les Francs de 481 à 511.</a:t>
            </a:r>
          </a:p>
          <a:p>
            <a:endParaRPr lang="fr-FR" sz="2400" b="1" dirty="0">
              <a:solidFill>
                <a:schemeClr val="bg1"/>
              </a:solidFill>
            </a:endParaRPr>
          </a:p>
          <a:p>
            <a:r>
              <a:rPr lang="fr-FR" sz="2400" b="1" dirty="0">
                <a:solidFill>
                  <a:schemeClr val="bg1"/>
                </a:solidFill>
              </a:rPr>
              <a:t>Issu de la dynastie des Mérovingiens, il est le fils de Childéric Ier, roi des Francs saliens de Tournai (en actuelle Belgique), et de la reine </a:t>
            </a:r>
            <a:r>
              <a:rPr lang="fr-FR" sz="2400" b="1" dirty="0" err="1">
                <a:solidFill>
                  <a:schemeClr val="bg1"/>
                </a:solidFill>
              </a:rPr>
              <a:t>Basine</a:t>
            </a:r>
            <a:r>
              <a:rPr lang="fr-FR" sz="2400" b="1" dirty="0">
                <a:solidFill>
                  <a:schemeClr val="bg1"/>
                </a:solidFill>
              </a:rPr>
              <a:t> de Thuringe. Chef militaire, il accroît considérablement le territoire du petit royaume des Francs saliens, dont il hérite à la mort de son père, pour finir par unifier une grande partie des royaumes francs, repousser Alamans et Burgondes et annexer les territoires des Wisigoths dans le Sud de la Gaule.</a:t>
            </a:r>
          </a:p>
          <a:p>
            <a:endParaRPr lang="fr-FR" sz="2400" b="1" dirty="0">
              <a:solidFill>
                <a:schemeClr val="bg1"/>
              </a:solidFill>
            </a:endParaRPr>
          </a:p>
          <a:p>
            <a:r>
              <a:rPr lang="fr-FR" sz="2400" b="1" dirty="0">
                <a:solidFill>
                  <a:schemeClr val="bg1"/>
                </a:solidFill>
              </a:rPr>
              <a:t>Le règne de Clovis est surtout connu par la description qu'en fit Grégoire de Tours, évêque gallo-romain dont l'Histoire des Francs est riche d'enseignements, mais dont la visée, essentiellement édifiante, s'accompagne d'un manque de précision et de cohérence historique. Les éléments de la vie de Clovis ne sont pas connus de manière certaine et leur « habillage » est le plus souvent suspect. Néanmoins, Clovis est considéré dans l'historiographie comme un des personnages les plus importants de l'histoire de France.</a:t>
            </a:r>
          </a:p>
        </p:txBody>
      </p:sp>
    </p:spTree>
    <p:extLst>
      <p:ext uri="{BB962C8B-B14F-4D97-AF65-F5344CB8AC3E}">
        <p14:creationId xmlns:p14="http://schemas.microsoft.com/office/powerpoint/2010/main" val="5110264"/>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3">
                                            <p:txEl>
                                              <p:pRg st="2" end="2"/>
                                            </p:txEl>
                                          </p:spTgt>
                                        </p:tgtEl>
                                        <p:attrNameLst>
                                          <p:attrName>style.visibility</p:attrName>
                                        </p:attrNameLst>
                                      </p:cBhvr>
                                      <p:to>
                                        <p:strVal val="visible"/>
                                      </p:to>
                                    </p:set>
                                    <p:set>
                                      <p:cBhvr>
                                        <p:cTn id="16" dur="455" fill="hold">
                                          <p:stCondLst>
                                            <p:cond delay="0"/>
                                          </p:stCondLst>
                                        </p:cTn>
                                        <p:tgtEl>
                                          <p:spTgt spid="3">
                                            <p:txEl>
                                              <p:pRg st="2" end="2"/>
                                            </p:txEl>
                                          </p:spTgt>
                                        </p:tgtEl>
                                        <p:attrNameLst>
                                          <p:attrName>style.rotation</p:attrName>
                                        </p:attrNameLst>
                                      </p:cBhvr>
                                      <p:to>
                                        <p:strVal val="-45.0"/>
                                      </p:to>
                                    </p:set>
                                    <p:anim calcmode="lin" valueType="num">
                                      <p:cBhvr>
                                        <p:cTn id="17" dur="455" fill="hold">
                                          <p:stCondLst>
                                            <p:cond delay="455"/>
                                          </p:stCondLst>
                                        </p:cTn>
                                        <p:tgtEl>
                                          <p:spTgt spid="3">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3">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3">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3">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nodeType="clickEffect">
                                  <p:stCondLst>
                                    <p:cond delay="0"/>
                                  </p:stCondLst>
                                  <p:iterate type="lt">
                                    <p:tmPct val="50000"/>
                                  </p:iterate>
                                  <p:childTnLst>
                                    <p:set>
                                      <p:cBhvr>
                                        <p:cTn id="24" dur="1" fill="hold">
                                          <p:stCondLst>
                                            <p:cond delay="0"/>
                                          </p:stCondLst>
                                        </p:cTn>
                                        <p:tgtEl>
                                          <p:spTgt spid="3">
                                            <p:txEl>
                                              <p:pRg st="4" end="4"/>
                                            </p:txEl>
                                          </p:spTgt>
                                        </p:tgtEl>
                                        <p:attrNameLst>
                                          <p:attrName>style.visibility</p:attrName>
                                        </p:attrNameLst>
                                      </p:cBhvr>
                                      <p:to>
                                        <p:strVal val="visible"/>
                                      </p:to>
                                    </p:set>
                                    <p:set>
                                      <p:cBhvr>
                                        <p:cTn id="25" dur="455" fill="hold">
                                          <p:stCondLst>
                                            <p:cond delay="0"/>
                                          </p:stCondLst>
                                        </p:cTn>
                                        <p:tgtEl>
                                          <p:spTgt spid="3">
                                            <p:txEl>
                                              <p:pRg st="4" end="4"/>
                                            </p:txEl>
                                          </p:spTgt>
                                        </p:tgtEl>
                                        <p:attrNameLst>
                                          <p:attrName>style.rotation</p:attrName>
                                        </p:attrNameLst>
                                      </p:cBhvr>
                                      <p:to>
                                        <p:strVal val="-45.0"/>
                                      </p:to>
                                    </p:set>
                                    <p:anim calcmode="lin" valueType="num">
                                      <p:cBhvr>
                                        <p:cTn id="26" dur="455" fill="hold">
                                          <p:stCondLst>
                                            <p:cond delay="455"/>
                                          </p:stCondLst>
                                        </p:cTn>
                                        <p:tgtEl>
                                          <p:spTgt spid="3">
                                            <p:txEl>
                                              <p:pRg st="4" end="4"/>
                                            </p:txEl>
                                          </p:spTgt>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
                                            <p:txEl>
                                              <p:pRg st="4" end="4"/>
                                            </p:txEl>
                                          </p:spTgt>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
                                            <p:txEl>
                                              <p:pRg st="4" end="4"/>
                                            </p:txEl>
                                          </p:spTgt>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
                                            <p:txEl>
                                              <p:pRg st="4" end="4"/>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aphique, rouge&#10;&#10;Description générée automatiquement">
            <a:extLst>
              <a:ext uri="{FF2B5EF4-FFF2-40B4-BE49-F238E27FC236}">
                <a16:creationId xmlns:a16="http://schemas.microsoft.com/office/drawing/2014/main" id="{E4844B80-4C3D-02F7-EDB6-6EAADB56CAA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61296" y="1319702"/>
            <a:ext cx="5868000" cy="4418264"/>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562617D-638A-EC9F-9D9D-48634CC98A33}"/>
              </a:ext>
            </a:extLst>
          </p:cNvPr>
          <p:cNvSpPr txBox="1"/>
          <p:nvPr/>
        </p:nvSpPr>
        <p:spPr>
          <a:xfrm>
            <a:off x="3239589" y="5865223"/>
            <a:ext cx="6740434" cy="461665"/>
          </a:xfrm>
          <a:prstGeom prst="rect">
            <a:avLst/>
          </a:prstGeom>
          <a:noFill/>
        </p:spPr>
        <p:txBody>
          <a:bodyPr wrap="square" rtlCol="0">
            <a:spAutoFit/>
          </a:bodyPr>
          <a:lstStyle/>
          <a:p>
            <a:r>
              <a:rPr lang="fr-FR" sz="2400" b="1" dirty="0">
                <a:solidFill>
                  <a:srgbClr val="FFFF00"/>
                </a:solidFill>
              </a:rPr>
              <a:t>Couronne héraldique (3 branches trilobées)</a:t>
            </a:r>
          </a:p>
        </p:txBody>
      </p:sp>
    </p:spTree>
    <p:extLst>
      <p:ext uri="{BB962C8B-B14F-4D97-AF65-F5344CB8AC3E}">
        <p14:creationId xmlns:p14="http://schemas.microsoft.com/office/powerpoint/2010/main" val="2510381583"/>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église, Symétrie, mosaïque&#10;&#10;Description générée automatiquement">
            <a:extLst>
              <a:ext uri="{FF2B5EF4-FFF2-40B4-BE49-F238E27FC236}">
                <a16:creationId xmlns:a16="http://schemas.microsoft.com/office/drawing/2014/main" id="{F247EB46-CBB2-7AD1-788F-2621EB81253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87040" y="189000"/>
            <a:ext cx="864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88702BA-D9C0-09C3-047B-D4FAE003A3FB}"/>
              </a:ext>
            </a:extLst>
          </p:cNvPr>
          <p:cNvSpPr txBox="1"/>
          <p:nvPr/>
        </p:nvSpPr>
        <p:spPr>
          <a:xfrm>
            <a:off x="309154" y="770708"/>
            <a:ext cx="2534194" cy="5632311"/>
          </a:xfrm>
          <a:prstGeom prst="rect">
            <a:avLst/>
          </a:prstGeom>
          <a:noFill/>
        </p:spPr>
        <p:txBody>
          <a:bodyPr wrap="square" rtlCol="0">
            <a:spAutoFit/>
          </a:bodyPr>
          <a:lstStyle/>
          <a:p>
            <a:r>
              <a:rPr lang="fr-FR" sz="2400" b="1" dirty="0"/>
              <a:t>Coupole du baptistère des Ariens de Ravenne. Au centre de la coupole, le Christ se fait baptiser par Jean dans le Jourdain. Il est représenté à côté d'un génie des eaux pour montrer qu'il n'est pas totalement humain</a:t>
            </a:r>
          </a:p>
        </p:txBody>
      </p:sp>
    </p:spTree>
    <p:extLst>
      <p:ext uri="{BB962C8B-B14F-4D97-AF65-F5344CB8AC3E}">
        <p14:creationId xmlns:p14="http://schemas.microsoft.com/office/powerpoint/2010/main" val="252404333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texte, carte, capture d’écran&#10;&#10;Description générée automatiquement">
            <a:extLst>
              <a:ext uri="{FF2B5EF4-FFF2-40B4-BE49-F238E27FC236}">
                <a16:creationId xmlns:a16="http://schemas.microsoft.com/office/drawing/2014/main" id="{6FB4F595-A9B2-0129-609D-3C8C6A8DC5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308" y="369000"/>
            <a:ext cx="8219932" cy="6120000"/>
          </a:xfrm>
          <a:prstGeom prst="rect">
            <a:avLst/>
          </a:prstGeom>
          <a:ln w="88900" cap="sq" cmpd="thickThin">
            <a:solidFill>
              <a:schemeClr val="accent4"/>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5779A27-DCC3-545F-D07E-2D2C03174707}"/>
              </a:ext>
            </a:extLst>
          </p:cNvPr>
          <p:cNvSpPr txBox="1"/>
          <p:nvPr/>
        </p:nvSpPr>
        <p:spPr>
          <a:xfrm>
            <a:off x="9017725" y="2929039"/>
            <a:ext cx="3174275" cy="1938992"/>
          </a:xfrm>
          <a:prstGeom prst="rect">
            <a:avLst/>
          </a:prstGeom>
          <a:noFill/>
        </p:spPr>
        <p:txBody>
          <a:bodyPr wrap="square" rtlCol="0">
            <a:spAutoFit/>
          </a:bodyPr>
          <a:lstStyle/>
          <a:p>
            <a:r>
              <a:rPr lang="fr-FR" sz="2400" b="1" dirty="0">
                <a:solidFill>
                  <a:schemeClr val="bg1"/>
                </a:solidFill>
              </a:rPr>
              <a:t>Les Francs saliens (en jaune) et rhénans ou ripuaires (en orangé) dans la première moitié du </a:t>
            </a:r>
            <a:r>
              <a:rPr lang="fr-FR" sz="2400" b="1" dirty="0" err="1">
                <a:solidFill>
                  <a:schemeClr val="bg1"/>
                </a:solidFill>
              </a:rPr>
              <a:t>ve</a:t>
            </a:r>
            <a:r>
              <a:rPr lang="fr-FR" sz="2400" b="1" dirty="0">
                <a:solidFill>
                  <a:schemeClr val="bg1"/>
                </a:solidFill>
              </a:rPr>
              <a:t> siècle.</a:t>
            </a:r>
          </a:p>
        </p:txBody>
      </p:sp>
    </p:spTree>
    <p:extLst>
      <p:ext uri="{BB962C8B-B14F-4D97-AF65-F5344CB8AC3E}">
        <p14:creationId xmlns:p14="http://schemas.microsoft.com/office/powerpoint/2010/main" val="3335280490"/>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Visage humain, art, dessin&#10;&#10;Description générée automatiquement">
            <a:extLst>
              <a:ext uri="{FF2B5EF4-FFF2-40B4-BE49-F238E27FC236}">
                <a16:creationId xmlns:a16="http://schemas.microsoft.com/office/drawing/2014/main" id="{57A2C029-93FA-A6A1-2016-25C1DAD797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38654" y="189000"/>
            <a:ext cx="4691403"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DD0D6D3-B968-454F-E7CE-8A9FEC82CD8A}"/>
              </a:ext>
            </a:extLst>
          </p:cNvPr>
          <p:cNvSpPr txBox="1"/>
          <p:nvPr/>
        </p:nvSpPr>
        <p:spPr>
          <a:xfrm>
            <a:off x="1005840" y="3997235"/>
            <a:ext cx="5708468" cy="461665"/>
          </a:xfrm>
          <a:prstGeom prst="rect">
            <a:avLst/>
          </a:prstGeom>
          <a:noFill/>
        </p:spPr>
        <p:txBody>
          <a:bodyPr wrap="square" rtlCol="0">
            <a:spAutoFit/>
          </a:bodyPr>
          <a:lstStyle/>
          <a:p>
            <a:r>
              <a:rPr lang="it-IT" sz="2400" b="1" dirty="0"/>
              <a:t>Orazio Riminaldi, Clovis, vers 1625.</a:t>
            </a:r>
            <a:endParaRPr lang="fr-FR" sz="2400" b="1" dirty="0"/>
          </a:p>
        </p:txBody>
      </p:sp>
    </p:spTree>
    <p:extLst>
      <p:ext uri="{BB962C8B-B14F-4D97-AF65-F5344CB8AC3E}">
        <p14:creationId xmlns:p14="http://schemas.microsoft.com/office/powerpoint/2010/main" val="361563519"/>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èce, métal, devise, argent&#10;&#10;Description générée automatiquement">
            <a:extLst>
              <a:ext uri="{FF2B5EF4-FFF2-40B4-BE49-F238E27FC236}">
                <a16:creationId xmlns:a16="http://schemas.microsoft.com/office/drawing/2014/main" id="{9D9907DA-6D4A-F884-A04C-6E708D8075D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791400"/>
            <a:ext cx="11304000" cy="52752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D29B003-D89E-0ECA-BAB8-A1B7A8151716}"/>
              </a:ext>
            </a:extLst>
          </p:cNvPr>
          <p:cNvSpPr txBox="1"/>
          <p:nvPr/>
        </p:nvSpPr>
        <p:spPr>
          <a:xfrm>
            <a:off x="1306149" y="6178731"/>
            <a:ext cx="10885851" cy="461665"/>
          </a:xfrm>
          <a:prstGeom prst="rect">
            <a:avLst/>
          </a:prstGeom>
          <a:noFill/>
        </p:spPr>
        <p:txBody>
          <a:bodyPr wrap="square" rtlCol="0">
            <a:spAutoFit/>
          </a:bodyPr>
          <a:lstStyle/>
          <a:p>
            <a:r>
              <a:rPr lang="fr-FR" sz="2400" b="1" dirty="0"/>
              <a:t>Solidus à la Victoire. Monnayage au nom et au type d'Anastase sous Clovis Ier.</a:t>
            </a:r>
          </a:p>
        </p:txBody>
      </p:sp>
    </p:spTree>
    <p:extLst>
      <p:ext uri="{BB962C8B-B14F-4D97-AF65-F5344CB8AC3E}">
        <p14:creationId xmlns:p14="http://schemas.microsoft.com/office/powerpoint/2010/main" val="717104163"/>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mythologie, Visage humain&#10;&#10;Description générée automatiquement">
            <a:extLst>
              <a:ext uri="{FF2B5EF4-FFF2-40B4-BE49-F238E27FC236}">
                <a16:creationId xmlns:a16="http://schemas.microsoft.com/office/drawing/2014/main" id="{1D2D17E8-ACC1-82C2-338E-9B7166969B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3301" y="639000"/>
            <a:ext cx="9713123" cy="55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EE87705-3D62-2F49-B64F-0B7A6B47D749}"/>
              </a:ext>
            </a:extLst>
          </p:cNvPr>
          <p:cNvSpPr txBox="1"/>
          <p:nvPr/>
        </p:nvSpPr>
        <p:spPr>
          <a:xfrm>
            <a:off x="130628" y="2299063"/>
            <a:ext cx="2243301" cy="2677656"/>
          </a:xfrm>
          <a:prstGeom prst="rect">
            <a:avLst/>
          </a:prstGeom>
          <a:noFill/>
        </p:spPr>
        <p:txBody>
          <a:bodyPr wrap="square" rtlCol="0">
            <a:spAutoFit/>
          </a:bodyPr>
          <a:lstStyle/>
          <a:p>
            <a:r>
              <a:rPr lang="fr-FR" sz="2400" b="1" dirty="0"/>
              <a:t>Clovis et Clotilde, vue d'artiste d'Antoine-Jean Gros, Paris, Petit Palais, 1811.</a:t>
            </a:r>
          </a:p>
        </p:txBody>
      </p:sp>
    </p:spTree>
    <p:extLst>
      <p:ext uri="{BB962C8B-B14F-4D97-AF65-F5344CB8AC3E}">
        <p14:creationId xmlns:p14="http://schemas.microsoft.com/office/powerpoint/2010/main" val="1471697004"/>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dessin, art, Arts visuels&#10;&#10;Description générée automatiquement">
            <a:extLst>
              <a:ext uri="{FF2B5EF4-FFF2-40B4-BE49-F238E27FC236}">
                <a16:creationId xmlns:a16="http://schemas.microsoft.com/office/drawing/2014/main" id="{E02C253C-0169-2725-8054-2F55371FD3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65451" y="369000"/>
            <a:ext cx="6864058"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CE13F9A-71E2-A409-A4D6-525261BB26BA}"/>
              </a:ext>
            </a:extLst>
          </p:cNvPr>
          <p:cNvSpPr txBox="1"/>
          <p:nvPr/>
        </p:nvSpPr>
        <p:spPr>
          <a:xfrm>
            <a:off x="8138160" y="3030583"/>
            <a:ext cx="3879669" cy="1569660"/>
          </a:xfrm>
          <a:prstGeom prst="rect">
            <a:avLst/>
          </a:prstGeom>
          <a:noFill/>
        </p:spPr>
        <p:txBody>
          <a:bodyPr wrap="square" rtlCol="0">
            <a:spAutoFit/>
          </a:bodyPr>
          <a:lstStyle/>
          <a:p>
            <a:r>
              <a:rPr lang="fr-FR" sz="2400" b="1" dirty="0">
                <a:solidFill>
                  <a:srgbClr val="FFFF00"/>
                </a:solidFill>
              </a:rPr>
              <a:t>Bataille de Tolbiac en 496, par Ary Scheffer. Versailles, musée national du Château et des Trianons.</a:t>
            </a:r>
          </a:p>
        </p:txBody>
      </p:sp>
    </p:spTree>
    <p:extLst>
      <p:ext uri="{BB962C8B-B14F-4D97-AF65-F5344CB8AC3E}">
        <p14:creationId xmlns:p14="http://schemas.microsoft.com/office/powerpoint/2010/main" val="4242662435"/>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art, peinture, livre&#10;&#10;Description générée automatiquement">
            <a:extLst>
              <a:ext uri="{FF2B5EF4-FFF2-40B4-BE49-F238E27FC236}">
                <a16:creationId xmlns:a16="http://schemas.microsoft.com/office/drawing/2014/main" id="{BBFDB68E-B28F-E41E-F5DC-FAFEE062E95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832692" y="369000"/>
            <a:ext cx="3570001"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4A4AB00-EF8D-2D4C-97B3-C0A006679D9C}"/>
              </a:ext>
            </a:extLst>
          </p:cNvPr>
          <p:cNvSpPr txBox="1"/>
          <p:nvPr/>
        </p:nvSpPr>
        <p:spPr>
          <a:xfrm>
            <a:off x="1854621" y="3729445"/>
            <a:ext cx="4676502" cy="830997"/>
          </a:xfrm>
          <a:prstGeom prst="rect">
            <a:avLst/>
          </a:prstGeom>
          <a:noFill/>
        </p:spPr>
        <p:txBody>
          <a:bodyPr wrap="square" rtlCol="0">
            <a:spAutoFit/>
          </a:bodyPr>
          <a:lstStyle/>
          <a:p>
            <a:r>
              <a:rPr lang="fr-FR" sz="2400" b="1" dirty="0">
                <a:solidFill>
                  <a:srgbClr val="FFFF00"/>
                </a:solidFill>
              </a:rPr>
              <a:t>Le baptême de Clovis, miniature de La Vie de saint Denis, v. 1250.</a:t>
            </a:r>
          </a:p>
        </p:txBody>
      </p:sp>
    </p:spTree>
    <p:extLst>
      <p:ext uri="{BB962C8B-B14F-4D97-AF65-F5344CB8AC3E}">
        <p14:creationId xmlns:p14="http://schemas.microsoft.com/office/powerpoint/2010/main" val="3770029523"/>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habits, femme, intérieur&#10;&#10;Description générée automatiquement">
            <a:extLst>
              <a:ext uri="{FF2B5EF4-FFF2-40B4-BE49-F238E27FC236}">
                <a16:creationId xmlns:a16="http://schemas.microsoft.com/office/drawing/2014/main" id="{247B3C5A-875D-62AE-5B8F-38494879BCB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22043" y="369000"/>
            <a:ext cx="454174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F6A2AA-9272-3A84-F311-D6C2A6742E02}"/>
              </a:ext>
            </a:extLst>
          </p:cNvPr>
          <p:cNvSpPr txBox="1"/>
          <p:nvPr/>
        </p:nvSpPr>
        <p:spPr>
          <a:xfrm>
            <a:off x="6422571" y="2560320"/>
            <a:ext cx="4673957" cy="3046988"/>
          </a:xfrm>
          <a:prstGeom prst="rect">
            <a:avLst/>
          </a:prstGeom>
          <a:noFill/>
        </p:spPr>
        <p:txBody>
          <a:bodyPr wrap="square" rtlCol="0">
            <a:spAutoFit/>
          </a:bodyPr>
          <a:lstStyle/>
          <a:p>
            <a:r>
              <a:rPr lang="fr-FR" sz="2400" b="1" dirty="0">
                <a:solidFill>
                  <a:srgbClr val="FFFF00"/>
                </a:solidFill>
              </a:rPr>
              <a:t>Représentation anachronique du baptême de Clovis, avec aspersion dans une cuve baptismale. Or le baptême par immersion dans une piscine de baptistère est resté en usage jusqu'à l'époque carolingienne. Toile du maître de Saint Gilles, </a:t>
            </a:r>
            <a:r>
              <a:rPr lang="fr-FR" sz="2400" b="1" dirty="0" err="1">
                <a:solidFill>
                  <a:srgbClr val="FFFF00"/>
                </a:solidFill>
              </a:rPr>
              <a:t>xve</a:t>
            </a:r>
            <a:r>
              <a:rPr lang="fr-FR" sz="2400" b="1" dirty="0">
                <a:solidFill>
                  <a:srgbClr val="FFFF00"/>
                </a:solidFill>
              </a:rPr>
              <a:t> siècle.</a:t>
            </a:r>
          </a:p>
        </p:txBody>
      </p:sp>
    </p:spTree>
    <p:extLst>
      <p:ext uri="{BB962C8B-B14F-4D97-AF65-F5344CB8AC3E}">
        <p14:creationId xmlns:p14="http://schemas.microsoft.com/office/powerpoint/2010/main" val="408111070"/>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dessin, croquis, Gravure, texte&#10;&#10;Description générée automatiquement">
            <a:extLst>
              <a:ext uri="{FF2B5EF4-FFF2-40B4-BE49-F238E27FC236}">
                <a16:creationId xmlns:a16="http://schemas.microsoft.com/office/drawing/2014/main" id="{5C59D763-5457-9797-EDC3-AA918114B4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6194" y="279000"/>
            <a:ext cx="7689152" cy="6300000"/>
          </a:xfrm>
          <a:prstGeom prst="rect">
            <a:avLst/>
          </a:prstGeom>
          <a:ln w="127000" cap="sq">
            <a:solidFill>
              <a:schemeClr val="bg1"/>
            </a:solidFill>
            <a:miter lim="800000"/>
          </a:ln>
          <a:effectLst>
            <a:outerShdw blurRad="57150" dist="50800" dir="2700000" algn="tl" rotWithShape="0">
              <a:srgbClr val="000000">
                <a:alpha val="40000"/>
              </a:srgbClr>
            </a:outerShdw>
          </a:effectLst>
        </p:spPr>
      </p:pic>
      <p:sp>
        <p:nvSpPr>
          <p:cNvPr id="4" name="ZoneTexte 3">
            <a:extLst>
              <a:ext uri="{FF2B5EF4-FFF2-40B4-BE49-F238E27FC236}">
                <a16:creationId xmlns:a16="http://schemas.microsoft.com/office/drawing/2014/main" id="{32FA68D1-7413-73C1-40D6-BE4948728EAC}"/>
              </a:ext>
            </a:extLst>
          </p:cNvPr>
          <p:cNvSpPr txBox="1"/>
          <p:nvPr/>
        </p:nvSpPr>
        <p:spPr>
          <a:xfrm>
            <a:off x="761371" y="2534194"/>
            <a:ext cx="2664823" cy="2677656"/>
          </a:xfrm>
          <a:prstGeom prst="rect">
            <a:avLst/>
          </a:prstGeom>
          <a:noFill/>
        </p:spPr>
        <p:txBody>
          <a:bodyPr wrap="square" rtlCol="0">
            <a:spAutoFit/>
          </a:bodyPr>
          <a:lstStyle/>
          <a:p>
            <a:r>
              <a:rPr lang="fr-FR" sz="2400" b="1" dirty="0">
                <a:solidFill>
                  <a:schemeClr val="bg1"/>
                </a:solidFill>
              </a:rPr>
              <a:t>Plan de Lutèce conquise par les Francs sur les Romains par Jean-Baptiste Bourguignon d'Anville.</a:t>
            </a:r>
          </a:p>
        </p:txBody>
      </p:sp>
    </p:spTree>
    <p:extLst>
      <p:ext uri="{BB962C8B-B14F-4D97-AF65-F5344CB8AC3E}">
        <p14:creationId xmlns:p14="http://schemas.microsoft.com/office/powerpoint/2010/main" val="693646862"/>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arte, atlas, diagramme&#10;&#10;Description générée automatiquement">
            <a:extLst>
              <a:ext uri="{FF2B5EF4-FFF2-40B4-BE49-F238E27FC236}">
                <a16:creationId xmlns:a16="http://schemas.microsoft.com/office/drawing/2014/main" id="{3B0C9D90-C9B9-3A17-DBBF-07E3B70B2E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26930" y="369000"/>
            <a:ext cx="5891697" cy="612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92E373B-BA5B-6F8E-F526-F13D063BBFF1}"/>
              </a:ext>
            </a:extLst>
          </p:cNvPr>
          <p:cNvSpPr txBox="1"/>
          <p:nvPr/>
        </p:nvSpPr>
        <p:spPr>
          <a:xfrm>
            <a:off x="6975566" y="3500846"/>
            <a:ext cx="4180114" cy="830997"/>
          </a:xfrm>
          <a:prstGeom prst="rect">
            <a:avLst/>
          </a:prstGeom>
          <a:noFill/>
        </p:spPr>
        <p:txBody>
          <a:bodyPr wrap="square" rtlCol="0">
            <a:spAutoFit/>
          </a:bodyPr>
          <a:lstStyle/>
          <a:p>
            <a:r>
              <a:rPr lang="fr-FR" sz="2400" b="1" dirty="0">
                <a:solidFill>
                  <a:schemeClr val="bg1"/>
                </a:solidFill>
              </a:rPr>
              <a:t>Agrandissements successifs du royaume de Clovis.</a:t>
            </a:r>
          </a:p>
        </p:txBody>
      </p:sp>
    </p:spTree>
    <p:extLst>
      <p:ext uri="{BB962C8B-B14F-4D97-AF65-F5344CB8AC3E}">
        <p14:creationId xmlns:p14="http://schemas.microsoft.com/office/powerpoint/2010/main" val="1984798087"/>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texte, écriture manuscrite, livre, art&#10;&#10;Description générée automatiquement">
            <a:extLst>
              <a:ext uri="{FF2B5EF4-FFF2-40B4-BE49-F238E27FC236}">
                <a16:creationId xmlns:a16="http://schemas.microsoft.com/office/drawing/2014/main" id="{FF749BE2-516D-992F-8D4F-0DDB65CE75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93286" y="369000"/>
            <a:ext cx="3961165" cy="612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1FB83B4-3302-107B-00B6-A1B2C4BEE252}"/>
              </a:ext>
            </a:extLst>
          </p:cNvPr>
          <p:cNvSpPr txBox="1"/>
          <p:nvPr/>
        </p:nvSpPr>
        <p:spPr>
          <a:xfrm>
            <a:off x="3365869" y="3114434"/>
            <a:ext cx="3827417" cy="1569660"/>
          </a:xfrm>
          <a:prstGeom prst="rect">
            <a:avLst/>
          </a:prstGeom>
          <a:noFill/>
        </p:spPr>
        <p:txBody>
          <a:bodyPr wrap="square" rtlCol="0">
            <a:spAutoFit/>
          </a:bodyPr>
          <a:lstStyle/>
          <a:p>
            <a:r>
              <a:rPr lang="fr-FR" sz="2400" b="1" dirty="0"/>
              <a:t>Copie manuscrite sur vélin du </a:t>
            </a:r>
            <a:r>
              <a:rPr lang="fr-FR" sz="2400" b="1" dirty="0" err="1"/>
              <a:t>viiie</a:t>
            </a:r>
            <a:r>
              <a:rPr lang="fr-FR" sz="2400" b="1" dirty="0"/>
              <a:t> siècle de la loi salique. Paris, Bibliothèque nationale de France</a:t>
            </a:r>
            <a:r>
              <a:rPr lang="fr-FR" dirty="0"/>
              <a:t>.</a:t>
            </a:r>
          </a:p>
        </p:txBody>
      </p:sp>
    </p:spTree>
    <p:extLst>
      <p:ext uri="{BB962C8B-B14F-4D97-AF65-F5344CB8AC3E}">
        <p14:creationId xmlns:p14="http://schemas.microsoft.com/office/powerpoint/2010/main" val="2405871410"/>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statue, Sculpture, Sculpture sur pierre, bâtiment&#10;&#10;Description générée automatiquement">
            <a:extLst>
              <a:ext uri="{FF2B5EF4-FFF2-40B4-BE49-F238E27FC236}">
                <a16:creationId xmlns:a16="http://schemas.microsoft.com/office/drawing/2014/main" id="{76DF14C0-2AF2-2E72-566B-8B970CA26A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5290" y="189000"/>
            <a:ext cx="4860000"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698DA00-D000-F932-A3BE-A618A054EF3B}"/>
              </a:ext>
            </a:extLst>
          </p:cNvPr>
          <p:cNvSpPr txBox="1"/>
          <p:nvPr/>
        </p:nvSpPr>
        <p:spPr>
          <a:xfrm>
            <a:off x="5451567" y="3722914"/>
            <a:ext cx="4376057" cy="1569660"/>
          </a:xfrm>
          <a:prstGeom prst="rect">
            <a:avLst/>
          </a:prstGeom>
          <a:noFill/>
        </p:spPr>
        <p:txBody>
          <a:bodyPr wrap="square" rtlCol="0">
            <a:spAutoFit/>
          </a:bodyPr>
          <a:lstStyle/>
          <a:p>
            <a:r>
              <a:rPr lang="fr-FR" sz="2400" b="1" dirty="0">
                <a:solidFill>
                  <a:schemeClr val="bg1"/>
                </a:solidFill>
              </a:rPr>
              <a:t>Gisant de Clovis Ier à Saint-Denis. Les traits et la couronne sont conformes aux représentations du </a:t>
            </a:r>
            <a:r>
              <a:rPr lang="fr-FR" sz="2400" b="1" dirty="0" err="1">
                <a:solidFill>
                  <a:schemeClr val="bg1"/>
                </a:solidFill>
              </a:rPr>
              <a:t>xiiie</a:t>
            </a:r>
            <a:r>
              <a:rPr lang="fr-FR" sz="2400" b="1" dirty="0">
                <a:solidFill>
                  <a:schemeClr val="bg1"/>
                </a:solidFill>
              </a:rPr>
              <a:t> siècle</a:t>
            </a:r>
          </a:p>
        </p:txBody>
      </p:sp>
    </p:spTree>
    <p:extLst>
      <p:ext uri="{BB962C8B-B14F-4D97-AF65-F5344CB8AC3E}">
        <p14:creationId xmlns:p14="http://schemas.microsoft.com/office/powerpoint/2010/main" val="2277938441"/>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7" name="Image 6" descr="Une image contenant art, peinture, cadre photo, habits&#10;&#10;Description générée automatiquement">
            <a:extLst>
              <a:ext uri="{FF2B5EF4-FFF2-40B4-BE49-F238E27FC236}">
                <a16:creationId xmlns:a16="http://schemas.microsoft.com/office/drawing/2014/main" id="{CE629797-B68D-4C68-F64E-63EF2BB4956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55070" y="189000"/>
            <a:ext cx="4594383" cy="6480000"/>
          </a:xfrm>
          <a:prstGeom prst="rect">
            <a:avLst/>
          </a:prstGeom>
          <a:ln w="88900" cap="sq" cmpd="thickThin">
            <a:solidFill>
              <a:srgbClr val="C00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C9760BBE-8E22-3910-2F2F-33CBAB079A3B}"/>
              </a:ext>
            </a:extLst>
          </p:cNvPr>
          <p:cNvSpPr txBox="1"/>
          <p:nvPr/>
        </p:nvSpPr>
        <p:spPr>
          <a:xfrm>
            <a:off x="1400210" y="3272246"/>
            <a:ext cx="4846320" cy="1938992"/>
          </a:xfrm>
          <a:prstGeom prst="rect">
            <a:avLst/>
          </a:prstGeom>
          <a:noFill/>
        </p:spPr>
        <p:txBody>
          <a:bodyPr wrap="square" rtlCol="0">
            <a:spAutoFit/>
          </a:bodyPr>
          <a:lstStyle/>
          <a:p>
            <a:r>
              <a:rPr lang="fr-FR" sz="2400" b="1" dirty="0">
                <a:solidFill>
                  <a:schemeClr val="bg1"/>
                </a:solidFill>
              </a:rPr>
              <a:t>« Clovis Ier </a:t>
            </a:r>
            <a:r>
              <a:rPr lang="fr-FR" sz="2400" b="1" dirty="0" err="1">
                <a:solidFill>
                  <a:schemeClr val="bg1"/>
                </a:solidFill>
              </a:rPr>
              <a:t>roy</a:t>
            </a:r>
            <a:r>
              <a:rPr lang="fr-FR" sz="2400" b="1" dirty="0">
                <a:solidFill>
                  <a:schemeClr val="bg1"/>
                </a:solidFill>
              </a:rPr>
              <a:t> </a:t>
            </a:r>
            <a:r>
              <a:rPr lang="fr-FR" sz="2400" b="1" dirty="0" err="1">
                <a:solidFill>
                  <a:schemeClr val="bg1"/>
                </a:solidFill>
              </a:rPr>
              <a:t>crestien</a:t>
            </a:r>
            <a:r>
              <a:rPr lang="fr-FR" sz="2400" b="1" dirty="0">
                <a:solidFill>
                  <a:schemeClr val="bg1"/>
                </a:solidFill>
              </a:rPr>
              <a:t> », Recueil des rois de France de Jean du </a:t>
            </a:r>
            <a:r>
              <a:rPr lang="fr-FR" sz="2400" b="1" dirty="0" err="1">
                <a:solidFill>
                  <a:schemeClr val="bg1"/>
                </a:solidFill>
              </a:rPr>
              <a:t>Tillet</a:t>
            </a:r>
            <a:r>
              <a:rPr lang="fr-FR" sz="2400" b="1" dirty="0">
                <a:solidFill>
                  <a:schemeClr val="bg1"/>
                </a:solidFill>
              </a:rPr>
              <a:t>, vers 1550. Miniature réalisée d'après le gisant de l'église Sainte-Geneviève.</a:t>
            </a:r>
          </a:p>
        </p:txBody>
      </p:sp>
    </p:spTree>
    <p:extLst>
      <p:ext uri="{BB962C8B-B14F-4D97-AF65-F5344CB8AC3E}">
        <p14:creationId xmlns:p14="http://schemas.microsoft.com/office/powerpoint/2010/main" val="3113461728"/>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habits, peinture, texte&#10;&#10;Description générée automatiquement">
            <a:extLst>
              <a:ext uri="{FF2B5EF4-FFF2-40B4-BE49-F238E27FC236}">
                <a16:creationId xmlns:a16="http://schemas.microsoft.com/office/drawing/2014/main" id="{D09E46CA-E9C2-3F24-CE89-070E530A50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2494" y="279000"/>
            <a:ext cx="4807790"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C173217-1823-667D-8F77-D424F32E269E}"/>
              </a:ext>
            </a:extLst>
          </p:cNvPr>
          <p:cNvSpPr txBox="1"/>
          <p:nvPr/>
        </p:nvSpPr>
        <p:spPr>
          <a:xfrm>
            <a:off x="6150974" y="3788228"/>
            <a:ext cx="4807790" cy="1200329"/>
          </a:xfrm>
          <a:prstGeom prst="rect">
            <a:avLst/>
          </a:prstGeom>
          <a:noFill/>
        </p:spPr>
        <p:txBody>
          <a:bodyPr wrap="square" rtlCol="0">
            <a:spAutoFit/>
          </a:bodyPr>
          <a:lstStyle/>
          <a:p>
            <a:r>
              <a:rPr lang="fr-FR" sz="2400" b="1" dirty="0">
                <a:solidFill>
                  <a:schemeClr val="bg1"/>
                </a:solidFill>
              </a:rPr>
              <a:t>Saint Remy et Clovis Ier. Jacobus de Voragine, </a:t>
            </a:r>
            <a:r>
              <a:rPr lang="fr-FR" sz="2400" b="1" dirty="0" err="1">
                <a:solidFill>
                  <a:schemeClr val="bg1"/>
                </a:solidFill>
              </a:rPr>
              <a:t>Legenda</a:t>
            </a:r>
            <a:r>
              <a:rPr lang="fr-FR" sz="2400" b="1" dirty="0">
                <a:solidFill>
                  <a:schemeClr val="bg1"/>
                </a:solidFill>
              </a:rPr>
              <a:t> </a:t>
            </a:r>
            <a:r>
              <a:rPr lang="fr-FR" sz="2400" b="1" dirty="0" err="1">
                <a:solidFill>
                  <a:schemeClr val="bg1"/>
                </a:solidFill>
              </a:rPr>
              <a:t>aurea</a:t>
            </a:r>
            <a:r>
              <a:rPr lang="fr-FR" sz="2400" b="1" dirty="0">
                <a:solidFill>
                  <a:schemeClr val="bg1"/>
                </a:solidFill>
              </a:rPr>
              <a:t>, </a:t>
            </a:r>
            <a:r>
              <a:rPr lang="fr-FR" sz="2400" b="1" dirty="0" err="1">
                <a:solidFill>
                  <a:schemeClr val="bg1"/>
                </a:solidFill>
              </a:rPr>
              <a:t>xive</a:t>
            </a:r>
            <a:r>
              <a:rPr lang="fr-FR" sz="2400" b="1" dirty="0">
                <a:solidFill>
                  <a:schemeClr val="bg1"/>
                </a:solidFill>
              </a:rPr>
              <a:t> siècle.</a:t>
            </a:r>
          </a:p>
        </p:txBody>
      </p:sp>
    </p:spTree>
    <p:extLst>
      <p:ext uri="{BB962C8B-B14F-4D97-AF65-F5344CB8AC3E}">
        <p14:creationId xmlns:p14="http://schemas.microsoft.com/office/powerpoint/2010/main" val="51614554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dessin, Objet de collection&#10;&#10;Description générée automatiquement">
            <a:extLst>
              <a:ext uri="{FF2B5EF4-FFF2-40B4-BE49-F238E27FC236}">
                <a16:creationId xmlns:a16="http://schemas.microsoft.com/office/drawing/2014/main" id="{A9D251EA-7350-7A09-0E6B-8D54A7E0CB7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3000" y="527050"/>
            <a:ext cx="9906000" cy="5803900"/>
          </a:xfrm>
          <a:prstGeom prst="rect">
            <a:avLst/>
          </a:prstGeom>
        </p:spPr>
      </p:pic>
      <p:sp>
        <p:nvSpPr>
          <p:cNvPr id="4" name="ZoneTexte 3">
            <a:extLst>
              <a:ext uri="{FF2B5EF4-FFF2-40B4-BE49-F238E27FC236}">
                <a16:creationId xmlns:a16="http://schemas.microsoft.com/office/drawing/2014/main" id="{9D9EF50A-8983-31B1-C32C-6D792A6FCB6D}"/>
              </a:ext>
            </a:extLst>
          </p:cNvPr>
          <p:cNvSpPr txBox="1"/>
          <p:nvPr/>
        </p:nvSpPr>
        <p:spPr>
          <a:xfrm>
            <a:off x="979714" y="6213384"/>
            <a:ext cx="11443062" cy="461665"/>
          </a:xfrm>
          <a:prstGeom prst="rect">
            <a:avLst/>
          </a:prstGeom>
          <a:noFill/>
        </p:spPr>
        <p:txBody>
          <a:bodyPr wrap="square" rtlCol="0">
            <a:spAutoFit/>
          </a:bodyPr>
          <a:lstStyle/>
          <a:p>
            <a:r>
              <a:rPr lang="fr-FR" sz="2400" b="1" dirty="0">
                <a:solidFill>
                  <a:schemeClr val="bg1"/>
                </a:solidFill>
              </a:rPr>
              <a:t>Saint Léonard devant Clovis Ier. Jacobus de Voragine, </a:t>
            </a:r>
            <a:r>
              <a:rPr lang="fr-FR" sz="2400" b="1" dirty="0" err="1">
                <a:solidFill>
                  <a:schemeClr val="bg1"/>
                </a:solidFill>
              </a:rPr>
              <a:t>Legenda</a:t>
            </a:r>
            <a:r>
              <a:rPr lang="fr-FR" sz="2400" b="1" dirty="0">
                <a:solidFill>
                  <a:schemeClr val="bg1"/>
                </a:solidFill>
              </a:rPr>
              <a:t> </a:t>
            </a:r>
            <a:r>
              <a:rPr lang="fr-FR" sz="2400" b="1" dirty="0" err="1">
                <a:solidFill>
                  <a:schemeClr val="bg1"/>
                </a:solidFill>
              </a:rPr>
              <a:t>aurea</a:t>
            </a:r>
            <a:r>
              <a:rPr lang="fr-FR" sz="2400" b="1" dirty="0">
                <a:solidFill>
                  <a:schemeClr val="bg1"/>
                </a:solidFill>
              </a:rPr>
              <a:t>, </a:t>
            </a:r>
            <a:r>
              <a:rPr lang="fr-FR" sz="2400" b="1" dirty="0" err="1">
                <a:solidFill>
                  <a:schemeClr val="bg1"/>
                </a:solidFill>
              </a:rPr>
              <a:t>xive</a:t>
            </a:r>
            <a:r>
              <a:rPr lang="fr-FR" sz="2400" b="1" dirty="0">
                <a:solidFill>
                  <a:schemeClr val="bg1"/>
                </a:solidFill>
              </a:rPr>
              <a:t> siècle.</a:t>
            </a:r>
          </a:p>
        </p:txBody>
      </p:sp>
    </p:spTree>
    <p:extLst>
      <p:ext uri="{BB962C8B-B14F-4D97-AF65-F5344CB8AC3E}">
        <p14:creationId xmlns:p14="http://schemas.microsoft.com/office/powerpoint/2010/main" val="4246915109"/>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habits, peinture, personne, femme&#10;&#10;Description générée automatiquement">
            <a:extLst>
              <a:ext uri="{FF2B5EF4-FFF2-40B4-BE49-F238E27FC236}">
                <a16:creationId xmlns:a16="http://schemas.microsoft.com/office/drawing/2014/main" id="{1F1A6166-6140-F91A-6D2D-B832EE1A02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1819" y="279000"/>
            <a:ext cx="8898202" cy="6300000"/>
          </a:xfrm>
          <a:prstGeom prst="rect">
            <a:avLst/>
          </a:prstGeom>
          <a:ln w="88900" cap="sq" cmpd="thickThin">
            <a:solidFill>
              <a:srgbClr val="FFFF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8483775-AB07-4740-38C4-C532583BB711}"/>
              </a:ext>
            </a:extLst>
          </p:cNvPr>
          <p:cNvSpPr txBox="1"/>
          <p:nvPr/>
        </p:nvSpPr>
        <p:spPr>
          <a:xfrm>
            <a:off x="381979" y="1536174"/>
            <a:ext cx="2462349" cy="3785652"/>
          </a:xfrm>
          <a:prstGeom prst="rect">
            <a:avLst/>
          </a:prstGeom>
          <a:noFill/>
        </p:spPr>
        <p:txBody>
          <a:bodyPr wrap="square">
            <a:spAutoFit/>
          </a:bodyPr>
          <a:lstStyle/>
          <a:p>
            <a:r>
              <a:rPr lang="fr-FR" sz="2400" b="1" dirty="0" err="1">
                <a:solidFill>
                  <a:schemeClr val="bg1"/>
                </a:solidFill>
              </a:rPr>
              <a:t>Dicé</a:t>
            </a:r>
            <a:r>
              <a:rPr lang="fr-FR" sz="2400" b="1" dirty="0">
                <a:solidFill>
                  <a:schemeClr val="bg1"/>
                </a:solidFill>
              </a:rPr>
              <a:t> offrant un banquet à </a:t>
            </a:r>
            <a:r>
              <a:rPr lang="fr-FR" sz="2400" b="1" dirty="0" err="1">
                <a:solidFill>
                  <a:schemeClr val="bg1"/>
                </a:solidFill>
              </a:rPr>
              <a:t>Francus</a:t>
            </a:r>
            <a:r>
              <a:rPr lang="fr-FR" sz="2400" b="1" dirty="0">
                <a:solidFill>
                  <a:schemeClr val="bg1"/>
                </a:solidFill>
              </a:rPr>
              <a:t>, en présence de </a:t>
            </a:r>
            <a:r>
              <a:rPr lang="fr-FR" sz="2400" b="1" dirty="0" err="1">
                <a:solidFill>
                  <a:schemeClr val="bg1"/>
                </a:solidFill>
              </a:rPr>
              <a:t>Hyante</a:t>
            </a:r>
            <a:r>
              <a:rPr lang="fr-FR" sz="2400" b="1" dirty="0">
                <a:solidFill>
                  <a:schemeClr val="bg1"/>
                </a:solidFill>
              </a:rPr>
              <a:t> et de </a:t>
            </a:r>
            <a:r>
              <a:rPr lang="fr-FR" sz="2400" b="1" dirty="0" err="1">
                <a:solidFill>
                  <a:schemeClr val="bg1"/>
                </a:solidFill>
              </a:rPr>
              <a:t>Climène</a:t>
            </a:r>
            <a:r>
              <a:rPr lang="fr-FR" sz="2400" b="1" dirty="0">
                <a:solidFill>
                  <a:schemeClr val="bg1"/>
                </a:solidFill>
              </a:rPr>
              <a:t>, œuvre de Toussaint Dubreuil exposée au musée du Louvre.</a:t>
            </a:r>
          </a:p>
        </p:txBody>
      </p:sp>
    </p:spTree>
    <p:extLst>
      <p:ext uri="{BB962C8B-B14F-4D97-AF65-F5344CB8AC3E}">
        <p14:creationId xmlns:p14="http://schemas.microsoft.com/office/powerpoint/2010/main" val="1753834794"/>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einture, habits, Visage humain, art&#10;&#10;Description générée automatiquement">
            <a:extLst>
              <a:ext uri="{FF2B5EF4-FFF2-40B4-BE49-F238E27FC236}">
                <a16:creationId xmlns:a16="http://schemas.microsoft.com/office/drawing/2014/main" id="{308BBF40-0707-2EBF-2F20-6C4C33FF6A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2462" y="279000"/>
            <a:ext cx="5413538"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92DBECB-FEEE-15F6-8ACD-AAE1AA1ABD82}"/>
              </a:ext>
            </a:extLst>
          </p:cNvPr>
          <p:cNvSpPr txBox="1"/>
          <p:nvPr/>
        </p:nvSpPr>
        <p:spPr>
          <a:xfrm>
            <a:off x="6352903" y="2782389"/>
            <a:ext cx="3914503" cy="1569660"/>
          </a:xfrm>
          <a:prstGeom prst="rect">
            <a:avLst/>
          </a:prstGeom>
          <a:noFill/>
        </p:spPr>
        <p:txBody>
          <a:bodyPr wrap="square" rtlCol="0">
            <a:spAutoFit/>
          </a:bodyPr>
          <a:lstStyle/>
          <a:p>
            <a:r>
              <a:rPr lang="fr-FR" sz="2400" b="1" dirty="0">
                <a:solidFill>
                  <a:schemeClr val="bg1"/>
                </a:solidFill>
              </a:rPr>
              <a:t>La Légende de saint </a:t>
            </a:r>
            <a:r>
              <a:rPr lang="fr-FR" sz="2400" b="1" dirty="0" err="1">
                <a:solidFill>
                  <a:schemeClr val="bg1"/>
                </a:solidFill>
              </a:rPr>
              <a:t>Rieul</a:t>
            </a:r>
            <a:r>
              <a:rPr lang="fr-FR" sz="2400" b="1" dirty="0">
                <a:solidFill>
                  <a:schemeClr val="bg1"/>
                </a:solidFill>
              </a:rPr>
              <a:t>, œuvre de Mathieu </a:t>
            </a:r>
            <a:r>
              <a:rPr lang="fr-FR" sz="2400" b="1" dirty="0" err="1">
                <a:solidFill>
                  <a:schemeClr val="bg1"/>
                </a:solidFill>
              </a:rPr>
              <a:t>Fredeau</a:t>
            </a:r>
            <a:r>
              <a:rPr lang="fr-FR" sz="2400" b="1" dirty="0">
                <a:solidFill>
                  <a:schemeClr val="bg1"/>
                </a:solidFill>
              </a:rPr>
              <a:t>, cathédrale Notre-Dame de Senlis.</a:t>
            </a:r>
          </a:p>
        </p:txBody>
      </p:sp>
    </p:spTree>
    <p:extLst>
      <p:ext uri="{BB962C8B-B14F-4D97-AF65-F5344CB8AC3E}">
        <p14:creationId xmlns:p14="http://schemas.microsoft.com/office/powerpoint/2010/main" val="3803693042"/>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dessin, art, fleur&#10;&#10;Description générée automatiquement">
            <a:extLst>
              <a:ext uri="{FF2B5EF4-FFF2-40B4-BE49-F238E27FC236}">
                <a16:creationId xmlns:a16="http://schemas.microsoft.com/office/drawing/2014/main" id="{8AD30110-9F6E-CE65-61B7-31E0AF54A1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68910" y="189000"/>
            <a:ext cx="4484430"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431FC1A-E169-D615-E618-D7EAE559270E}"/>
              </a:ext>
            </a:extLst>
          </p:cNvPr>
          <p:cNvSpPr txBox="1"/>
          <p:nvPr/>
        </p:nvSpPr>
        <p:spPr>
          <a:xfrm>
            <a:off x="1084217" y="3848517"/>
            <a:ext cx="4754880" cy="830997"/>
          </a:xfrm>
          <a:prstGeom prst="rect">
            <a:avLst/>
          </a:prstGeom>
          <a:noFill/>
        </p:spPr>
        <p:txBody>
          <a:bodyPr wrap="square" rtlCol="0">
            <a:spAutoFit/>
          </a:bodyPr>
          <a:lstStyle/>
          <a:p>
            <a:r>
              <a:rPr lang="fr-FR" sz="2400" b="1" dirty="0"/>
              <a:t>Clovis recevant la fleur de lys, Heures de Bedford, </a:t>
            </a:r>
            <a:r>
              <a:rPr lang="fr-FR" sz="2400" b="1" dirty="0" err="1"/>
              <a:t>xve</a:t>
            </a:r>
            <a:r>
              <a:rPr lang="fr-FR" sz="2400" b="1" dirty="0"/>
              <a:t> siècle.</a:t>
            </a:r>
          </a:p>
        </p:txBody>
      </p:sp>
    </p:spTree>
    <p:extLst>
      <p:ext uri="{BB962C8B-B14F-4D97-AF65-F5344CB8AC3E}">
        <p14:creationId xmlns:p14="http://schemas.microsoft.com/office/powerpoint/2010/main" val="4049175380"/>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rt&#10;&#10;Description générée automatiquement">
            <a:extLst>
              <a:ext uri="{FF2B5EF4-FFF2-40B4-BE49-F238E27FC236}">
                <a16:creationId xmlns:a16="http://schemas.microsoft.com/office/drawing/2014/main" id="{9BE817A0-027C-C9BE-42E2-3EDB4AF5E25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92927" y="189000"/>
            <a:ext cx="3847488" cy="6480000"/>
          </a:xfrm>
          <a:prstGeom prst="rect">
            <a:avLst/>
          </a:prstGeom>
          <a:ln w="88900" cap="sq" cmpd="thickThin">
            <a:solidFill>
              <a:srgbClr val="7030A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19B6648-F9FA-5782-9158-A7E4852A4C92}"/>
              </a:ext>
            </a:extLst>
          </p:cNvPr>
          <p:cNvSpPr txBox="1"/>
          <p:nvPr/>
        </p:nvSpPr>
        <p:spPr>
          <a:xfrm>
            <a:off x="5617028" y="2965269"/>
            <a:ext cx="3474720" cy="2308324"/>
          </a:xfrm>
          <a:prstGeom prst="rect">
            <a:avLst/>
          </a:prstGeom>
          <a:noFill/>
        </p:spPr>
        <p:txBody>
          <a:bodyPr wrap="square" rtlCol="0">
            <a:spAutoFit/>
          </a:bodyPr>
          <a:lstStyle/>
          <a:p>
            <a:r>
              <a:rPr lang="fr-FR" sz="2400" b="1" dirty="0"/>
              <a:t>Blason de Clovis lors de la « Guerre contre Gondebaud » (Histoire du fort </a:t>
            </a:r>
            <a:r>
              <a:rPr lang="fr-FR" sz="2400" b="1" dirty="0" err="1"/>
              <a:t>roy</a:t>
            </a:r>
            <a:r>
              <a:rPr lang="fr-FR" sz="2400" b="1" dirty="0"/>
              <a:t> Clovis, tapisseries du XVe siècle, Palais du Tau).</a:t>
            </a:r>
          </a:p>
        </p:txBody>
      </p:sp>
    </p:spTree>
    <p:extLst>
      <p:ext uri="{BB962C8B-B14F-4D97-AF65-F5344CB8AC3E}">
        <p14:creationId xmlns:p14="http://schemas.microsoft.com/office/powerpoint/2010/main" val="938886020"/>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art, peinture, Arts visuels&#10;&#10;Description générée automatiquement">
            <a:extLst>
              <a:ext uri="{FF2B5EF4-FFF2-40B4-BE49-F238E27FC236}">
                <a16:creationId xmlns:a16="http://schemas.microsoft.com/office/drawing/2014/main" id="{61FD5828-E94B-4802-32AC-6CB2F95EA5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1497" y="189000"/>
            <a:ext cx="5309671" cy="648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E83F173-FA85-B5ED-F999-0BCC3B7DE3A2}"/>
              </a:ext>
            </a:extLst>
          </p:cNvPr>
          <p:cNvSpPr txBox="1"/>
          <p:nvPr/>
        </p:nvSpPr>
        <p:spPr>
          <a:xfrm>
            <a:off x="1332411" y="3429000"/>
            <a:ext cx="4140926" cy="1938992"/>
          </a:xfrm>
          <a:prstGeom prst="rect">
            <a:avLst/>
          </a:prstGeom>
          <a:noFill/>
        </p:spPr>
        <p:txBody>
          <a:bodyPr wrap="square" rtlCol="0">
            <a:spAutoFit/>
          </a:bodyPr>
          <a:lstStyle/>
          <a:p>
            <a:r>
              <a:rPr lang="fr-FR" sz="2400" b="1" dirty="0">
                <a:solidFill>
                  <a:schemeClr val="bg1"/>
                </a:solidFill>
              </a:rPr>
              <a:t>Clovis portant un vêtement orné de crapauds (Tapisseries de la Vie de Saint-Rémi, XVIe siècle, musée </a:t>
            </a:r>
            <a:r>
              <a:rPr lang="fr-FR" sz="2400" b="1" dirty="0" err="1">
                <a:solidFill>
                  <a:schemeClr val="bg1"/>
                </a:solidFill>
              </a:rPr>
              <a:t>Saint-Remi</a:t>
            </a:r>
            <a:r>
              <a:rPr lang="fr-FR" sz="2400" b="1" dirty="0">
                <a:solidFill>
                  <a:schemeClr val="bg1"/>
                </a:solidFill>
              </a:rPr>
              <a:t> de Reims).</a:t>
            </a:r>
          </a:p>
        </p:txBody>
      </p:sp>
    </p:spTree>
    <p:extLst>
      <p:ext uri="{BB962C8B-B14F-4D97-AF65-F5344CB8AC3E}">
        <p14:creationId xmlns:p14="http://schemas.microsoft.com/office/powerpoint/2010/main" val="413070604"/>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Arts visuels, mythologie&#10;&#10;Description générée automatiquement">
            <a:extLst>
              <a:ext uri="{FF2B5EF4-FFF2-40B4-BE49-F238E27FC236}">
                <a16:creationId xmlns:a16="http://schemas.microsoft.com/office/drawing/2014/main" id="{7F104B37-C275-87ED-E77F-64E4575BB78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5833" y="189000"/>
            <a:ext cx="6486336"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C78F13B-DBDB-017A-A97D-D6AE021D4BF0}"/>
              </a:ext>
            </a:extLst>
          </p:cNvPr>
          <p:cNvSpPr txBox="1"/>
          <p:nvPr/>
        </p:nvSpPr>
        <p:spPr>
          <a:xfrm>
            <a:off x="7249886" y="3618412"/>
            <a:ext cx="4480560" cy="1569660"/>
          </a:xfrm>
          <a:prstGeom prst="rect">
            <a:avLst/>
          </a:prstGeom>
          <a:noFill/>
        </p:spPr>
        <p:txBody>
          <a:bodyPr wrap="square" rtlCol="0">
            <a:spAutoFit/>
          </a:bodyPr>
          <a:lstStyle/>
          <a:p>
            <a:r>
              <a:rPr lang="fr-FR" sz="2400" b="1" dirty="0">
                <a:solidFill>
                  <a:schemeClr val="bg1"/>
                </a:solidFill>
              </a:rPr>
              <a:t>Le baptême de Clovis représenté dans une enluminure des Grandes Chroniques de France de Charles V, vers 1370-1379.</a:t>
            </a:r>
          </a:p>
        </p:txBody>
      </p:sp>
    </p:spTree>
    <p:extLst>
      <p:ext uri="{BB962C8B-B14F-4D97-AF65-F5344CB8AC3E}">
        <p14:creationId xmlns:p14="http://schemas.microsoft.com/office/powerpoint/2010/main" val="1481103087"/>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église, vitrail, art, fenêtre&#10;&#10;Description générée automatiquement">
            <a:extLst>
              <a:ext uri="{FF2B5EF4-FFF2-40B4-BE49-F238E27FC236}">
                <a16:creationId xmlns:a16="http://schemas.microsoft.com/office/drawing/2014/main" id="{12045E28-A5EB-5CEA-0231-EE3D716E18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611986" y="189000"/>
            <a:ext cx="4488687"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6EAB8E9-F7D0-8D4D-5D67-E77135E538F5}"/>
              </a:ext>
            </a:extLst>
          </p:cNvPr>
          <p:cNvSpPr txBox="1"/>
          <p:nvPr/>
        </p:nvSpPr>
        <p:spPr>
          <a:xfrm>
            <a:off x="2521132" y="3781699"/>
            <a:ext cx="4293326" cy="1200329"/>
          </a:xfrm>
          <a:prstGeom prst="rect">
            <a:avLst/>
          </a:prstGeom>
          <a:noFill/>
        </p:spPr>
        <p:txBody>
          <a:bodyPr wrap="square" rtlCol="0">
            <a:spAutoFit/>
          </a:bodyPr>
          <a:lstStyle/>
          <a:p>
            <a:r>
              <a:rPr lang="fr-FR" sz="2400" b="1" dirty="0">
                <a:solidFill>
                  <a:srgbClr val="FFFF00"/>
                </a:solidFill>
              </a:rPr>
              <a:t>Vitrail médiéval français représentant le baptême de Clovis.</a:t>
            </a:r>
          </a:p>
        </p:txBody>
      </p:sp>
    </p:spTree>
    <p:extLst>
      <p:ext uri="{BB962C8B-B14F-4D97-AF65-F5344CB8AC3E}">
        <p14:creationId xmlns:p14="http://schemas.microsoft.com/office/powerpoint/2010/main" val="354209851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ièce, devise, Artefact, métal&#10;&#10;Description générée automatiquement">
            <a:extLst>
              <a:ext uri="{FF2B5EF4-FFF2-40B4-BE49-F238E27FC236}">
                <a16:creationId xmlns:a16="http://schemas.microsoft.com/office/drawing/2014/main" id="{46532A07-280D-56F6-52FC-42EC2D3881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9557" y="187909"/>
            <a:ext cx="6729735" cy="6480000"/>
          </a:xfrm>
          <a:prstGeom prst="rect">
            <a:avLst/>
          </a:prstGeom>
          <a:ln w="88900" cap="sq" cmpd="thickThin">
            <a:solidFill>
              <a:schemeClr val="accent6"/>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7EF81D5-39F2-CB29-4731-B17991F1ABC2}"/>
              </a:ext>
            </a:extLst>
          </p:cNvPr>
          <p:cNvSpPr txBox="1"/>
          <p:nvPr/>
        </p:nvSpPr>
        <p:spPr>
          <a:xfrm>
            <a:off x="7903029" y="3044372"/>
            <a:ext cx="3931920" cy="1200329"/>
          </a:xfrm>
          <a:prstGeom prst="rect">
            <a:avLst/>
          </a:prstGeom>
          <a:noFill/>
        </p:spPr>
        <p:txBody>
          <a:bodyPr wrap="square" rtlCol="0">
            <a:spAutoFit/>
          </a:bodyPr>
          <a:lstStyle/>
          <a:p>
            <a:r>
              <a:rPr lang="fr-FR" sz="2400" b="1" dirty="0">
                <a:solidFill>
                  <a:srgbClr val="FFFF00"/>
                </a:solidFill>
              </a:rPr>
              <a:t>Vue d'artiste de Clovis, sur une médaille moderne, Paris, BnF, vers 1720.</a:t>
            </a:r>
          </a:p>
        </p:txBody>
      </p:sp>
    </p:spTree>
    <p:extLst>
      <p:ext uri="{BB962C8B-B14F-4D97-AF65-F5344CB8AC3E}">
        <p14:creationId xmlns:p14="http://schemas.microsoft.com/office/powerpoint/2010/main" val="2197904996"/>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adre photo, or, bronze, art&#10;&#10;Description générée automatiquement">
            <a:extLst>
              <a:ext uri="{FF2B5EF4-FFF2-40B4-BE49-F238E27FC236}">
                <a16:creationId xmlns:a16="http://schemas.microsoft.com/office/drawing/2014/main" id="{BD2E5E16-EBE4-DEDC-7047-8E63651535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7506" y="369000"/>
            <a:ext cx="9151400"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ECBA37D-F465-2BE0-F20A-6F1BEF8F17C4}"/>
              </a:ext>
            </a:extLst>
          </p:cNvPr>
          <p:cNvSpPr txBox="1"/>
          <p:nvPr/>
        </p:nvSpPr>
        <p:spPr>
          <a:xfrm>
            <a:off x="413094" y="1304002"/>
            <a:ext cx="2272937" cy="4524315"/>
          </a:xfrm>
          <a:prstGeom prst="rect">
            <a:avLst/>
          </a:prstGeom>
          <a:noFill/>
        </p:spPr>
        <p:txBody>
          <a:bodyPr wrap="square" rtlCol="0">
            <a:spAutoFit/>
          </a:bodyPr>
          <a:lstStyle/>
          <a:p>
            <a:r>
              <a:rPr lang="fr-FR" sz="2400" b="1" dirty="0">
                <a:solidFill>
                  <a:srgbClr val="FFFF00"/>
                </a:solidFill>
              </a:rPr>
              <a:t>Trésor de Gourdon, patène Trésor découvert près de Gourdon (Saône-et-Loire), en 1845. Or, turquoise et grenats cloisonnés, fin du Ve-début du VIe siècle.</a:t>
            </a:r>
          </a:p>
        </p:txBody>
      </p:sp>
    </p:spTree>
    <p:extLst>
      <p:ext uri="{BB962C8B-B14F-4D97-AF65-F5344CB8AC3E}">
        <p14:creationId xmlns:p14="http://schemas.microsoft.com/office/powerpoint/2010/main" val="2467761725"/>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4">
                                            <p:txEl>
                                              <p:pRg st="0" end="0"/>
                                            </p:txEl>
                                          </p:spTgt>
                                        </p:tgtEl>
                                        <p:attrNameLst>
                                          <p:attrName>style.visibility</p:attrName>
                                        </p:attrNameLst>
                                      </p:cBhvr>
                                      <p:to>
                                        <p:strVal val="visible"/>
                                      </p:to>
                                    </p:set>
                                    <p:set>
                                      <p:cBhvr>
                                        <p:cTn id="7" dur="455" fill="hold">
                                          <p:stCondLst>
                                            <p:cond delay="0"/>
                                          </p:stCondLst>
                                        </p:cTn>
                                        <p:tgtEl>
                                          <p:spTgt spid="4">
                                            <p:txEl>
                                              <p:pRg st="0" end="0"/>
                                            </p:txEl>
                                          </p:spTgt>
                                        </p:tgtEl>
                                        <p:attrNameLst>
                                          <p:attrName>style.rotation</p:attrName>
                                        </p:attrNameLst>
                                      </p:cBhvr>
                                      <p:to>
                                        <p:strVal val="-45.0"/>
                                      </p:to>
                                    </p:set>
                                    <p:anim calcmode="lin" valueType="num">
                                      <p:cBhvr>
                                        <p:cTn id="8" dur="455" fill="hold">
                                          <p:stCondLst>
                                            <p:cond delay="455"/>
                                          </p:stCondLst>
                                        </p:cTn>
                                        <p:tgtEl>
                                          <p:spTgt spid="4">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habits, mythologie&#10;&#10;Description générée automatiquement">
            <a:extLst>
              <a:ext uri="{FF2B5EF4-FFF2-40B4-BE49-F238E27FC236}">
                <a16:creationId xmlns:a16="http://schemas.microsoft.com/office/drawing/2014/main" id="{2FE4AC53-9BE3-84D4-3D3A-28B016F1014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4268" y="369000"/>
            <a:ext cx="7239045" cy="612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5C3ADBB-5D7F-7486-CA1B-8365F62D32EC}"/>
              </a:ext>
            </a:extLst>
          </p:cNvPr>
          <p:cNvSpPr txBox="1"/>
          <p:nvPr/>
        </p:nvSpPr>
        <p:spPr>
          <a:xfrm>
            <a:off x="7994469" y="3429000"/>
            <a:ext cx="3997234" cy="1569660"/>
          </a:xfrm>
          <a:prstGeom prst="rect">
            <a:avLst/>
          </a:prstGeom>
          <a:noFill/>
        </p:spPr>
        <p:txBody>
          <a:bodyPr wrap="square" rtlCol="0">
            <a:spAutoFit/>
          </a:bodyPr>
          <a:lstStyle/>
          <a:p>
            <a:r>
              <a:rPr lang="fr-FR" sz="2400" b="1" dirty="0">
                <a:solidFill>
                  <a:srgbClr val="FFFF00"/>
                </a:solidFill>
              </a:rPr>
              <a:t>Mariage de Clovis et de Clotilde</a:t>
            </a:r>
          </a:p>
          <a:p>
            <a:r>
              <a:rPr lang="fr-FR" sz="2400" b="1" dirty="0">
                <a:solidFill>
                  <a:srgbClr val="FFFF00"/>
                </a:solidFill>
              </a:rPr>
              <a:t>Basilique Ste Clotilde - Paris (7)</a:t>
            </a:r>
          </a:p>
        </p:txBody>
      </p:sp>
    </p:spTree>
    <p:extLst>
      <p:ext uri="{BB962C8B-B14F-4D97-AF65-F5344CB8AC3E}">
        <p14:creationId xmlns:p14="http://schemas.microsoft.com/office/powerpoint/2010/main" val="310286391"/>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C95B4FA-34E9-5BC0-61B8-C5E75424E3DB}"/>
              </a:ext>
            </a:extLst>
          </p:cNvPr>
          <p:cNvPicPr>
            <a:picLocks noChangeAspect="1"/>
          </p:cNvPicPr>
          <p:nvPr/>
        </p:nvPicPr>
        <p:blipFill>
          <a:blip r:embed="rId2"/>
          <a:stretch>
            <a:fillRect/>
          </a:stretch>
        </p:blipFill>
        <p:spPr>
          <a:xfrm>
            <a:off x="2028000" y="1035231"/>
            <a:ext cx="8136000" cy="4556160"/>
          </a:xfrm>
          <a:prstGeom prst="rect">
            <a:avLst/>
          </a:prstGeom>
          <a:ln w="88900" cap="sq" cmpd="thickThin">
            <a:solidFill>
              <a:srgbClr val="7030A0"/>
            </a:solidFill>
            <a:prstDash val="solid"/>
            <a:miter lim="800000"/>
          </a:ln>
          <a:effectLst>
            <a:innerShdw blurRad="76200">
              <a:srgbClr val="000000"/>
            </a:innerShdw>
          </a:effectLst>
        </p:spPr>
      </p:pic>
      <p:sp>
        <p:nvSpPr>
          <p:cNvPr id="3" name="ZoneTexte 2">
            <a:extLst>
              <a:ext uri="{FF2B5EF4-FFF2-40B4-BE49-F238E27FC236}">
                <a16:creationId xmlns:a16="http://schemas.microsoft.com/office/drawing/2014/main" id="{F45F3261-AE80-D60F-0D09-6EFCF36F43C0}"/>
              </a:ext>
            </a:extLst>
          </p:cNvPr>
          <p:cNvSpPr txBox="1"/>
          <p:nvPr/>
        </p:nvSpPr>
        <p:spPr>
          <a:xfrm>
            <a:off x="5212080" y="5591936"/>
            <a:ext cx="8373292" cy="461665"/>
          </a:xfrm>
          <a:prstGeom prst="rect">
            <a:avLst/>
          </a:prstGeom>
          <a:noFill/>
        </p:spPr>
        <p:txBody>
          <a:bodyPr wrap="square" rtlCol="0">
            <a:spAutoFit/>
          </a:bodyPr>
          <a:lstStyle/>
          <a:p>
            <a:r>
              <a:rPr lang="fr-FR" sz="2400" b="1" dirty="0"/>
              <a:t>Clotilde - Clovis</a:t>
            </a:r>
          </a:p>
        </p:txBody>
      </p:sp>
    </p:spTree>
    <p:extLst>
      <p:ext uri="{BB962C8B-B14F-4D97-AF65-F5344CB8AC3E}">
        <p14:creationId xmlns:p14="http://schemas.microsoft.com/office/powerpoint/2010/main" val="3001562495"/>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4" name="Image 3" descr="Une image contenant lieu de culte, Lieux sacrés, sanctuaire, écran&#10;&#10;Description générée automatiquement">
            <a:extLst>
              <a:ext uri="{FF2B5EF4-FFF2-40B4-BE49-F238E27FC236}">
                <a16:creationId xmlns:a16="http://schemas.microsoft.com/office/drawing/2014/main" id="{6C64DD5D-0E4C-3BCB-9D48-10C9F788E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0000" y="993143"/>
            <a:ext cx="8712000" cy="4871714"/>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ZoneTexte 4">
            <a:extLst>
              <a:ext uri="{FF2B5EF4-FFF2-40B4-BE49-F238E27FC236}">
                <a16:creationId xmlns:a16="http://schemas.microsoft.com/office/drawing/2014/main" id="{62B0A89D-9618-1529-2946-1850FBDE899C}"/>
              </a:ext>
            </a:extLst>
          </p:cNvPr>
          <p:cNvSpPr txBox="1"/>
          <p:nvPr/>
        </p:nvSpPr>
        <p:spPr>
          <a:xfrm>
            <a:off x="209005" y="4659141"/>
            <a:ext cx="2442754" cy="461665"/>
          </a:xfrm>
          <a:prstGeom prst="rect">
            <a:avLst/>
          </a:prstGeom>
          <a:noFill/>
        </p:spPr>
        <p:txBody>
          <a:bodyPr wrap="square" rtlCol="0">
            <a:spAutoFit/>
          </a:bodyPr>
          <a:lstStyle/>
          <a:p>
            <a:r>
              <a:rPr lang="fr-FR" sz="2400" b="1" dirty="0">
                <a:solidFill>
                  <a:srgbClr val="FFFF00"/>
                </a:solidFill>
              </a:rPr>
              <a:t>Sainte Clotilde</a:t>
            </a:r>
          </a:p>
        </p:txBody>
      </p:sp>
      <p:sp>
        <p:nvSpPr>
          <p:cNvPr id="6" name="ZoneTexte 5">
            <a:extLst>
              <a:ext uri="{FF2B5EF4-FFF2-40B4-BE49-F238E27FC236}">
                <a16:creationId xmlns:a16="http://schemas.microsoft.com/office/drawing/2014/main" id="{D669A1DE-C5EE-5151-F493-AC0B5B1FC84A}"/>
              </a:ext>
            </a:extLst>
          </p:cNvPr>
          <p:cNvSpPr txBox="1"/>
          <p:nvPr/>
        </p:nvSpPr>
        <p:spPr>
          <a:xfrm>
            <a:off x="3618412" y="365759"/>
            <a:ext cx="10228217" cy="523220"/>
          </a:xfrm>
          <a:prstGeom prst="rect">
            <a:avLst/>
          </a:prstGeom>
          <a:noFill/>
        </p:spPr>
        <p:txBody>
          <a:bodyPr wrap="square" rtlCol="0">
            <a:spAutoFit/>
          </a:bodyPr>
          <a:lstStyle/>
          <a:p>
            <a:r>
              <a:rPr lang="fr-FR" sz="2800" b="1" dirty="0">
                <a:solidFill>
                  <a:srgbClr val="FFFF00"/>
                </a:solidFill>
              </a:rPr>
              <a:t>Lorient Vous A Proposé Clovis </a:t>
            </a:r>
          </a:p>
        </p:txBody>
      </p:sp>
      <p:sp>
        <p:nvSpPr>
          <p:cNvPr id="8" name="ZoneTexte 7">
            <a:extLst>
              <a:ext uri="{FF2B5EF4-FFF2-40B4-BE49-F238E27FC236}">
                <a16:creationId xmlns:a16="http://schemas.microsoft.com/office/drawing/2014/main" id="{036B5BFF-0351-466B-8B24-F0CC4738183B}"/>
              </a:ext>
            </a:extLst>
          </p:cNvPr>
          <p:cNvSpPr txBox="1"/>
          <p:nvPr/>
        </p:nvSpPr>
        <p:spPr>
          <a:xfrm>
            <a:off x="1337229" y="5969021"/>
            <a:ext cx="7395291"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9" name="ZoneTexte 8">
            <a:extLst>
              <a:ext uri="{FF2B5EF4-FFF2-40B4-BE49-F238E27FC236}">
                <a16:creationId xmlns:a16="http://schemas.microsoft.com/office/drawing/2014/main" id="{C0AE6FFE-DD21-4498-2A7D-A09EDB71AE72}"/>
              </a:ext>
            </a:extLst>
          </p:cNvPr>
          <p:cNvSpPr txBox="1"/>
          <p:nvPr/>
        </p:nvSpPr>
        <p:spPr>
          <a:xfrm>
            <a:off x="8190412" y="5889940"/>
            <a:ext cx="2939143"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1056422577"/>
      </p:ext>
    </p:extLst>
  </p:cSld>
  <p:clrMapOvr>
    <a:masterClrMapping/>
  </p:clrMapOvr>
  <mc:AlternateContent xmlns:mc="http://schemas.openxmlformats.org/markup-compatibility/2006">
    <mc:Choice xmlns:p14="http://schemas.microsoft.com/office/powerpoint/2010/main" Requires="p14">
      <p:transition spd="slow" p14:dur="5000" advClick="0" advTm="9000">
        <p14:ripple/>
      </p:transition>
    </mc:Choice>
    <mc:Fallback>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1" presetClass="entr" presetSubtype="0" fill="hold" nodeType="clickEffect">
                                  <p:stCondLst>
                                    <p:cond delay="0"/>
                                  </p:stCondLst>
                                  <p:iterate type="lt">
                                    <p:tmPct val="10000"/>
                                  </p:iterate>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p:cTn id="16"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8"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8">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1"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calcmode="lin" valueType="num">
                                      <p:cBhvr>
                                        <p:cTn id="25"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7"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TotalTime>
  <Words>773</Words>
  <Application>Microsoft Office PowerPoint</Application>
  <PresentationFormat>Grand écran</PresentationFormat>
  <Paragraphs>39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2024-01-10T11:55:46Z</dcterms:created>
  <dcterms:modified xsi:type="dcterms:W3CDTF">2024-01-11T05:49:33Z</dcterms:modified>
</cp:coreProperties>
</file>