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86" r:id="rId3"/>
    <p:sldId id="256" r:id="rId4"/>
    <p:sldId id="282" r:id="rId5"/>
    <p:sldId id="281" r:id="rId6"/>
    <p:sldId id="280" r:id="rId7"/>
    <p:sldId id="279" r:id="rId8"/>
    <p:sldId id="278" r:id="rId9"/>
    <p:sldId id="277" r:id="rId10"/>
    <p:sldId id="276"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9" r:id="rId28"/>
    <p:sldId id="258" r:id="rId29"/>
    <p:sldId id="257" r:id="rId30"/>
    <p:sldId id="283" r:id="rId31"/>
    <p:sldId id="284"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4" d="100"/>
          <a:sy n="94" d="100"/>
        </p:scale>
        <p:origin x="1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1EC6F7-A403-73BF-B942-317F107A27A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87E508D-9268-A906-4D20-81AD7E51D0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F3C6234-7EFB-6B75-A9F1-C23ECF24E1E3}"/>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4703225C-73C9-6890-8F14-4C27DA4EAA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361D65-2030-F4D9-A224-0FE8679A03B5}"/>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324466417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C123DC-7981-2553-5619-1D5B9F2A97B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A142CAE-2445-9817-2F79-9204A955DB4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2BB74C-84FA-B69A-EA19-BFBDE2C70B92}"/>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BE414438-10FD-BADA-F9C2-4AFA759C50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FD4594-40FC-6D91-39C5-95AE1BDFCA14}"/>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57277993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A40072-814A-8F01-841D-B9059302FB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ABB2AD-7D75-109E-3029-A3E8B07FE1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54C593D-FB8D-805C-EC3B-36B237F332E2}"/>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A2E7000F-1276-5283-D8B9-0E4EA09454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C58284-12D2-151E-6F2D-702335A1A5CB}"/>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144296714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1AD497-E5C0-9868-F6F4-0504C44362F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71245B-C080-03EF-4740-435C31CD542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A53531-1031-AEF8-FA43-820B408F85F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E6494B1-F866-DCA6-B866-6593A6951F4A}"/>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18FB3918-0424-4AA5-FF47-77497FE785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5119E0-2F9F-4291-AD11-767239F1DFA3}"/>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161805557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EA68F1-2AA7-4384-526A-F8BC682B943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51079CE-AD1C-0BB2-3FB9-915CE7C9EE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9072C04-68A0-CDF2-4E9D-168E9E33228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7A73A4-0A0B-6FE9-97F2-752E7C2F68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319C5B3-C4E4-7067-E8F8-38CF4BD055A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7D2DB1C-5B44-B09E-1367-57403C6CEE89}"/>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8" name="Espace réservé du pied de page 7">
            <a:extLst>
              <a:ext uri="{FF2B5EF4-FFF2-40B4-BE49-F238E27FC236}">
                <a16:creationId xmlns:a16="http://schemas.microsoft.com/office/drawing/2014/main" id="{71509571-5034-3914-B6C6-DDF15995725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5BB8FDC-6671-C27F-CBAC-DC8FD115E848}"/>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377647936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6C45BD-BA75-C346-7913-619C1E2C222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D20F3EC-D16D-FDFD-303A-4ABB1C7896D4}"/>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4" name="Espace réservé du pied de page 3">
            <a:extLst>
              <a:ext uri="{FF2B5EF4-FFF2-40B4-BE49-F238E27FC236}">
                <a16:creationId xmlns:a16="http://schemas.microsoft.com/office/drawing/2014/main" id="{985D9219-F3F4-866F-9F57-FA8628F946B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C0A4423-EB3A-5A52-1CB9-4D28A6DAD919}"/>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408381191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BD148D9-DA8F-255F-5B65-168A16995FDA}"/>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3" name="Espace réservé du pied de page 2">
            <a:extLst>
              <a:ext uri="{FF2B5EF4-FFF2-40B4-BE49-F238E27FC236}">
                <a16:creationId xmlns:a16="http://schemas.microsoft.com/office/drawing/2014/main" id="{2ED44A88-08E8-1770-1131-F97F2E7F5F7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77F3207-72AF-5A8E-3E33-25F435B9D393}"/>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405989517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B79430-0D0A-38BE-DE3B-7950B68F8E3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F6700C9-11CB-E48E-89FD-A19262B34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76BFC94-B0EC-209C-1CB8-8C707C6AF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CEA9C4B-84DD-F8AF-9FB8-3CD448288AEC}"/>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DDD7A25F-C418-8BC2-D28C-5155D990A6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DDC768-E4C6-A325-211F-2F0F48A823E0}"/>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268179533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513314-F08D-2D7C-CACE-5D64C17756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5B53A82-B33E-D7F9-7F31-88A736D198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1507E6-781B-5B67-82E4-41BCEBAA01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1858EFD-DF54-DCDE-77E6-CBB15C449CCE}"/>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E32C3305-A974-E265-7079-D24333AF8C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BD8DD7-B6A5-00F1-C70B-CA52C6A5A4A9}"/>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404263762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5E82FD-9D73-A099-8828-C97ACA74B3A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9F0F58-9CAF-5BDB-89AA-12ECCCF1B1A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3ED807-50D9-D280-6DB3-EB8DA7753125}"/>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DEF289C2-CFA0-9355-0A8D-3299BDF4BE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302F4E-2346-9A35-E4DA-A082D55D2231}"/>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196027891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04F5DF-AAFF-4511-F35F-189741EE3DE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88352D7-8836-BA7D-377B-04192EF2813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9C7A53-79E4-EF22-2FFC-253261A655E2}"/>
              </a:ext>
            </a:extLst>
          </p:cNvPr>
          <p:cNvSpPr>
            <a:spLocks noGrp="1"/>
          </p:cNvSpPr>
          <p:nvPr>
            <p:ph type="dt" sz="half" idx="10"/>
          </p:nvPr>
        </p:nvSpPr>
        <p:spPr/>
        <p:txBody>
          <a:body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AB90932A-D775-5AF7-B9F4-19F596F0F2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DC800A6-6B4F-720A-B693-6DDF1D0A59FD}"/>
              </a:ext>
            </a:extLst>
          </p:cNvPr>
          <p:cNvSpPr>
            <a:spLocks noGrp="1"/>
          </p:cNvSpPr>
          <p:nvPr>
            <p:ph type="sldNum" sz="quarter" idx="12"/>
          </p:nvPr>
        </p:nvSpPr>
        <p:spPr/>
        <p:txBody>
          <a:bodyPr/>
          <a:lstStyle/>
          <a:p>
            <a:fld id="{309937F2-AB4F-4762-98D6-4C0083904C2D}" type="slidenum">
              <a:rPr lang="fr-FR" smtClean="0"/>
              <a:t>‹N°›</a:t>
            </a:fld>
            <a:endParaRPr lang="fr-FR"/>
          </a:p>
        </p:txBody>
      </p:sp>
    </p:spTree>
    <p:extLst>
      <p:ext uri="{BB962C8B-B14F-4D97-AF65-F5344CB8AC3E}">
        <p14:creationId xmlns:p14="http://schemas.microsoft.com/office/powerpoint/2010/main" val="243006420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3B45E40-BE82-DB18-D4D9-CFF22282EE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EADCA9F-1177-2E5F-9DF1-BFDF9300AE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5D220B-50D8-430E-6A25-CDB0D5FD05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EF93F4-B4D6-4C4B-8D83-7F4083E4CB88}"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C5466F3C-C1C4-B6E1-74A3-88E5585616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623D051-4847-7780-7C06-0B9EEDBE74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9937F2-AB4F-4762-98D6-4C0083904C2D}" type="slidenum">
              <a:rPr lang="fr-FR" smtClean="0"/>
              <a:t>‹N°›</a:t>
            </a:fld>
            <a:endParaRPr lang="fr-FR"/>
          </a:p>
        </p:txBody>
      </p:sp>
    </p:spTree>
    <p:extLst>
      <p:ext uri="{BB962C8B-B14F-4D97-AF65-F5344CB8AC3E}">
        <p14:creationId xmlns:p14="http://schemas.microsoft.com/office/powerpoint/2010/main" val="3189604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ortrait, croquis, Barbe humaine&#10;&#10;Description générée automatiquement">
            <a:extLst>
              <a:ext uri="{FF2B5EF4-FFF2-40B4-BE49-F238E27FC236}">
                <a16:creationId xmlns:a16="http://schemas.microsoft.com/office/drawing/2014/main" id="{058EED08-4D37-D796-B9C5-DE05E053D5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4504" y="189000"/>
            <a:ext cx="524460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BD1514-C1B6-CCCF-FD06-7FFC4851C804}"/>
              </a:ext>
            </a:extLst>
          </p:cNvPr>
          <p:cNvSpPr txBox="1"/>
          <p:nvPr/>
        </p:nvSpPr>
        <p:spPr>
          <a:xfrm>
            <a:off x="6468835" y="4234843"/>
            <a:ext cx="4180115" cy="461665"/>
          </a:xfrm>
          <a:prstGeom prst="rect">
            <a:avLst/>
          </a:prstGeom>
          <a:noFill/>
        </p:spPr>
        <p:txBody>
          <a:bodyPr wrap="square" rtlCol="0">
            <a:spAutoFit/>
          </a:bodyPr>
          <a:lstStyle/>
          <a:p>
            <a:r>
              <a:rPr lang="fr-FR" sz="2400" b="1" dirty="0">
                <a:solidFill>
                  <a:srgbClr val="FFFF00"/>
                </a:solidFill>
              </a:rPr>
              <a:t>Pierre Bonnard</a:t>
            </a:r>
          </a:p>
        </p:txBody>
      </p:sp>
      <p:sp>
        <p:nvSpPr>
          <p:cNvPr id="5" name="ZoneTexte 4">
            <a:extLst>
              <a:ext uri="{FF2B5EF4-FFF2-40B4-BE49-F238E27FC236}">
                <a16:creationId xmlns:a16="http://schemas.microsoft.com/office/drawing/2014/main" id="{AB24762E-939B-8251-02A3-C5F9D01DE9C1}"/>
              </a:ext>
            </a:extLst>
          </p:cNvPr>
          <p:cNvSpPr txBox="1"/>
          <p:nvPr/>
        </p:nvSpPr>
        <p:spPr>
          <a:xfrm>
            <a:off x="6272891" y="981666"/>
            <a:ext cx="6096000" cy="830997"/>
          </a:xfrm>
          <a:prstGeom prst="rect">
            <a:avLst/>
          </a:prstGeom>
          <a:noFill/>
        </p:spPr>
        <p:txBody>
          <a:bodyPr wrap="square" rtlCol="0">
            <a:spAutoFit/>
          </a:bodyPr>
          <a:lstStyle/>
          <a:p>
            <a:r>
              <a:rPr lang="fr-FR" sz="2400" b="1" dirty="0">
                <a:solidFill>
                  <a:srgbClr val="FFFF00"/>
                </a:solidFill>
              </a:rPr>
              <a:t>Lorient Vous Présente Le Peintre Pierre Bonnard (Suite N°3)</a:t>
            </a:r>
          </a:p>
        </p:txBody>
      </p:sp>
    </p:spTree>
    <p:extLst>
      <p:ext uri="{BB962C8B-B14F-4D97-AF65-F5344CB8AC3E}">
        <p14:creationId xmlns:p14="http://schemas.microsoft.com/office/powerpoint/2010/main" val="251269726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sndAc>
          <p:stSnd loop="1">
            <p:snd r:embed="rId2" name="Le Professionnel (Der Profi) - Chi Mai.wav"/>
          </p:stSnd>
        </p:sndAc>
      </p:transition>
    </mc:Choice>
    <mc:Fallback>
      <p:transition spd="slow" advClick="0" advTm="9000">
        <p:fade/>
        <p:sndAc>
          <p:stSnd loop="1">
            <p:snd r:embed="rId2" name="Le Professionnel (Der Profi) - Chi Ma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0EAB638-07B0-6F88-7094-668B7711EFB1}"/>
              </a:ext>
            </a:extLst>
          </p:cNvPr>
          <p:cNvSpPr txBox="1"/>
          <p:nvPr/>
        </p:nvSpPr>
        <p:spPr>
          <a:xfrm>
            <a:off x="544285" y="366623"/>
            <a:ext cx="11364686" cy="6124754"/>
          </a:xfrm>
          <a:prstGeom prst="rect">
            <a:avLst/>
          </a:prstGeom>
          <a:noFill/>
        </p:spPr>
        <p:txBody>
          <a:bodyPr wrap="square">
            <a:spAutoFit/>
          </a:bodyPr>
          <a:lstStyle/>
          <a:p>
            <a:r>
              <a:rPr lang="fr-FR" sz="2800" b="1" dirty="0">
                <a:solidFill>
                  <a:srgbClr val="FFFF00"/>
                </a:solidFill>
              </a:rPr>
              <a:t>Pierre Bonnard, né le 3 octobre 1867 à Fontenay-aux-Roses (Seine) et mort le 23 janvier 1947 au Cannet (Alpes-Maritimes), est un peintre, décorateur, illustrateur, lithographe, graveur et sculpteur français.</a:t>
            </a:r>
          </a:p>
          <a:p>
            <a:endParaRPr lang="fr-FR" sz="2800" b="1" dirty="0">
              <a:solidFill>
                <a:srgbClr val="FFFF00"/>
              </a:solidFill>
            </a:endParaRPr>
          </a:p>
          <a:p>
            <a:r>
              <a:rPr lang="fr-FR" sz="2800" b="1" dirty="0">
                <a:solidFill>
                  <a:srgbClr val="FFFF00"/>
                </a:solidFill>
              </a:rPr>
              <a:t>Issu de la petite bourgeoisie, esprit à la fois modeste et indépendant, il se met très tôt à dessiner et à peindre. Il participe à la fondation du groupe postimpressionniste des nabis, qui entendent exalter les couleurs dans des formes simplifiées. Vénérant toutefois les impressionnistes, Bonnard va tracer son chemin personnel à l'écart des avant-gardes qui suivront : fauvisme, cubisme, surréalisme. Il produit énormément et connaît le succès dès le tournant du siècle. Grand voyageur amoureux de la nature, il se retire volontiers dans sa maison de Normandie mais découvre aussi la lumière du Midi : gardant un pied à Paris, il s'installe en 1927 au Cannet, avec Marthe, sa compagne et son modèle durant près de cinquante ans.</a:t>
            </a:r>
          </a:p>
        </p:txBody>
      </p:sp>
    </p:spTree>
    <p:extLst>
      <p:ext uri="{BB962C8B-B14F-4D97-AF65-F5344CB8AC3E}">
        <p14:creationId xmlns:p14="http://schemas.microsoft.com/office/powerpoint/2010/main" val="180135253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art, Arts visuels, dessin&#10;&#10;Description générée automatiquement">
            <a:extLst>
              <a:ext uri="{FF2B5EF4-FFF2-40B4-BE49-F238E27FC236}">
                <a16:creationId xmlns:a16="http://schemas.microsoft.com/office/drawing/2014/main" id="{A5D0DF22-C1CB-0C6F-C3FD-0A319CACBB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49499" y="549000"/>
            <a:ext cx="8954896" cy="576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67DEED5-E258-9E7D-733C-667C218E48B4}"/>
              </a:ext>
            </a:extLst>
          </p:cNvPr>
          <p:cNvSpPr txBox="1"/>
          <p:nvPr/>
        </p:nvSpPr>
        <p:spPr>
          <a:xfrm>
            <a:off x="252474" y="1828800"/>
            <a:ext cx="2181497" cy="3539430"/>
          </a:xfrm>
          <a:prstGeom prst="rect">
            <a:avLst/>
          </a:prstGeom>
          <a:noFill/>
        </p:spPr>
        <p:txBody>
          <a:bodyPr wrap="square" rtlCol="0">
            <a:spAutoFit/>
          </a:bodyPr>
          <a:lstStyle/>
          <a:p>
            <a:r>
              <a:rPr lang="fr-FR" sz="3200" dirty="0">
                <a:solidFill>
                  <a:srgbClr val="FFFF00"/>
                </a:solidFill>
              </a:rPr>
              <a:t>La</a:t>
            </a:r>
            <a:r>
              <a:rPr lang="fr-FR" sz="2400" b="1" dirty="0">
                <a:solidFill>
                  <a:srgbClr val="FFFF00"/>
                </a:solidFill>
              </a:rPr>
              <a:t> T</a:t>
            </a:r>
            <a:r>
              <a:rPr lang="fr-FR" sz="3200" b="1" dirty="0">
                <a:solidFill>
                  <a:srgbClr val="FFFF00"/>
                </a:solidFill>
              </a:rPr>
              <a:t>errasse (1918, huile sur toile, 159 × 249 cm, The Phillips Collection).</a:t>
            </a:r>
            <a:endParaRPr lang="fr-FR" sz="2400" b="1" dirty="0">
              <a:solidFill>
                <a:srgbClr val="FFFF00"/>
              </a:solidFill>
            </a:endParaRPr>
          </a:p>
        </p:txBody>
      </p:sp>
    </p:spTree>
    <p:extLst>
      <p:ext uri="{BB962C8B-B14F-4D97-AF65-F5344CB8AC3E}">
        <p14:creationId xmlns:p14="http://schemas.microsoft.com/office/powerpoint/2010/main" val="332456229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dessin, nature morte&#10;&#10;Description générée automatiquement">
            <a:extLst>
              <a:ext uri="{FF2B5EF4-FFF2-40B4-BE49-F238E27FC236}">
                <a16:creationId xmlns:a16="http://schemas.microsoft.com/office/drawing/2014/main" id="{ED558D16-34EE-32A5-755B-C1DE1594FF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21825" y="369000"/>
            <a:ext cx="5974652"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D141F7E-A47C-9B59-B4DC-91935873192E}"/>
              </a:ext>
            </a:extLst>
          </p:cNvPr>
          <p:cNvSpPr txBox="1"/>
          <p:nvPr/>
        </p:nvSpPr>
        <p:spPr>
          <a:xfrm>
            <a:off x="895523" y="2965269"/>
            <a:ext cx="4114800" cy="1569660"/>
          </a:xfrm>
          <a:prstGeom prst="rect">
            <a:avLst/>
          </a:prstGeom>
          <a:noFill/>
        </p:spPr>
        <p:txBody>
          <a:bodyPr wrap="square" rtlCol="0">
            <a:spAutoFit/>
          </a:bodyPr>
          <a:lstStyle/>
          <a:p>
            <a:r>
              <a:rPr lang="fr-FR" sz="2400" b="1" dirty="0"/>
              <a:t>Corbeille et assiette de fruits sur la nappe à carreaux rouges (1939, huile sur toile, 58 × 58 cm, Chicago).</a:t>
            </a:r>
          </a:p>
        </p:txBody>
      </p:sp>
    </p:spTree>
    <p:extLst>
      <p:ext uri="{BB962C8B-B14F-4D97-AF65-F5344CB8AC3E}">
        <p14:creationId xmlns:p14="http://schemas.microsoft.com/office/powerpoint/2010/main" val="1064471175"/>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moderne, art, dessin&#10;&#10;Description générée automatiquement">
            <a:extLst>
              <a:ext uri="{FF2B5EF4-FFF2-40B4-BE49-F238E27FC236}">
                <a16:creationId xmlns:a16="http://schemas.microsoft.com/office/drawing/2014/main" id="{4F1702F0-9A4F-A377-1ADE-5396F511DC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7263" y="369000"/>
            <a:ext cx="6066678"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3746BB-E3E7-7677-0855-BE3B1BC58C1C}"/>
              </a:ext>
            </a:extLst>
          </p:cNvPr>
          <p:cNvSpPr txBox="1"/>
          <p:nvPr/>
        </p:nvSpPr>
        <p:spPr>
          <a:xfrm>
            <a:off x="7274440" y="2644170"/>
            <a:ext cx="3749040" cy="1569660"/>
          </a:xfrm>
          <a:prstGeom prst="rect">
            <a:avLst/>
          </a:prstGeom>
          <a:noFill/>
        </p:spPr>
        <p:txBody>
          <a:bodyPr wrap="square" rtlCol="0">
            <a:spAutoFit/>
          </a:bodyPr>
          <a:lstStyle/>
          <a:p>
            <a:r>
              <a:rPr lang="fr-FR" sz="2400" b="1" dirty="0">
                <a:solidFill>
                  <a:schemeClr val="bg1"/>
                </a:solidFill>
              </a:rPr>
              <a:t>L'Atelier au mimosa (1938-1946, huile sur toile, 127 × 127 cm, musée national d'Art moderne).</a:t>
            </a:r>
          </a:p>
        </p:txBody>
      </p:sp>
    </p:spTree>
    <p:extLst>
      <p:ext uri="{BB962C8B-B14F-4D97-AF65-F5344CB8AC3E}">
        <p14:creationId xmlns:p14="http://schemas.microsoft.com/office/powerpoint/2010/main" val="243212579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Dessin d’enfant, Art moderne&#10;&#10;Description générée automatiquement">
            <a:extLst>
              <a:ext uri="{FF2B5EF4-FFF2-40B4-BE49-F238E27FC236}">
                <a16:creationId xmlns:a16="http://schemas.microsoft.com/office/drawing/2014/main" id="{2D9AF87B-4279-2FBC-14A3-60C681F1FC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9675" y="369000"/>
            <a:ext cx="7657481"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D107676-0597-28AB-E260-CC7D7E815C88}"/>
              </a:ext>
            </a:extLst>
          </p:cNvPr>
          <p:cNvSpPr txBox="1"/>
          <p:nvPr/>
        </p:nvSpPr>
        <p:spPr>
          <a:xfrm>
            <a:off x="418012" y="2743200"/>
            <a:ext cx="3422468" cy="1938992"/>
          </a:xfrm>
          <a:prstGeom prst="rect">
            <a:avLst/>
          </a:prstGeom>
          <a:noFill/>
        </p:spPr>
        <p:txBody>
          <a:bodyPr wrap="square" rtlCol="0">
            <a:spAutoFit/>
          </a:bodyPr>
          <a:lstStyle/>
          <a:p>
            <a:r>
              <a:rPr lang="fr-FR" sz="2400" b="1" dirty="0"/>
              <a:t>Nu dans le bain au petit chien (1941-1946, huile sur toile, 123 × 152 cm, Carnegie Museum of Art).</a:t>
            </a:r>
          </a:p>
        </p:txBody>
      </p:sp>
    </p:spTree>
    <p:extLst>
      <p:ext uri="{BB962C8B-B14F-4D97-AF65-F5344CB8AC3E}">
        <p14:creationId xmlns:p14="http://schemas.microsoft.com/office/powerpoint/2010/main" val="38044484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bougie, vase&#10;&#10;Description générée automatiquement">
            <a:extLst>
              <a:ext uri="{FF2B5EF4-FFF2-40B4-BE49-F238E27FC236}">
                <a16:creationId xmlns:a16="http://schemas.microsoft.com/office/drawing/2014/main" id="{FA088EE7-24D1-ECDD-FDD5-D0C499B8BD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52895" y="369000"/>
            <a:ext cx="8017466"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21E0268-A357-3303-205D-9EE9668329EB}"/>
              </a:ext>
            </a:extLst>
          </p:cNvPr>
          <p:cNvSpPr txBox="1"/>
          <p:nvPr/>
        </p:nvSpPr>
        <p:spPr>
          <a:xfrm>
            <a:off x="9000309" y="2756263"/>
            <a:ext cx="2873828" cy="1569660"/>
          </a:xfrm>
          <a:prstGeom prst="rect">
            <a:avLst/>
          </a:prstGeom>
          <a:noFill/>
        </p:spPr>
        <p:txBody>
          <a:bodyPr wrap="square" rtlCol="0">
            <a:spAutoFit/>
          </a:bodyPr>
          <a:lstStyle/>
          <a:p>
            <a:r>
              <a:rPr lang="fr-FR" sz="2400" b="1" dirty="0"/>
              <a:t>la Lampe (vers 1899, huile sur bois, 54 × 70,5 cm, FIA, Flint, Michigan).</a:t>
            </a:r>
          </a:p>
        </p:txBody>
      </p:sp>
    </p:spTree>
    <p:extLst>
      <p:ext uri="{BB962C8B-B14F-4D97-AF65-F5344CB8AC3E}">
        <p14:creationId xmlns:p14="http://schemas.microsoft.com/office/powerpoint/2010/main" val="253546604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vase, dessin&#10;&#10;Description générée automatiquement">
            <a:extLst>
              <a:ext uri="{FF2B5EF4-FFF2-40B4-BE49-F238E27FC236}">
                <a16:creationId xmlns:a16="http://schemas.microsoft.com/office/drawing/2014/main" id="{B9FE6211-ACA6-8740-1027-A342F1F241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3050" y="189000"/>
            <a:ext cx="5604324"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8AD41EB-316D-7354-DF31-9045C86B532C}"/>
              </a:ext>
            </a:extLst>
          </p:cNvPr>
          <p:cNvSpPr txBox="1"/>
          <p:nvPr/>
        </p:nvSpPr>
        <p:spPr>
          <a:xfrm>
            <a:off x="992777" y="3429000"/>
            <a:ext cx="4062548" cy="1569660"/>
          </a:xfrm>
          <a:prstGeom prst="rect">
            <a:avLst/>
          </a:prstGeom>
          <a:noFill/>
        </p:spPr>
        <p:txBody>
          <a:bodyPr wrap="square" rtlCol="0">
            <a:spAutoFit/>
          </a:bodyPr>
          <a:lstStyle/>
          <a:p>
            <a:r>
              <a:rPr lang="fr-FR" sz="2400" b="1" dirty="0"/>
              <a:t>Nu à contre-jour (1908, huile sur toile, 125 × 109 cm, Musées royaux des Beaux-Arts de Belgique).</a:t>
            </a:r>
          </a:p>
        </p:txBody>
      </p:sp>
    </p:spTree>
    <p:extLst>
      <p:ext uri="{BB962C8B-B14F-4D97-AF65-F5344CB8AC3E}">
        <p14:creationId xmlns:p14="http://schemas.microsoft.com/office/powerpoint/2010/main" val="197571099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Arts visuels, Art moderne&#10;&#10;Description générée automatiquement">
            <a:extLst>
              <a:ext uri="{FF2B5EF4-FFF2-40B4-BE49-F238E27FC236}">
                <a16:creationId xmlns:a16="http://schemas.microsoft.com/office/drawing/2014/main" id="{FF6F246E-21C8-3600-9F92-1E9380827F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8618" y="189000"/>
            <a:ext cx="5013902"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E5C07C-358A-A498-AE65-B39D7FF0534F}"/>
              </a:ext>
            </a:extLst>
          </p:cNvPr>
          <p:cNvSpPr txBox="1"/>
          <p:nvPr/>
        </p:nvSpPr>
        <p:spPr>
          <a:xfrm>
            <a:off x="6096000" y="3017520"/>
            <a:ext cx="4249783" cy="1569660"/>
          </a:xfrm>
          <a:prstGeom prst="rect">
            <a:avLst/>
          </a:prstGeom>
          <a:noFill/>
        </p:spPr>
        <p:txBody>
          <a:bodyPr wrap="square" rtlCol="0">
            <a:spAutoFit/>
          </a:bodyPr>
          <a:lstStyle/>
          <a:p>
            <a:r>
              <a:rPr lang="fr-FR" sz="2400" b="1" dirty="0">
                <a:solidFill>
                  <a:schemeClr val="bg1"/>
                </a:solidFill>
              </a:rPr>
              <a:t>La Fenêtre ouverte (1921, huile sur toile, 118 × 96 cm, The Phillips Collection, Washington, DC).</a:t>
            </a:r>
          </a:p>
        </p:txBody>
      </p:sp>
    </p:spTree>
    <p:extLst>
      <p:ext uri="{BB962C8B-B14F-4D97-AF65-F5344CB8AC3E}">
        <p14:creationId xmlns:p14="http://schemas.microsoft.com/office/powerpoint/2010/main" val="406314363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intérieur, dessin&#10;&#10;Description générée automatiquement">
            <a:extLst>
              <a:ext uri="{FF2B5EF4-FFF2-40B4-BE49-F238E27FC236}">
                <a16:creationId xmlns:a16="http://schemas.microsoft.com/office/drawing/2014/main" id="{3220F8C8-91E6-39AE-2054-80243C691A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2013" y="189000"/>
            <a:ext cx="77247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67DE0C-9958-7D0E-5E82-DA559464D1AB}"/>
              </a:ext>
            </a:extLst>
          </p:cNvPr>
          <p:cNvSpPr txBox="1"/>
          <p:nvPr/>
        </p:nvSpPr>
        <p:spPr>
          <a:xfrm>
            <a:off x="192607" y="2834640"/>
            <a:ext cx="3409406" cy="1569660"/>
          </a:xfrm>
          <a:prstGeom prst="rect">
            <a:avLst/>
          </a:prstGeom>
          <a:noFill/>
        </p:spPr>
        <p:txBody>
          <a:bodyPr wrap="square" rtlCol="0">
            <a:spAutoFit/>
          </a:bodyPr>
          <a:lstStyle/>
          <a:p>
            <a:r>
              <a:rPr lang="fr-FR" sz="2400" b="1" dirty="0">
                <a:solidFill>
                  <a:srgbClr val="FFFF00"/>
                </a:solidFill>
              </a:rPr>
              <a:t>La Sieste (1900, huile sur toile, 109 × 132 cm, Melbourne, National </a:t>
            </a:r>
            <a:r>
              <a:rPr lang="fr-FR" sz="2400" b="1" dirty="0" err="1">
                <a:solidFill>
                  <a:srgbClr val="FFFF00"/>
                </a:solidFill>
              </a:rPr>
              <a:t>Gallery</a:t>
            </a:r>
            <a:r>
              <a:rPr lang="fr-FR" sz="2400" b="1" dirty="0">
                <a:solidFill>
                  <a:srgbClr val="FFFF00"/>
                </a:solidFill>
              </a:rPr>
              <a:t> of Victoria).</a:t>
            </a:r>
          </a:p>
        </p:txBody>
      </p:sp>
    </p:spTree>
    <p:extLst>
      <p:ext uri="{BB962C8B-B14F-4D97-AF65-F5344CB8AC3E}">
        <p14:creationId xmlns:p14="http://schemas.microsoft.com/office/powerpoint/2010/main" val="328416614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dessin, Arts visuels&#10;&#10;Description générée automatiquement">
            <a:extLst>
              <a:ext uri="{FF2B5EF4-FFF2-40B4-BE49-F238E27FC236}">
                <a16:creationId xmlns:a16="http://schemas.microsoft.com/office/drawing/2014/main" id="{A4EA303E-34B3-7CEB-F043-119D4F8038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9483" y="189000"/>
            <a:ext cx="599306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2AED47-8C5A-9432-13AC-C74DE88D619D}"/>
              </a:ext>
            </a:extLst>
          </p:cNvPr>
          <p:cNvSpPr txBox="1"/>
          <p:nvPr/>
        </p:nvSpPr>
        <p:spPr>
          <a:xfrm>
            <a:off x="7171508" y="3198167"/>
            <a:ext cx="4611189" cy="461665"/>
          </a:xfrm>
          <a:prstGeom prst="rect">
            <a:avLst/>
          </a:prstGeom>
          <a:noFill/>
        </p:spPr>
        <p:txBody>
          <a:bodyPr wrap="square" rtlCol="0">
            <a:spAutoFit/>
          </a:bodyPr>
          <a:lstStyle/>
          <a:p>
            <a:r>
              <a:rPr lang="fr-FR" sz="2400" b="1" dirty="0">
                <a:solidFill>
                  <a:srgbClr val="FFFF00"/>
                </a:solidFill>
              </a:rPr>
              <a:t>Daphnis et Chloé (coll. privée).</a:t>
            </a:r>
          </a:p>
        </p:txBody>
      </p:sp>
    </p:spTree>
    <p:extLst>
      <p:ext uri="{BB962C8B-B14F-4D97-AF65-F5344CB8AC3E}">
        <p14:creationId xmlns:p14="http://schemas.microsoft.com/office/powerpoint/2010/main" val="308345213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Œuvre d’art, Art moderne&#10;&#10;Description générée automatiquement">
            <a:extLst>
              <a:ext uri="{FF2B5EF4-FFF2-40B4-BE49-F238E27FC236}">
                <a16:creationId xmlns:a16="http://schemas.microsoft.com/office/drawing/2014/main" id="{05E49330-0661-3FF1-A0D3-4550A6952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8165" y="189000"/>
            <a:ext cx="7346701"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65E319-0EBC-24B3-28EE-532E1593B0C7}"/>
              </a:ext>
            </a:extLst>
          </p:cNvPr>
          <p:cNvSpPr txBox="1"/>
          <p:nvPr/>
        </p:nvSpPr>
        <p:spPr>
          <a:xfrm>
            <a:off x="274320" y="3239588"/>
            <a:ext cx="3344091" cy="1200329"/>
          </a:xfrm>
          <a:prstGeom prst="rect">
            <a:avLst/>
          </a:prstGeom>
          <a:noFill/>
        </p:spPr>
        <p:txBody>
          <a:bodyPr wrap="square" rtlCol="0">
            <a:spAutoFit/>
          </a:bodyPr>
          <a:lstStyle/>
          <a:p>
            <a:r>
              <a:rPr lang="fr-FR" sz="2400" b="1" dirty="0">
                <a:solidFill>
                  <a:schemeClr val="bg1"/>
                </a:solidFill>
              </a:rPr>
              <a:t>Effet de glace (1909, huile sur toile, 73 × 84,5 cm, coll. privée).</a:t>
            </a:r>
          </a:p>
        </p:txBody>
      </p:sp>
    </p:spTree>
    <p:extLst>
      <p:ext uri="{BB962C8B-B14F-4D97-AF65-F5344CB8AC3E}">
        <p14:creationId xmlns:p14="http://schemas.microsoft.com/office/powerpoint/2010/main" val="22172465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croquis, Œuvre d’art&#10;&#10;Description générée automatiquement">
            <a:extLst>
              <a:ext uri="{FF2B5EF4-FFF2-40B4-BE49-F238E27FC236}">
                <a16:creationId xmlns:a16="http://schemas.microsoft.com/office/drawing/2014/main" id="{FCDF2F16-5806-7CEC-2912-1E0B1A9854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1363" y="189000"/>
            <a:ext cx="476636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A7AD0EC-5918-85FC-E3BE-B924E47AB754}"/>
              </a:ext>
            </a:extLst>
          </p:cNvPr>
          <p:cNvSpPr txBox="1"/>
          <p:nvPr/>
        </p:nvSpPr>
        <p:spPr>
          <a:xfrm>
            <a:off x="5839097" y="3095897"/>
            <a:ext cx="4885509" cy="830997"/>
          </a:xfrm>
          <a:prstGeom prst="rect">
            <a:avLst/>
          </a:prstGeom>
          <a:noFill/>
        </p:spPr>
        <p:txBody>
          <a:bodyPr wrap="square" rtlCol="0">
            <a:spAutoFit/>
          </a:bodyPr>
          <a:lstStyle/>
          <a:p>
            <a:r>
              <a:rPr lang="fr-FR" sz="2400" b="1" dirty="0">
                <a:solidFill>
                  <a:srgbClr val="FFFF00"/>
                </a:solidFill>
              </a:rPr>
              <a:t>Nu accroupi au tub (1918, huile sur toile, 85 × 74 cm, Musée d'Orsay).</a:t>
            </a:r>
          </a:p>
        </p:txBody>
      </p:sp>
    </p:spTree>
    <p:extLst>
      <p:ext uri="{BB962C8B-B14F-4D97-AF65-F5344CB8AC3E}">
        <p14:creationId xmlns:p14="http://schemas.microsoft.com/office/powerpoint/2010/main" val="333233426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ersonne, art&#10;&#10;Description générée automatiquement">
            <a:extLst>
              <a:ext uri="{FF2B5EF4-FFF2-40B4-BE49-F238E27FC236}">
                <a16:creationId xmlns:a16="http://schemas.microsoft.com/office/drawing/2014/main" id="{E9D9A01B-6A97-16F5-35B7-3FF7F234F0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0257" y="189000"/>
            <a:ext cx="532170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CED4A8-0BD8-F929-616F-2FDF1847B2DF}"/>
              </a:ext>
            </a:extLst>
          </p:cNvPr>
          <p:cNvSpPr txBox="1"/>
          <p:nvPr/>
        </p:nvSpPr>
        <p:spPr>
          <a:xfrm>
            <a:off x="1136469" y="3655994"/>
            <a:ext cx="4703788" cy="1200329"/>
          </a:xfrm>
          <a:prstGeom prst="rect">
            <a:avLst/>
          </a:prstGeom>
          <a:noFill/>
        </p:spPr>
        <p:txBody>
          <a:bodyPr wrap="square" rtlCol="0">
            <a:spAutoFit/>
          </a:bodyPr>
          <a:lstStyle/>
          <a:p>
            <a:r>
              <a:rPr lang="fr-FR" sz="2400" b="1" dirty="0"/>
              <a:t>Nu rose à la baignoire (vers 1924, huile sur toile, 106 × 96 cm, coll. privée).</a:t>
            </a:r>
          </a:p>
        </p:txBody>
      </p:sp>
    </p:spTree>
    <p:extLst>
      <p:ext uri="{BB962C8B-B14F-4D97-AF65-F5344CB8AC3E}">
        <p14:creationId xmlns:p14="http://schemas.microsoft.com/office/powerpoint/2010/main" val="162671076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dessin, Peinture artistique&#10;&#10;Description générée automatiquement">
            <a:extLst>
              <a:ext uri="{FF2B5EF4-FFF2-40B4-BE49-F238E27FC236}">
                <a16:creationId xmlns:a16="http://schemas.microsoft.com/office/drawing/2014/main" id="{D58B9C34-D213-FFF4-E899-BDB1195ACC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053" y="189000"/>
            <a:ext cx="9195570" cy="648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A2E6D4-8ECD-9DBE-7716-3D072603FDA6}"/>
              </a:ext>
            </a:extLst>
          </p:cNvPr>
          <p:cNvSpPr txBox="1"/>
          <p:nvPr/>
        </p:nvSpPr>
        <p:spPr>
          <a:xfrm>
            <a:off x="9836331" y="3082834"/>
            <a:ext cx="2142309" cy="1569660"/>
          </a:xfrm>
          <a:prstGeom prst="rect">
            <a:avLst/>
          </a:prstGeom>
          <a:noFill/>
        </p:spPr>
        <p:txBody>
          <a:bodyPr wrap="square" rtlCol="0">
            <a:spAutoFit/>
          </a:bodyPr>
          <a:lstStyle/>
          <a:p>
            <a:r>
              <a:rPr lang="fr-FR" sz="2400" b="1" dirty="0"/>
              <a:t>Le Bain (1925, huile sur toile, 120,5 × 86 cm, Tate </a:t>
            </a:r>
            <a:r>
              <a:rPr lang="fr-FR" sz="2400" b="1" dirty="0" err="1"/>
              <a:t>gallery</a:t>
            </a:r>
            <a:r>
              <a:rPr lang="fr-FR" sz="2400" b="1" dirty="0"/>
              <a:t>).</a:t>
            </a:r>
          </a:p>
        </p:txBody>
      </p:sp>
    </p:spTree>
    <p:extLst>
      <p:ext uri="{BB962C8B-B14F-4D97-AF65-F5344CB8AC3E}">
        <p14:creationId xmlns:p14="http://schemas.microsoft.com/office/powerpoint/2010/main" val="339103314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fruit, nourriture, art&#10;&#10;Description générée automatiquement">
            <a:extLst>
              <a:ext uri="{FF2B5EF4-FFF2-40B4-BE49-F238E27FC236}">
                <a16:creationId xmlns:a16="http://schemas.microsoft.com/office/drawing/2014/main" id="{D5055515-CAEC-09C2-9531-DBFC44801C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3093" y="189000"/>
            <a:ext cx="4160513"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36F772-D830-3C6E-C897-72F9674DFF70}"/>
              </a:ext>
            </a:extLst>
          </p:cNvPr>
          <p:cNvSpPr txBox="1"/>
          <p:nvPr/>
        </p:nvSpPr>
        <p:spPr>
          <a:xfrm>
            <a:off x="1498394" y="3429000"/>
            <a:ext cx="4859383" cy="830997"/>
          </a:xfrm>
          <a:prstGeom prst="rect">
            <a:avLst/>
          </a:prstGeom>
          <a:noFill/>
        </p:spPr>
        <p:txBody>
          <a:bodyPr wrap="square" rtlCol="0">
            <a:spAutoFit/>
          </a:bodyPr>
          <a:lstStyle/>
          <a:p>
            <a:r>
              <a:rPr lang="fr-FR" sz="2400" b="1" dirty="0"/>
              <a:t>Le Compotier (1924, huile sur toile, 74 × 31 cm, coll. privée).</a:t>
            </a:r>
          </a:p>
        </p:txBody>
      </p:sp>
    </p:spTree>
    <p:extLst>
      <p:ext uri="{BB962C8B-B14F-4D97-AF65-F5344CB8AC3E}">
        <p14:creationId xmlns:p14="http://schemas.microsoft.com/office/powerpoint/2010/main" val="2718705034"/>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vase, intérieur&#10;&#10;Description générée automatiquement">
            <a:extLst>
              <a:ext uri="{FF2B5EF4-FFF2-40B4-BE49-F238E27FC236}">
                <a16:creationId xmlns:a16="http://schemas.microsoft.com/office/drawing/2014/main" id="{829D9028-19BA-441A-006D-0ADC54AD24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09" y="189000"/>
            <a:ext cx="699839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3CBA3A-F0D9-1BCB-C77A-596794335E50}"/>
              </a:ext>
            </a:extLst>
          </p:cNvPr>
          <p:cNvSpPr txBox="1"/>
          <p:nvPr/>
        </p:nvSpPr>
        <p:spPr>
          <a:xfrm>
            <a:off x="7903029" y="3149207"/>
            <a:ext cx="3788228" cy="1569660"/>
          </a:xfrm>
          <a:prstGeom prst="rect">
            <a:avLst/>
          </a:prstGeom>
          <a:noFill/>
        </p:spPr>
        <p:txBody>
          <a:bodyPr wrap="square" rtlCol="0">
            <a:spAutoFit/>
          </a:bodyPr>
          <a:lstStyle/>
          <a:p>
            <a:r>
              <a:rPr lang="fr-FR" sz="2400" b="1" dirty="0">
                <a:solidFill>
                  <a:schemeClr val="bg1"/>
                </a:solidFill>
              </a:rPr>
              <a:t>La Salle à manger à la campagne (1935, huile sur toile, 127 × 135 cm, Musée Guggenheim).</a:t>
            </a:r>
          </a:p>
        </p:txBody>
      </p:sp>
    </p:spTree>
    <p:extLst>
      <p:ext uri="{BB962C8B-B14F-4D97-AF65-F5344CB8AC3E}">
        <p14:creationId xmlns:p14="http://schemas.microsoft.com/office/powerpoint/2010/main" val="394811481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art, personne, intérieur&#10;&#10;Description générée automatiquement">
            <a:extLst>
              <a:ext uri="{FF2B5EF4-FFF2-40B4-BE49-F238E27FC236}">
                <a16:creationId xmlns:a16="http://schemas.microsoft.com/office/drawing/2014/main" id="{21D168C6-5D25-0293-6C7A-962EEAB7BC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9073" y="189000"/>
            <a:ext cx="6447601" cy="648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5B75196-430D-3E97-02C3-DA687AC80F06}"/>
              </a:ext>
            </a:extLst>
          </p:cNvPr>
          <p:cNvSpPr txBox="1"/>
          <p:nvPr/>
        </p:nvSpPr>
        <p:spPr>
          <a:xfrm>
            <a:off x="496390" y="3540035"/>
            <a:ext cx="3670662" cy="1200329"/>
          </a:xfrm>
          <a:prstGeom prst="rect">
            <a:avLst/>
          </a:prstGeom>
          <a:noFill/>
        </p:spPr>
        <p:txBody>
          <a:bodyPr wrap="square" rtlCol="0">
            <a:spAutoFit/>
          </a:bodyPr>
          <a:lstStyle/>
          <a:p>
            <a:r>
              <a:rPr lang="fr-FR" sz="2400" b="1" dirty="0">
                <a:solidFill>
                  <a:schemeClr val="bg1"/>
                </a:solidFill>
              </a:rPr>
              <a:t>La nappe à carreaux rouges (1910, huile sur toile, 83 × 85 cm, coll. privée).</a:t>
            </a:r>
          </a:p>
        </p:txBody>
      </p:sp>
    </p:spTree>
    <p:extLst>
      <p:ext uri="{BB962C8B-B14F-4D97-AF65-F5344CB8AC3E}">
        <p14:creationId xmlns:p14="http://schemas.microsoft.com/office/powerpoint/2010/main" val="411620076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intérieur, cadre photo, dessin&#10;&#10;Description générée automatiquement">
            <a:extLst>
              <a:ext uri="{FF2B5EF4-FFF2-40B4-BE49-F238E27FC236}">
                <a16:creationId xmlns:a16="http://schemas.microsoft.com/office/drawing/2014/main" id="{C39171DF-AD80-8E06-2C4F-9978934321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4120" y="279000"/>
            <a:ext cx="693447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F27620-D1F8-1A9A-27F4-BFB2F7B00404}"/>
              </a:ext>
            </a:extLst>
          </p:cNvPr>
          <p:cNvSpPr txBox="1"/>
          <p:nvPr/>
        </p:nvSpPr>
        <p:spPr>
          <a:xfrm>
            <a:off x="7916091" y="3246121"/>
            <a:ext cx="4088675" cy="830997"/>
          </a:xfrm>
          <a:prstGeom prst="rect">
            <a:avLst/>
          </a:prstGeom>
          <a:noFill/>
        </p:spPr>
        <p:txBody>
          <a:bodyPr wrap="square" rtlCol="0">
            <a:spAutoFit/>
          </a:bodyPr>
          <a:lstStyle/>
          <a:p>
            <a:r>
              <a:rPr lang="fr-FR" sz="2400" b="1" dirty="0">
                <a:solidFill>
                  <a:srgbClr val="FFFF00"/>
                </a:solidFill>
              </a:rPr>
              <a:t>Intérieur (1913, huile sur toile, 56,5 × 63 cm, coll. privée).</a:t>
            </a:r>
          </a:p>
        </p:txBody>
      </p:sp>
    </p:spTree>
    <p:extLst>
      <p:ext uri="{BB962C8B-B14F-4D97-AF65-F5344CB8AC3E}">
        <p14:creationId xmlns:p14="http://schemas.microsoft.com/office/powerpoint/2010/main" val="617217146"/>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9DB8CDB-CE9E-8C5B-6320-D6CB21297F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96359" y="189000"/>
            <a:ext cx="4643978"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18EAC6F-28BB-9677-95EB-C6CD2E1D1B5B}"/>
              </a:ext>
            </a:extLst>
          </p:cNvPr>
          <p:cNvSpPr txBox="1"/>
          <p:nvPr/>
        </p:nvSpPr>
        <p:spPr>
          <a:xfrm>
            <a:off x="2044885" y="3690258"/>
            <a:ext cx="4342851" cy="830997"/>
          </a:xfrm>
          <a:prstGeom prst="rect">
            <a:avLst/>
          </a:prstGeom>
          <a:noFill/>
        </p:spPr>
        <p:txBody>
          <a:bodyPr wrap="square" rtlCol="0">
            <a:spAutoFit/>
          </a:bodyPr>
          <a:lstStyle/>
          <a:p>
            <a:r>
              <a:rPr lang="fr-FR" sz="2400" b="1" dirty="0">
                <a:solidFill>
                  <a:srgbClr val="FFFF00"/>
                </a:solidFill>
              </a:rPr>
              <a:t>La Table (1925, huile sur toile, 103 × 74,5 cm, Tate).</a:t>
            </a:r>
          </a:p>
        </p:txBody>
      </p:sp>
    </p:spTree>
    <p:extLst>
      <p:ext uri="{BB962C8B-B14F-4D97-AF65-F5344CB8AC3E}">
        <p14:creationId xmlns:p14="http://schemas.microsoft.com/office/powerpoint/2010/main" val="3920023597"/>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6027141-DDBE-613A-4CED-944CD39A03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4382" y="214100"/>
            <a:ext cx="4643977"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269433-19D8-E54D-D862-31A29966DCC4}"/>
              </a:ext>
            </a:extLst>
          </p:cNvPr>
          <p:cNvSpPr txBox="1"/>
          <p:nvPr/>
        </p:nvSpPr>
        <p:spPr>
          <a:xfrm>
            <a:off x="5497417" y="3540034"/>
            <a:ext cx="5421767" cy="830997"/>
          </a:xfrm>
          <a:prstGeom prst="rect">
            <a:avLst/>
          </a:prstGeom>
          <a:noFill/>
        </p:spPr>
        <p:txBody>
          <a:bodyPr wrap="square" rtlCol="0">
            <a:spAutoFit/>
          </a:bodyPr>
          <a:lstStyle/>
          <a:p>
            <a:r>
              <a:rPr lang="fr-FR" sz="2400" b="1" dirty="0">
                <a:solidFill>
                  <a:srgbClr val="FFFF00"/>
                </a:solidFill>
              </a:rPr>
              <a:t>La Table (1925, huile sur toile, 103 × 74,5 cm, Tate).</a:t>
            </a:r>
          </a:p>
        </p:txBody>
      </p:sp>
    </p:spTree>
    <p:extLst>
      <p:ext uri="{BB962C8B-B14F-4D97-AF65-F5344CB8AC3E}">
        <p14:creationId xmlns:p14="http://schemas.microsoft.com/office/powerpoint/2010/main" val="3699746642"/>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intérieur, art, mur&#10;&#10;Description générée automatiquement">
            <a:extLst>
              <a:ext uri="{FF2B5EF4-FFF2-40B4-BE49-F238E27FC236}">
                <a16:creationId xmlns:a16="http://schemas.microsoft.com/office/drawing/2014/main" id="{8898ECF8-9DA2-8E92-C6DB-BEBB35995A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4915" y="369000"/>
            <a:ext cx="8667879" cy="612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CC6C89-C070-3563-3A68-24ABC30FDEA5}"/>
              </a:ext>
            </a:extLst>
          </p:cNvPr>
          <p:cNvSpPr txBox="1"/>
          <p:nvPr/>
        </p:nvSpPr>
        <p:spPr>
          <a:xfrm>
            <a:off x="309206" y="2965268"/>
            <a:ext cx="2756263" cy="1938992"/>
          </a:xfrm>
          <a:prstGeom prst="rect">
            <a:avLst/>
          </a:prstGeom>
          <a:noFill/>
        </p:spPr>
        <p:txBody>
          <a:bodyPr wrap="square" rtlCol="0">
            <a:spAutoFit/>
          </a:bodyPr>
          <a:lstStyle/>
          <a:p>
            <a:r>
              <a:rPr lang="fr-FR" sz="2400" b="1" dirty="0"/>
              <a:t>Intérieur blanc (1932, huile sur toile, 109 × 162 cm, Musée de Grenoble).</a:t>
            </a:r>
          </a:p>
        </p:txBody>
      </p:sp>
    </p:spTree>
    <p:extLst>
      <p:ext uri="{BB962C8B-B14F-4D97-AF65-F5344CB8AC3E}">
        <p14:creationId xmlns:p14="http://schemas.microsoft.com/office/powerpoint/2010/main" val="16295101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93369E4-F5B8-8284-8B47-871409CFD8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4110" y="189000"/>
            <a:ext cx="3290632"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96ECB3-0D00-5AE3-4ECC-5E7D9BB33E09}"/>
              </a:ext>
            </a:extLst>
          </p:cNvPr>
          <p:cNvSpPr txBox="1"/>
          <p:nvPr/>
        </p:nvSpPr>
        <p:spPr>
          <a:xfrm>
            <a:off x="4976948" y="3429000"/>
            <a:ext cx="4454435" cy="1200329"/>
          </a:xfrm>
          <a:prstGeom prst="rect">
            <a:avLst/>
          </a:prstGeom>
          <a:noFill/>
        </p:spPr>
        <p:txBody>
          <a:bodyPr wrap="square" rtlCol="0">
            <a:spAutoFit/>
          </a:bodyPr>
          <a:lstStyle/>
          <a:p>
            <a:r>
              <a:rPr lang="fr-FR" sz="2400" b="1" dirty="0">
                <a:solidFill>
                  <a:schemeClr val="bg1"/>
                </a:solidFill>
              </a:rPr>
              <a:t>Nu dans un intérieur (1935, huile sur toile, 134 × 69 cm, National </a:t>
            </a:r>
            <a:r>
              <a:rPr lang="fr-FR" sz="2400" b="1" dirty="0" err="1">
                <a:solidFill>
                  <a:schemeClr val="bg1"/>
                </a:solidFill>
              </a:rPr>
              <a:t>Gallery</a:t>
            </a:r>
            <a:r>
              <a:rPr lang="fr-FR" sz="2400" b="1" dirty="0">
                <a:solidFill>
                  <a:schemeClr val="bg1"/>
                </a:solidFill>
              </a:rPr>
              <a:t> of Art).</a:t>
            </a:r>
          </a:p>
        </p:txBody>
      </p:sp>
    </p:spTree>
    <p:extLst>
      <p:ext uri="{BB962C8B-B14F-4D97-AF65-F5344CB8AC3E}">
        <p14:creationId xmlns:p14="http://schemas.microsoft.com/office/powerpoint/2010/main" val="3161615911"/>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D305263-128E-6B69-D5F1-308E260AA9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5211" y="189000"/>
            <a:ext cx="6220800"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A2291A-B7B9-0F96-6D09-1E5D3EA89187}"/>
              </a:ext>
            </a:extLst>
          </p:cNvPr>
          <p:cNvSpPr txBox="1"/>
          <p:nvPr/>
        </p:nvSpPr>
        <p:spPr>
          <a:xfrm>
            <a:off x="509451" y="3429000"/>
            <a:ext cx="4362994" cy="1200329"/>
          </a:xfrm>
          <a:prstGeom prst="rect">
            <a:avLst/>
          </a:prstGeom>
          <a:noFill/>
        </p:spPr>
        <p:txBody>
          <a:bodyPr wrap="square" rtlCol="0">
            <a:spAutoFit/>
          </a:bodyPr>
          <a:lstStyle/>
          <a:p>
            <a:r>
              <a:rPr lang="fr-FR" sz="2400" b="1" dirty="0">
                <a:solidFill>
                  <a:schemeClr val="bg1"/>
                </a:solidFill>
              </a:rPr>
              <a:t>Paysage avec saule et trois personnages (1912, huile sur toile, 73 × 69 cm, coll. privée).</a:t>
            </a:r>
          </a:p>
        </p:txBody>
      </p:sp>
    </p:spTree>
    <p:extLst>
      <p:ext uri="{BB962C8B-B14F-4D97-AF65-F5344CB8AC3E}">
        <p14:creationId xmlns:p14="http://schemas.microsoft.com/office/powerpoint/2010/main" val="221401957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7C0AF3E-6689-9B5D-6CB0-DBB3FEEB96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542" y="189000"/>
            <a:ext cx="874015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27DC84-827A-87AF-B041-BDF3DF1A43CC}"/>
              </a:ext>
            </a:extLst>
          </p:cNvPr>
          <p:cNvSpPr txBox="1"/>
          <p:nvPr/>
        </p:nvSpPr>
        <p:spPr>
          <a:xfrm>
            <a:off x="9522823" y="2860766"/>
            <a:ext cx="2351315" cy="2308324"/>
          </a:xfrm>
          <a:prstGeom prst="rect">
            <a:avLst/>
          </a:prstGeom>
          <a:noFill/>
        </p:spPr>
        <p:txBody>
          <a:bodyPr wrap="square" rtlCol="0">
            <a:spAutoFit/>
          </a:bodyPr>
          <a:lstStyle/>
          <a:p>
            <a:r>
              <a:rPr lang="fr-FR" sz="2400" b="1" dirty="0">
                <a:solidFill>
                  <a:schemeClr val="bg1"/>
                </a:solidFill>
              </a:rPr>
              <a:t>La Sieste ou Soir (1914, huile sur toile, 84 × 113 cm, Musée des Beaux-Arts de Berne).</a:t>
            </a:r>
          </a:p>
        </p:txBody>
      </p:sp>
    </p:spTree>
    <p:extLst>
      <p:ext uri="{BB962C8B-B14F-4D97-AF65-F5344CB8AC3E}">
        <p14:creationId xmlns:p14="http://schemas.microsoft.com/office/powerpoint/2010/main" val="268825052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art, palmier&#10;&#10;Description générée automatiquement">
            <a:extLst>
              <a:ext uri="{FF2B5EF4-FFF2-40B4-BE49-F238E27FC236}">
                <a16:creationId xmlns:a16="http://schemas.microsoft.com/office/drawing/2014/main" id="{014640BE-7F96-8FF9-5B80-8E57CA72CF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1274" y="189000"/>
            <a:ext cx="848966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C7B9E0-905B-0DC0-9077-2E88B4F4B933}"/>
              </a:ext>
            </a:extLst>
          </p:cNvPr>
          <p:cNvSpPr txBox="1"/>
          <p:nvPr/>
        </p:nvSpPr>
        <p:spPr>
          <a:xfrm>
            <a:off x="558520" y="2717074"/>
            <a:ext cx="2442754" cy="1938992"/>
          </a:xfrm>
          <a:prstGeom prst="rect">
            <a:avLst/>
          </a:prstGeom>
          <a:noFill/>
        </p:spPr>
        <p:txBody>
          <a:bodyPr wrap="square" rtlCol="0">
            <a:spAutoFit/>
          </a:bodyPr>
          <a:lstStyle/>
          <a:p>
            <a:r>
              <a:rPr lang="fr-FR" sz="2400" b="1" dirty="0">
                <a:solidFill>
                  <a:schemeClr val="bg1"/>
                </a:solidFill>
              </a:rPr>
              <a:t>La Palme (1926, huile sur toile, 114 × 147 cm, The Phillips Collection).</a:t>
            </a:r>
          </a:p>
        </p:txBody>
      </p:sp>
    </p:spTree>
    <p:extLst>
      <p:ext uri="{BB962C8B-B14F-4D97-AF65-F5344CB8AC3E}">
        <p14:creationId xmlns:p14="http://schemas.microsoft.com/office/powerpoint/2010/main" val="3254126500"/>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barrière de corail, Peinture artistique&#10;&#10;Description générée automatiquement">
            <a:extLst>
              <a:ext uri="{FF2B5EF4-FFF2-40B4-BE49-F238E27FC236}">
                <a16:creationId xmlns:a16="http://schemas.microsoft.com/office/drawing/2014/main" id="{9E52737F-144F-346F-A644-90802EAE4D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1456" y="189000"/>
            <a:ext cx="633765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F76ED2B-78B2-0597-B1A2-5971F7AF4C9B}"/>
              </a:ext>
            </a:extLst>
          </p:cNvPr>
          <p:cNvSpPr txBox="1"/>
          <p:nvPr/>
        </p:nvSpPr>
        <p:spPr>
          <a:xfrm>
            <a:off x="7262949" y="2828835"/>
            <a:ext cx="4572000" cy="1200329"/>
          </a:xfrm>
          <a:prstGeom prst="rect">
            <a:avLst/>
          </a:prstGeom>
          <a:noFill/>
        </p:spPr>
        <p:txBody>
          <a:bodyPr wrap="square" rtlCol="0">
            <a:spAutoFit/>
          </a:bodyPr>
          <a:lstStyle/>
          <a:p>
            <a:r>
              <a:rPr lang="fr-FR" sz="2400" b="1" dirty="0">
                <a:solidFill>
                  <a:schemeClr val="bg1"/>
                </a:solidFill>
              </a:rPr>
              <a:t>La Côte d'azur (1924, huile sur toile, 79 × 76 cm, The Phillips Collection).</a:t>
            </a:r>
          </a:p>
        </p:txBody>
      </p:sp>
    </p:spTree>
    <p:extLst>
      <p:ext uri="{BB962C8B-B14F-4D97-AF65-F5344CB8AC3E}">
        <p14:creationId xmlns:p14="http://schemas.microsoft.com/office/powerpoint/2010/main" val="404012099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moderne, Peinture acrylique&#10;&#10;Description générée automatiquement">
            <a:extLst>
              <a:ext uri="{FF2B5EF4-FFF2-40B4-BE49-F238E27FC236}">
                <a16:creationId xmlns:a16="http://schemas.microsoft.com/office/drawing/2014/main" id="{E51E7FF6-6AF0-EA39-421A-5A7207E836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8831" y="369000"/>
            <a:ext cx="902701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23C981-4326-B3DC-14B5-E9BF0828085F}"/>
              </a:ext>
            </a:extLst>
          </p:cNvPr>
          <p:cNvSpPr txBox="1"/>
          <p:nvPr/>
        </p:nvSpPr>
        <p:spPr>
          <a:xfrm>
            <a:off x="362358" y="1905506"/>
            <a:ext cx="2063932" cy="3046988"/>
          </a:xfrm>
          <a:prstGeom prst="rect">
            <a:avLst/>
          </a:prstGeom>
          <a:noFill/>
        </p:spPr>
        <p:txBody>
          <a:bodyPr wrap="square" rtlCol="0">
            <a:spAutoFit/>
          </a:bodyPr>
          <a:lstStyle/>
          <a:p>
            <a:r>
              <a:rPr lang="fr-FR" sz="2400" b="1" dirty="0">
                <a:solidFill>
                  <a:srgbClr val="FFFF00"/>
                </a:solidFill>
              </a:rPr>
              <a:t>Paysage d'automne (1932, huile sur toile support carton, 43 × 66 cm, coll. privée).</a:t>
            </a:r>
          </a:p>
        </p:txBody>
      </p:sp>
    </p:spTree>
    <p:extLst>
      <p:ext uri="{BB962C8B-B14F-4D97-AF65-F5344CB8AC3E}">
        <p14:creationId xmlns:p14="http://schemas.microsoft.com/office/powerpoint/2010/main" val="310927575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acrylique, Art moderne, Peinture artistique&#10;&#10;Description générée automatiquement">
            <a:extLst>
              <a:ext uri="{FF2B5EF4-FFF2-40B4-BE49-F238E27FC236}">
                <a16:creationId xmlns:a16="http://schemas.microsoft.com/office/drawing/2014/main" id="{78795822-5C35-EEAD-D23C-B40901DD6E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0703" y="189000"/>
            <a:ext cx="5235297"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4640CF-2AC6-135C-CEF2-0BBD1DC85EF2}"/>
              </a:ext>
            </a:extLst>
          </p:cNvPr>
          <p:cNvSpPr txBox="1"/>
          <p:nvPr/>
        </p:nvSpPr>
        <p:spPr>
          <a:xfrm>
            <a:off x="6283234" y="3161211"/>
            <a:ext cx="4741817" cy="830997"/>
          </a:xfrm>
          <a:prstGeom prst="rect">
            <a:avLst/>
          </a:prstGeom>
          <a:noFill/>
        </p:spPr>
        <p:txBody>
          <a:bodyPr wrap="square" rtlCol="0">
            <a:spAutoFit/>
          </a:bodyPr>
          <a:lstStyle/>
          <a:p>
            <a:r>
              <a:rPr lang="fr-FR" sz="2400" b="1" dirty="0"/>
              <a:t>Le Jardin à midi (1943, huile sur toile, coll. privée).</a:t>
            </a:r>
          </a:p>
        </p:txBody>
      </p:sp>
    </p:spTree>
    <p:extLst>
      <p:ext uri="{BB962C8B-B14F-4D97-AF65-F5344CB8AC3E}">
        <p14:creationId xmlns:p14="http://schemas.microsoft.com/office/powerpoint/2010/main" val="195147177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rt, meubles, table&#10;&#10;Description générée automatiquement">
            <a:extLst>
              <a:ext uri="{FF2B5EF4-FFF2-40B4-BE49-F238E27FC236}">
                <a16:creationId xmlns:a16="http://schemas.microsoft.com/office/drawing/2014/main" id="{90B04C67-75C0-E61C-7F38-BDAEAD65C7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6599" y="189000"/>
            <a:ext cx="8173491"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BEF9AE-2EB5-8120-B204-79FD0116C6C2}"/>
              </a:ext>
            </a:extLst>
          </p:cNvPr>
          <p:cNvSpPr txBox="1"/>
          <p:nvPr/>
        </p:nvSpPr>
        <p:spPr>
          <a:xfrm>
            <a:off x="91440" y="3239589"/>
            <a:ext cx="3226526" cy="1938992"/>
          </a:xfrm>
          <a:prstGeom prst="rect">
            <a:avLst/>
          </a:prstGeom>
          <a:noFill/>
        </p:spPr>
        <p:txBody>
          <a:bodyPr wrap="square" rtlCol="0">
            <a:spAutoFit/>
          </a:bodyPr>
          <a:lstStyle/>
          <a:p>
            <a:r>
              <a:rPr lang="fr-FR" sz="2400" b="1" dirty="0"/>
              <a:t>La Salle à manger à la campagne (1913, huile sur toile, 165 × 205 cm, Minneapolis Institute of Art).</a:t>
            </a:r>
          </a:p>
        </p:txBody>
      </p:sp>
    </p:spTree>
    <p:extLst>
      <p:ext uri="{BB962C8B-B14F-4D97-AF65-F5344CB8AC3E}">
        <p14:creationId xmlns:p14="http://schemas.microsoft.com/office/powerpoint/2010/main" val="3980859548"/>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Œuvre d’art, Peinture acrylique, Arts visuels&#10;&#10;Description générée automatiquement">
            <a:extLst>
              <a:ext uri="{FF2B5EF4-FFF2-40B4-BE49-F238E27FC236}">
                <a16:creationId xmlns:a16="http://schemas.microsoft.com/office/drawing/2014/main" id="{394167EB-1DAF-E9D7-7782-5BC0EB17A6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129" y="189000"/>
            <a:ext cx="4989413"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2E3C86D-A89E-78E8-E32E-4E74FBC3637D}"/>
              </a:ext>
            </a:extLst>
          </p:cNvPr>
          <p:cNvSpPr txBox="1"/>
          <p:nvPr/>
        </p:nvSpPr>
        <p:spPr>
          <a:xfrm>
            <a:off x="5793427" y="783771"/>
            <a:ext cx="5205497" cy="954107"/>
          </a:xfrm>
          <a:prstGeom prst="rect">
            <a:avLst/>
          </a:prstGeom>
          <a:noFill/>
        </p:spPr>
        <p:txBody>
          <a:bodyPr wrap="square" rtlCol="0">
            <a:spAutoFit/>
          </a:bodyPr>
          <a:lstStyle/>
          <a:p>
            <a:r>
              <a:rPr lang="fr-FR" sz="2800" b="1" dirty="0">
                <a:solidFill>
                  <a:srgbClr val="FFFF00"/>
                </a:solidFill>
              </a:rPr>
              <a:t>Lorient Vous A Proposé Le Peintre Pierre Bonnard ( Suite N°3)</a:t>
            </a:r>
          </a:p>
        </p:txBody>
      </p:sp>
      <p:sp>
        <p:nvSpPr>
          <p:cNvPr id="5" name="ZoneTexte 4">
            <a:extLst>
              <a:ext uri="{FF2B5EF4-FFF2-40B4-BE49-F238E27FC236}">
                <a16:creationId xmlns:a16="http://schemas.microsoft.com/office/drawing/2014/main" id="{F3B937D6-6632-85CC-DBC0-B412804EA4E3}"/>
              </a:ext>
            </a:extLst>
          </p:cNvPr>
          <p:cNvSpPr txBox="1"/>
          <p:nvPr/>
        </p:nvSpPr>
        <p:spPr>
          <a:xfrm>
            <a:off x="5926183" y="2905780"/>
            <a:ext cx="4471851"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07998662-5050-7C62-2DA9-776A1ED258EE}"/>
              </a:ext>
            </a:extLst>
          </p:cNvPr>
          <p:cNvSpPr txBox="1"/>
          <p:nvPr/>
        </p:nvSpPr>
        <p:spPr>
          <a:xfrm>
            <a:off x="7471954" y="3866253"/>
            <a:ext cx="387966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569106239"/>
      </p:ext>
    </p:extLst>
  </p:cSld>
  <p:clrMapOvr>
    <a:masterClrMapping/>
  </p:clrMapOvr>
  <mc:AlternateContent xmlns:mc="http://schemas.openxmlformats.org/markup-compatibility/2006">
    <mc:Choice xmlns:p14="http://schemas.microsoft.com/office/powerpoint/2010/main" Requires="p14">
      <p:transition spd="slow" p14:dur="5000" advClick="0" advTm="9000">
        <p14:prism isContent="1" isInverted="1"/>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6">
                                            <p:txEl>
                                              <p:pRg st="0" end="0"/>
                                            </p:txEl>
                                          </p:spTgt>
                                        </p:tgtEl>
                                        <p:attrNameLst>
                                          <p:attrName>style.visibility</p:attrName>
                                        </p:attrNameLst>
                                      </p:cBhvr>
                                      <p:to>
                                        <p:strVal val="visible"/>
                                      </p:to>
                                    </p:set>
                                    <p:set>
                                      <p:cBhvr>
                                        <p:cTn id="25" dur="455" fill="hold">
                                          <p:stCondLst>
                                            <p:cond delay="0"/>
                                          </p:stCondLst>
                                        </p:cTn>
                                        <p:tgtEl>
                                          <p:spTgt spid="6">
                                            <p:txEl>
                                              <p:pRg st="0" end="0"/>
                                            </p:txEl>
                                          </p:spTgt>
                                        </p:tgtEl>
                                        <p:attrNameLst>
                                          <p:attrName>style.rotation</p:attrName>
                                        </p:attrNameLst>
                                      </p:cBhvr>
                                      <p:to>
                                        <p:strVal val="-45.0"/>
                                      </p:to>
                                    </p:set>
                                    <p:anim calcmode="lin" valueType="num">
                                      <p:cBhvr>
                                        <p:cTn id="26"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758</Words>
  <Application>Microsoft Office PowerPoint</Application>
  <PresentationFormat>Grand écran</PresentationFormat>
  <Paragraphs>36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2024-01-10T09:07:39Z</dcterms:created>
  <dcterms:modified xsi:type="dcterms:W3CDTF">2024-01-10T10:23:53Z</dcterms:modified>
</cp:coreProperties>
</file>