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79" r:id="rId4"/>
    <p:sldId id="278" r:id="rId5"/>
    <p:sldId id="277" r:id="rId6"/>
    <p:sldId id="276" r:id="rId7"/>
    <p:sldId id="275" r:id="rId8"/>
    <p:sldId id="274" r:id="rId9"/>
    <p:sldId id="273" r:id="rId10"/>
    <p:sldId id="272" r:id="rId11"/>
    <p:sldId id="271" r:id="rId12"/>
    <p:sldId id="270" r:id="rId13"/>
    <p:sldId id="269" r:id="rId14"/>
    <p:sldId id="268" r:id="rId15"/>
    <p:sldId id="267" r:id="rId16"/>
    <p:sldId id="266" r:id="rId17"/>
    <p:sldId id="265" r:id="rId18"/>
    <p:sldId id="262" r:id="rId19"/>
    <p:sldId id="264" r:id="rId20"/>
    <p:sldId id="263" r:id="rId21"/>
    <p:sldId id="261" r:id="rId22"/>
    <p:sldId id="259" r:id="rId23"/>
    <p:sldId id="260" r:id="rId24"/>
    <p:sldId id="258" r:id="rId25"/>
    <p:sldId id="257"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4660"/>
  </p:normalViewPr>
  <p:slideViewPr>
    <p:cSldViewPr snapToGrid="0">
      <p:cViewPr varScale="1">
        <p:scale>
          <a:sx n="94" d="100"/>
          <a:sy n="94" d="100"/>
        </p:scale>
        <p:origin x="1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E6AC0D-DD88-10B7-6835-BB36FFCB389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BD166D4-A278-31CD-F719-9D9BC3845D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0C6CE36-74DA-4E56-5081-DFEA50948058}"/>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89E4F64A-FCB0-2C2E-3BB4-5179505BC6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3E27BD-62E4-10B3-0603-937F720B0A35}"/>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103713526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7841AC-C150-FFDD-C994-A81CF8DD33B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809ED5E-DA44-9583-0321-9BF950B723C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5F266BD-2290-195B-349A-3BCB1085A1B5}"/>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C9087E8A-6AE3-53D3-7FDF-7BCE7B5C5F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E10DDC5-81C1-F565-8CD5-28E03644C761}"/>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2790689698"/>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90CDF7-3B58-C142-A868-F5550B47851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D79DF73-8811-0DEA-C69C-CBE466AE8E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47E688E-CC78-A416-9D88-A8FD161E6352}"/>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FC32DCE7-9F9E-D502-EEDA-80FED9C38F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66B177-D538-CFA7-92B6-627C5CA5B8AE}"/>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823483012"/>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12A92A-9BDC-B6D7-D59C-1D1F1A837FB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0B2D460-2FC6-E336-03EE-984F22EBC57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1F210FB-3A8C-9611-FE46-97C34F75469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B0EE39E-0E4E-BF40-F3F4-0E20CAF57F21}"/>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6" name="Espace réservé du pied de page 5">
            <a:extLst>
              <a:ext uri="{FF2B5EF4-FFF2-40B4-BE49-F238E27FC236}">
                <a16:creationId xmlns:a16="http://schemas.microsoft.com/office/drawing/2014/main" id="{467F94DF-5EB6-D7FD-12AD-8E14ACD532D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AFF285-EB14-552C-9727-CD38DCAB08E1}"/>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375978588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B425D-757E-D243-FC1A-3964DE6F507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D86E7FA-8B20-892B-2B71-2612585E70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A835032-6049-4174-E871-B70B96C9CA8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D4E00BF-2248-298F-34F9-34172DC988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D3A0A4-719A-4478-5ABC-7E7F4BE1614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47F7693-4756-4EDD-99B5-CD884B46EA29}"/>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8" name="Espace réservé du pied de page 7">
            <a:extLst>
              <a:ext uri="{FF2B5EF4-FFF2-40B4-BE49-F238E27FC236}">
                <a16:creationId xmlns:a16="http://schemas.microsoft.com/office/drawing/2014/main" id="{06A4D6AF-243F-AEC3-1563-252337B384D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96155C8-0DB1-799C-FC46-42F04C2DC038}"/>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2651472267"/>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252615-FC69-97E1-436B-C492A4CB7D1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937E0FF-D155-59A6-738D-85208A79A6FD}"/>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4" name="Espace réservé du pied de page 3">
            <a:extLst>
              <a:ext uri="{FF2B5EF4-FFF2-40B4-BE49-F238E27FC236}">
                <a16:creationId xmlns:a16="http://schemas.microsoft.com/office/drawing/2014/main" id="{44FF514C-B8B5-C656-CD5E-A49BB4D3FB4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4ED69D9-9BAA-DAE8-DBAA-8E43BE570F82}"/>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413384028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ED6957D-8AE6-B483-0ADD-E19BC18AE1CA}"/>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3" name="Espace réservé du pied de page 2">
            <a:extLst>
              <a:ext uri="{FF2B5EF4-FFF2-40B4-BE49-F238E27FC236}">
                <a16:creationId xmlns:a16="http://schemas.microsoft.com/office/drawing/2014/main" id="{DF4A9A32-6A6B-08EA-532E-72E68203086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4ABA298-DC40-A454-BB66-FC9DF90DBDA6}"/>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14665543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8F4092-F3E0-3D38-7BCB-B1AE8B86EFB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9B3CAA6-15D7-7D58-6711-F814F0F772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39AD432-3A64-385C-A88B-4FC1A17188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A845059-5A12-6F6B-3324-1BCB0666D848}"/>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6" name="Espace réservé du pied de page 5">
            <a:extLst>
              <a:ext uri="{FF2B5EF4-FFF2-40B4-BE49-F238E27FC236}">
                <a16:creationId xmlns:a16="http://schemas.microsoft.com/office/drawing/2014/main" id="{E7FBAEFA-6595-1CB1-E8FE-0B676E0545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0B7A2C-8CDF-1889-14EB-6D6A9C6CAD8A}"/>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7686075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06EE49-3D58-967E-0D85-0D3896707E1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A40C98-26C4-7275-F991-4DBC19BACA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17131E7-FEB4-4EAD-09D4-2DA64C1B8C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C0C737-9400-CB25-D953-CC6154372E46}"/>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6" name="Espace réservé du pied de page 5">
            <a:extLst>
              <a:ext uri="{FF2B5EF4-FFF2-40B4-BE49-F238E27FC236}">
                <a16:creationId xmlns:a16="http://schemas.microsoft.com/office/drawing/2014/main" id="{C1BB91D7-180C-79B6-3D6A-7406FED7E50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B8C2F74-80B9-F872-7D1E-5AF4673749A8}"/>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361129973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70165B-943F-38F1-047B-121037FD3EC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A155E4E-389A-6FDB-0C22-C22F7C7FC4A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A676877-C08D-D37C-4FA5-364211A9B26F}"/>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A6E92CED-DCF1-30C8-30EB-1C20D59B77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B109BE6-6462-1658-E6C7-B8186396100A}"/>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392620542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01B534E-D124-36AD-D2A7-54E2287DC75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31D1B7D-5C3C-1665-34B0-33D02093644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D8AC2E-ED85-5F27-897E-CB9EB0E785DF}"/>
              </a:ext>
            </a:extLst>
          </p:cNvPr>
          <p:cNvSpPr>
            <a:spLocks noGrp="1"/>
          </p:cNvSpPr>
          <p:nvPr>
            <p:ph type="dt" sz="half" idx="10"/>
          </p:nvPr>
        </p:nvSpPr>
        <p:spPr/>
        <p:txBody>
          <a:bodyPr/>
          <a:lstStyle/>
          <a:p>
            <a:fld id="{04857453-07A3-4734-A784-484E32D9A757}"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CEBCFC62-58B1-F336-3DA0-1FEED0A31A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AA214B-5D47-A810-50A1-B8D9DED7FE09}"/>
              </a:ext>
            </a:extLst>
          </p:cNvPr>
          <p:cNvSpPr>
            <a:spLocks noGrp="1"/>
          </p:cNvSpPr>
          <p:nvPr>
            <p:ph type="sldNum" sz="quarter" idx="12"/>
          </p:nvPr>
        </p:nvSpPr>
        <p:spPr/>
        <p:txBody>
          <a:bodyPr/>
          <a:lstStyle/>
          <a:p>
            <a:fld id="{CC183E78-DF54-4A80-8289-62CF21885A33}" type="slidenum">
              <a:rPr lang="fr-FR" smtClean="0"/>
              <a:t>‹N°›</a:t>
            </a:fld>
            <a:endParaRPr lang="fr-FR"/>
          </a:p>
        </p:txBody>
      </p:sp>
    </p:spTree>
    <p:extLst>
      <p:ext uri="{BB962C8B-B14F-4D97-AF65-F5344CB8AC3E}">
        <p14:creationId xmlns:p14="http://schemas.microsoft.com/office/powerpoint/2010/main" val="2261968850"/>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808D701-9321-9F5E-D839-137A914D9C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C151E81-594F-2289-786D-F51C4557E9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1196F92-DFAA-BDF2-ABAC-A2A39596F8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857453-07A3-4734-A784-484E32D9A757}" type="datetimeFigureOut">
              <a:rPr lang="fr-FR" smtClean="0"/>
              <a:t>10/01/2024</a:t>
            </a:fld>
            <a:endParaRPr lang="fr-FR"/>
          </a:p>
        </p:txBody>
      </p:sp>
      <p:sp>
        <p:nvSpPr>
          <p:cNvPr id="5" name="Espace réservé du pied de page 4">
            <a:extLst>
              <a:ext uri="{FF2B5EF4-FFF2-40B4-BE49-F238E27FC236}">
                <a16:creationId xmlns:a16="http://schemas.microsoft.com/office/drawing/2014/main" id="{42D7CDF9-AE07-9281-B88D-82FA004FB5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D807AF1-ED3C-1C9D-CE37-C35E91432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183E78-DF54-4A80-8289-62CF21885A33}" type="slidenum">
              <a:rPr lang="fr-FR" smtClean="0"/>
              <a:t>‹N°›</a:t>
            </a:fld>
            <a:endParaRPr lang="fr-FR"/>
          </a:p>
        </p:txBody>
      </p:sp>
    </p:spTree>
    <p:extLst>
      <p:ext uri="{BB962C8B-B14F-4D97-AF65-F5344CB8AC3E}">
        <p14:creationId xmlns:p14="http://schemas.microsoft.com/office/powerpoint/2010/main" val="3020496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Visage humain, portrait, croquis, Front&#10;&#10;Description générée automatiquement">
            <a:extLst>
              <a:ext uri="{FF2B5EF4-FFF2-40B4-BE49-F238E27FC236}">
                <a16:creationId xmlns:a16="http://schemas.microsoft.com/office/drawing/2014/main" id="{15EDE3D5-092C-BB37-D6F2-0850FED94C8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7032" y="181473"/>
            <a:ext cx="5256000" cy="649505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0C03C9C-8563-E5CD-939A-DC897B9DCEEE}"/>
              </a:ext>
            </a:extLst>
          </p:cNvPr>
          <p:cNvSpPr txBox="1"/>
          <p:nvPr/>
        </p:nvSpPr>
        <p:spPr>
          <a:xfrm>
            <a:off x="7210698" y="2272936"/>
            <a:ext cx="4676503" cy="1384995"/>
          </a:xfrm>
          <a:prstGeom prst="rect">
            <a:avLst/>
          </a:prstGeom>
          <a:noFill/>
        </p:spPr>
        <p:txBody>
          <a:bodyPr wrap="square" rtlCol="0">
            <a:spAutoFit/>
          </a:bodyPr>
          <a:lstStyle/>
          <a:p>
            <a:r>
              <a:rPr lang="fr-FR" sz="2800" b="1" dirty="0">
                <a:solidFill>
                  <a:srgbClr val="FFFF00"/>
                </a:solidFill>
              </a:rPr>
              <a:t>Lorient Vous Présente Le Peintre Pierre Bonnard ( Suite N°2 )</a:t>
            </a:r>
          </a:p>
        </p:txBody>
      </p:sp>
      <p:sp>
        <p:nvSpPr>
          <p:cNvPr id="5" name="ZoneTexte 4">
            <a:extLst>
              <a:ext uri="{FF2B5EF4-FFF2-40B4-BE49-F238E27FC236}">
                <a16:creationId xmlns:a16="http://schemas.microsoft.com/office/drawing/2014/main" id="{E766D76A-7B00-60C8-268C-AA3946575688}"/>
              </a:ext>
            </a:extLst>
          </p:cNvPr>
          <p:cNvSpPr txBox="1"/>
          <p:nvPr/>
        </p:nvSpPr>
        <p:spPr>
          <a:xfrm>
            <a:off x="2466514" y="6153307"/>
            <a:ext cx="5256000" cy="523220"/>
          </a:xfrm>
          <a:prstGeom prst="rect">
            <a:avLst/>
          </a:prstGeom>
          <a:noFill/>
        </p:spPr>
        <p:txBody>
          <a:bodyPr wrap="square" rtlCol="0">
            <a:spAutoFit/>
          </a:bodyPr>
          <a:lstStyle/>
          <a:p>
            <a:r>
              <a:rPr lang="fr-FR" sz="2800" b="1" dirty="0">
                <a:solidFill>
                  <a:srgbClr val="FFFF00"/>
                </a:solidFill>
              </a:rPr>
              <a:t>Pierre Bonnard</a:t>
            </a:r>
          </a:p>
        </p:txBody>
      </p:sp>
    </p:spTree>
    <p:extLst>
      <p:ext uri="{BB962C8B-B14F-4D97-AF65-F5344CB8AC3E}">
        <p14:creationId xmlns:p14="http://schemas.microsoft.com/office/powerpoint/2010/main" val="423180269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sndAc>
          <p:stSnd loop="1">
            <p:snd r:embed="rId2" name="Les Plus Belles Musiques Française Au Piano - Beautiful French Songs on Piano.wav"/>
          </p:stSnd>
        </p:sndAc>
      </p:transition>
    </mc:Choice>
    <mc:Fallback>
      <p:transition spd="slow" advClick="0" advTm="9000">
        <p:fade/>
        <p:sndAc>
          <p:stSnd loop="1">
            <p:snd r:embed="rId2" name="Les Plus Belles Musiques Française Au Piano - Beautiful French Songs on Pian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A259B2C-AE8E-72AE-46FE-73B0A4861859}"/>
              </a:ext>
            </a:extLst>
          </p:cNvPr>
          <p:cNvSpPr txBox="1"/>
          <p:nvPr/>
        </p:nvSpPr>
        <p:spPr>
          <a:xfrm>
            <a:off x="309154" y="249057"/>
            <a:ext cx="11782697" cy="6124754"/>
          </a:xfrm>
          <a:prstGeom prst="rect">
            <a:avLst/>
          </a:prstGeom>
          <a:noFill/>
        </p:spPr>
        <p:txBody>
          <a:bodyPr wrap="square">
            <a:spAutoFit/>
          </a:bodyPr>
          <a:lstStyle/>
          <a:p>
            <a:r>
              <a:rPr lang="fr-FR" sz="2800" b="1" dirty="0">
                <a:solidFill>
                  <a:schemeClr val="bg1"/>
                </a:solidFill>
              </a:rPr>
              <a:t>Pierre Bonnard, né le 3 octobre 1867 à Fontenay-aux-Roses (Seine) et mort le 23 janvier 1947 au Cannet (Alpes-Maritimes), est un peintre, décorateur, illustrateur, lithographe, graveur et sculpteur français.</a:t>
            </a:r>
          </a:p>
          <a:p>
            <a:endParaRPr lang="fr-FR" sz="2800" b="1" dirty="0">
              <a:solidFill>
                <a:schemeClr val="bg1"/>
              </a:solidFill>
            </a:endParaRPr>
          </a:p>
          <a:p>
            <a:r>
              <a:rPr lang="fr-FR" sz="2800" b="1" dirty="0">
                <a:solidFill>
                  <a:schemeClr val="bg1"/>
                </a:solidFill>
              </a:rPr>
              <a:t>Issu de la petite bourgeoisie, esprit à la fois modeste et indépendant, il se met très tôt à dessiner et à peindre. Il participe à la fondation du groupe postimpressionniste des nabis, qui entendent exalter les couleurs dans des formes simplifiées. Vénérant toutefois les impressionnistes, Bonnard va tracer son chemin personnel à l'écart des avant-gardes qui suivront : fauvisme, cubisme, surréalisme. Il produit énormément et connaît le succès dès le tournant du siècle. Grand voyageur amoureux de la nature, il se retire volontiers dans sa maison de Normandie mais découvre aussi la lumière du Midi : gardant un pied à Paris, il s'installe en 1927 au Cannet, avec Marthe, sa compagne et son modèle durant près de cinquante ans.</a:t>
            </a:r>
          </a:p>
        </p:txBody>
      </p:sp>
    </p:spTree>
    <p:extLst>
      <p:ext uri="{BB962C8B-B14F-4D97-AF65-F5344CB8AC3E}">
        <p14:creationId xmlns:p14="http://schemas.microsoft.com/office/powerpoint/2010/main" val="3705576938"/>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homme, art, personnes&#10;&#10;Description générée automatiquement">
            <a:extLst>
              <a:ext uri="{FF2B5EF4-FFF2-40B4-BE49-F238E27FC236}">
                <a16:creationId xmlns:a16="http://schemas.microsoft.com/office/drawing/2014/main" id="{CD4D0785-1324-7C9B-1BCB-49B9BDB4E1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2714" y="429997"/>
            <a:ext cx="9072000" cy="5998005"/>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0450876-2014-3FBE-335B-42C99A4B72C5}"/>
              </a:ext>
            </a:extLst>
          </p:cNvPr>
          <p:cNvSpPr txBox="1"/>
          <p:nvPr/>
        </p:nvSpPr>
        <p:spPr>
          <a:xfrm>
            <a:off x="9705354" y="2024743"/>
            <a:ext cx="2486646" cy="3046988"/>
          </a:xfrm>
          <a:prstGeom prst="rect">
            <a:avLst/>
          </a:prstGeom>
          <a:noFill/>
        </p:spPr>
        <p:txBody>
          <a:bodyPr wrap="square" rtlCol="0">
            <a:spAutoFit/>
          </a:bodyPr>
          <a:lstStyle/>
          <a:p>
            <a:r>
              <a:rPr lang="fr-FR" sz="2400" b="1" dirty="0">
                <a:solidFill>
                  <a:srgbClr val="FFFF00"/>
                </a:solidFill>
              </a:rPr>
              <a:t>La place de Clichy vue de l'intérieur de la brasserie </a:t>
            </a:r>
            <a:r>
              <a:rPr lang="fr-FR" sz="2400" b="1" dirty="0" err="1">
                <a:solidFill>
                  <a:srgbClr val="FFFF00"/>
                </a:solidFill>
              </a:rPr>
              <a:t>Wepler</a:t>
            </a:r>
            <a:r>
              <a:rPr lang="fr-FR" sz="2400" b="1" dirty="0">
                <a:solidFill>
                  <a:srgbClr val="FFFF00"/>
                </a:solidFill>
              </a:rPr>
              <a:t> (1912, huile sur toile, 139 × 205 cm, musée de Besançon).</a:t>
            </a:r>
          </a:p>
        </p:txBody>
      </p:sp>
    </p:spTree>
    <p:extLst>
      <p:ext uri="{BB962C8B-B14F-4D97-AF65-F5344CB8AC3E}">
        <p14:creationId xmlns:p14="http://schemas.microsoft.com/office/powerpoint/2010/main" val="932890318"/>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arbre, dessin, Peinture acrylique&#10;&#10;Description générée automatiquement">
            <a:extLst>
              <a:ext uri="{FF2B5EF4-FFF2-40B4-BE49-F238E27FC236}">
                <a16:creationId xmlns:a16="http://schemas.microsoft.com/office/drawing/2014/main" id="{90549216-BCA5-872B-A0F3-39A23B8C06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1490" y="156343"/>
            <a:ext cx="5624640"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4915A7F-EAAE-F522-8BF5-F5B91127B25A}"/>
              </a:ext>
            </a:extLst>
          </p:cNvPr>
          <p:cNvSpPr txBox="1"/>
          <p:nvPr/>
        </p:nvSpPr>
        <p:spPr>
          <a:xfrm>
            <a:off x="561703" y="2965269"/>
            <a:ext cx="4399787" cy="1569660"/>
          </a:xfrm>
          <a:prstGeom prst="rect">
            <a:avLst/>
          </a:prstGeom>
          <a:noFill/>
        </p:spPr>
        <p:txBody>
          <a:bodyPr wrap="square" rtlCol="0">
            <a:spAutoFit/>
          </a:bodyPr>
          <a:lstStyle/>
          <a:p>
            <a:r>
              <a:rPr lang="fr-FR" sz="2400" b="1" dirty="0">
                <a:solidFill>
                  <a:schemeClr val="bg1"/>
                </a:solidFill>
              </a:rPr>
              <a:t>Plus de détails</a:t>
            </a:r>
          </a:p>
          <a:p>
            <a:r>
              <a:rPr lang="fr-FR" sz="2400" b="1" dirty="0">
                <a:solidFill>
                  <a:schemeClr val="bg1"/>
                </a:solidFill>
              </a:rPr>
              <a:t>Marthe sur La Terrasse à Vernon (1923, huile sur toile, 120 × 105 cm, coll. privée).</a:t>
            </a:r>
          </a:p>
        </p:txBody>
      </p:sp>
    </p:spTree>
    <p:extLst>
      <p:ext uri="{BB962C8B-B14F-4D97-AF65-F5344CB8AC3E}">
        <p14:creationId xmlns:p14="http://schemas.microsoft.com/office/powerpoint/2010/main" val="4080703055"/>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Arts visuels, mythologie&#10;&#10;Description générée automatiquement">
            <a:extLst>
              <a:ext uri="{FF2B5EF4-FFF2-40B4-BE49-F238E27FC236}">
                <a16:creationId xmlns:a16="http://schemas.microsoft.com/office/drawing/2014/main" id="{B359026A-8764-9454-4803-77ECE3FB4D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4209" y="189000"/>
            <a:ext cx="3936599" cy="648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C949F4-FE12-76A6-DC45-E9B1E77901B8}"/>
              </a:ext>
            </a:extLst>
          </p:cNvPr>
          <p:cNvSpPr txBox="1"/>
          <p:nvPr/>
        </p:nvSpPr>
        <p:spPr>
          <a:xfrm>
            <a:off x="1559649" y="2274838"/>
            <a:ext cx="2194560" cy="2308324"/>
          </a:xfrm>
          <a:prstGeom prst="rect">
            <a:avLst/>
          </a:prstGeom>
          <a:noFill/>
        </p:spPr>
        <p:txBody>
          <a:bodyPr wrap="square" rtlCol="0">
            <a:spAutoFit/>
          </a:bodyPr>
          <a:lstStyle/>
          <a:p>
            <a:r>
              <a:rPr lang="fr-FR" sz="2400" b="1" dirty="0">
                <a:solidFill>
                  <a:srgbClr val="FFFF00"/>
                </a:solidFill>
              </a:rPr>
              <a:t>L'Homme et la Femme (1900, huile sur toile, 115 × 72 cm, Musée d'Orsay).</a:t>
            </a:r>
          </a:p>
        </p:txBody>
      </p:sp>
    </p:spTree>
    <p:extLst>
      <p:ext uri="{BB962C8B-B14F-4D97-AF65-F5344CB8AC3E}">
        <p14:creationId xmlns:p14="http://schemas.microsoft.com/office/powerpoint/2010/main" val="224382402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Arts visuels, dessin&#10;&#10;Description générée automatiquement">
            <a:extLst>
              <a:ext uri="{FF2B5EF4-FFF2-40B4-BE49-F238E27FC236}">
                <a16:creationId xmlns:a16="http://schemas.microsoft.com/office/drawing/2014/main" id="{F045D271-22D3-F721-2CBB-44387D3565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9645" y="194246"/>
            <a:ext cx="9972709" cy="6156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7F8E7F7-7D67-8CA8-8A39-D78CE9941CB8}"/>
              </a:ext>
            </a:extLst>
          </p:cNvPr>
          <p:cNvSpPr txBox="1"/>
          <p:nvPr/>
        </p:nvSpPr>
        <p:spPr>
          <a:xfrm>
            <a:off x="2277988" y="6396335"/>
            <a:ext cx="8712925" cy="461665"/>
          </a:xfrm>
          <a:prstGeom prst="rect">
            <a:avLst/>
          </a:prstGeom>
          <a:noFill/>
        </p:spPr>
        <p:txBody>
          <a:bodyPr wrap="square" rtlCol="0">
            <a:spAutoFit/>
          </a:bodyPr>
          <a:lstStyle/>
          <a:p>
            <a:r>
              <a:rPr lang="fr-FR" sz="2400" b="1" dirty="0"/>
              <a:t>La Cheminée (1916, huile sur toile, 81 × 111 cm, coll. privée).</a:t>
            </a:r>
          </a:p>
        </p:txBody>
      </p:sp>
    </p:spTree>
    <p:extLst>
      <p:ext uri="{BB962C8B-B14F-4D97-AF65-F5344CB8AC3E}">
        <p14:creationId xmlns:p14="http://schemas.microsoft.com/office/powerpoint/2010/main" val="349464606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Art moderne, Peinture acrylique, Arts visuels&#10;&#10;Description générée automatiquement">
            <a:extLst>
              <a:ext uri="{FF2B5EF4-FFF2-40B4-BE49-F238E27FC236}">
                <a16:creationId xmlns:a16="http://schemas.microsoft.com/office/drawing/2014/main" id="{CF95A7E3-68A7-B1C0-6385-7055FAFB21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4698" y="369000"/>
            <a:ext cx="7810221"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F538857-8E7F-2B96-5599-E05B28C647F8}"/>
              </a:ext>
            </a:extLst>
          </p:cNvPr>
          <p:cNvSpPr txBox="1"/>
          <p:nvPr/>
        </p:nvSpPr>
        <p:spPr>
          <a:xfrm>
            <a:off x="9161417" y="2274838"/>
            <a:ext cx="3030583" cy="2308324"/>
          </a:xfrm>
          <a:prstGeom prst="rect">
            <a:avLst/>
          </a:prstGeom>
          <a:noFill/>
        </p:spPr>
        <p:txBody>
          <a:bodyPr wrap="square" rtlCol="0">
            <a:spAutoFit/>
          </a:bodyPr>
          <a:lstStyle/>
          <a:p>
            <a:r>
              <a:rPr lang="fr-FR" sz="2400" b="1" dirty="0"/>
              <a:t>Jeunes femmes au jardin (Renée </a:t>
            </a:r>
            <a:r>
              <a:rPr lang="fr-FR" sz="2400" b="1" dirty="0" err="1"/>
              <a:t>Monchaty</a:t>
            </a:r>
            <a:r>
              <a:rPr lang="fr-FR" sz="2400" b="1" dirty="0"/>
              <a:t> et Marthe Bonnard) (1921-1946, huile sur toile, 60,5 × 30 cm, coll. privée).</a:t>
            </a:r>
          </a:p>
        </p:txBody>
      </p:sp>
    </p:spTree>
    <p:extLst>
      <p:ext uri="{BB962C8B-B14F-4D97-AF65-F5344CB8AC3E}">
        <p14:creationId xmlns:p14="http://schemas.microsoft.com/office/powerpoint/2010/main" val="57143267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plein air&#10;&#10;Description générée automatiquement">
            <a:extLst>
              <a:ext uri="{FF2B5EF4-FFF2-40B4-BE49-F238E27FC236}">
                <a16:creationId xmlns:a16="http://schemas.microsoft.com/office/drawing/2014/main" id="{36831693-1115-D86C-AA7B-D002D8C495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44946" y="189000"/>
            <a:ext cx="8302510" cy="648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691A023-F7E6-D1B5-9460-FA4F28AE8907}"/>
              </a:ext>
            </a:extLst>
          </p:cNvPr>
          <p:cNvSpPr txBox="1"/>
          <p:nvPr/>
        </p:nvSpPr>
        <p:spPr>
          <a:xfrm>
            <a:off x="9483634" y="2364377"/>
            <a:ext cx="2495006" cy="1938992"/>
          </a:xfrm>
          <a:prstGeom prst="rect">
            <a:avLst/>
          </a:prstGeom>
          <a:noFill/>
        </p:spPr>
        <p:txBody>
          <a:bodyPr wrap="square" rtlCol="0">
            <a:spAutoFit/>
          </a:bodyPr>
          <a:lstStyle/>
          <a:p>
            <a:r>
              <a:rPr lang="fr-FR" sz="2400" b="1" dirty="0"/>
              <a:t>Plus de détails</a:t>
            </a:r>
          </a:p>
          <a:p>
            <a:r>
              <a:rPr lang="fr-FR" sz="2400" b="1" dirty="0"/>
              <a:t>Le Pont des Arts (1905, huile sur toile, 55 × 70 cm, coll. privée).</a:t>
            </a:r>
          </a:p>
        </p:txBody>
      </p:sp>
    </p:spTree>
    <p:extLst>
      <p:ext uri="{BB962C8B-B14F-4D97-AF65-F5344CB8AC3E}">
        <p14:creationId xmlns:p14="http://schemas.microsoft.com/office/powerpoint/2010/main" val="208983186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Arts visuels, dessin&#10;&#10;Description générée automatiquement">
            <a:extLst>
              <a:ext uri="{FF2B5EF4-FFF2-40B4-BE49-F238E27FC236}">
                <a16:creationId xmlns:a16="http://schemas.microsoft.com/office/drawing/2014/main" id="{5D1C86CB-F93C-91B6-A023-1A67F5008F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78626" y="279000"/>
            <a:ext cx="840000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78FD96-1436-93F2-2BD8-130F2D1FF036}"/>
              </a:ext>
            </a:extLst>
          </p:cNvPr>
          <p:cNvSpPr txBox="1"/>
          <p:nvPr/>
        </p:nvSpPr>
        <p:spPr>
          <a:xfrm>
            <a:off x="300446" y="2481943"/>
            <a:ext cx="2769326" cy="2246769"/>
          </a:xfrm>
          <a:prstGeom prst="rect">
            <a:avLst/>
          </a:prstGeom>
          <a:noFill/>
        </p:spPr>
        <p:txBody>
          <a:bodyPr wrap="square" rtlCol="0">
            <a:spAutoFit/>
          </a:bodyPr>
          <a:lstStyle/>
          <a:p>
            <a:r>
              <a:rPr lang="fr-FR" sz="2800" b="1" dirty="0">
                <a:solidFill>
                  <a:schemeClr val="bg1"/>
                </a:solidFill>
              </a:rPr>
              <a:t>Plus de détails</a:t>
            </a:r>
          </a:p>
          <a:p>
            <a:r>
              <a:rPr lang="fr-FR" sz="2800" b="1" dirty="0">
                <a:solidFill>
                  <a:schemeClr val="bg1"/>
                </a:solidFill>
              </a:rPr>
              <a:t>La Loge (1908, huile sur toile, 91 × 120 cm, Musée d'Orsay).</a:t>
            </a:r>
          </a:p>
        </p:txBody>
      </p:sp>
    </p:spTree>
    <p:extLst>
      <p:ext uri="{BB962C8B-B14F-4D97-AF65-F5344CB8AC3E}">
        <p14:creationId xmlns:p14="http://schemas.microsoft.com/office/powerpoint/2010/main" val="335083298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éramique, art, vase, poterie&#10;&#10;Description générée automatiquement">
            <a:extLst>
              <a:ext uri="{FF2B5EF4-FFF2-40B4-BE49-F238E27FC236}">
                <a16:creationId xmlns:a16="http://schemas.microsoft.com/office/drawing/2014/main" id="{90F552EA-444E-2335-2F4B-E4B67CE173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9696" y="279000"/>
            <a:ext cx="5090909" cy="630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056FCC7-CD06-B56C-7151-B5D91C3C99D6}"/>
              </a:ext>
            </a:extLst>
          </p:cNvPr>
          <p:cNvSpPr txBox="1"/>
          <p:nvPr/>
        </p:nvSpPr>
        <p:spPr>
          <a:xfrm>
            <a:off x="7876903" y="2397035"/>
            <a:ext cx="4075611" cy="1938992"/>
          </a:xfrm>
          <a:prstGeom prst="rect">
            <a:avLst/>
          </a:prstGeom>
          <a:noFill/>
        </p:spPr>
        <p:txBody>
          <a:bodyPr wrap="square" rtlCol="0">
            <a:spAutoFit/>
          </a:bodyPr>
          <a:lstStyle/>
          <a:p>
            <a:r>
              <a:rPr lang="fr-FR" sz="2400" b="1" dirty="0">
                <a:solidFill>
                  <a:schemeClr val="bg1"/>
                </a:solidFill>
              </a:rPr>
              <a:t>Plus de détails</a:t>
            </a:r>
          </a:p>
          <a:p>
            <a:r>
              <a:rPr lang="fr-FR" sz="2400" b="1" dirty="0">
                <a:solidFill>
                  <a:schemeClr val="bg1"/>
                </a:solidFill>
              </a:rPr>
              <a:t>La Glace du cabinet de toilette (1908, huile sur toile, 120 × 97 cm, Musée des Beaux-Arts Pouchkine).</a:t>
            </a:r>
          </a:p>
        </p:txBody>
      </p:sp>
    </p:spTree>
    <p:extLst>
      <p:ext uri="{BB962C8B-B14F-4D97-AF65-F5344CB8AC3E}">
        <p14:creationId xmlns:p14="http://schemas.microsoft.com/office/powerpoint/2010/main" val="133418899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bre, dessin, art&#10;&#10;Description générée automatiquement">
            <a:extLst>
              <a:ext uri="{FF2B5EF4-FFF2-40B4-BE49-F238E27FC236}">
                <a16:creationId xmlns:a16="http://schemas.microsoft.com/office/drawing/2014/main" id="{C5A2B4AB-8D87-F03F-0C41-24903685EA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2917" y="369000"/>
            <a:ext cx="8943176"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FE9931A-E443-EE31-BB55-7B20A33DE6A0}"/>
              </a:ext>
            </a:extLst>
          </p:cNvPr>
          <p:cNvSpPr txBox="1"/>
          <p:nvPr/>
        </p:nvSpPr>
        <p:spPr>
          <a:xfrm>
            <a:off x="418012" y="2096590"/>
            <a:ext cx="2142309" cy="2308324"/>
          </a:xfrm>
          <a:prstGeom prst="rect">
            <a:avLst/>
          </a:prstGeom>
          <a:noFill/>
        </p:spPr>
        <p:txBody>
          <a:bodyPr wrap="square" rtlCol="0">
            <a:spAutoFit/>
          </a:bodyPr>
          <a:lstStyle/>
          <a:p>
            <a:r>
              <a:rPr lang="fr-FR" sz="2400" b="1" dirty="0">
                <a:solidFill>
                  <a:srgbClr val="FFFF00"/>
                </a:solidFill>
              </a:rPr>
              <a:t>Le Balcon bleu (1910, huile sur toile, 31,5 × 43,5 cm, </a:t>
            </a:r>
            <a:r>
              <a:rPr lang="fr-FR" sz="2400" b="1" dirty="0" err="1">
                <a:solidFill>
                  <a:srgbClr val="FFFF00"/>
                </a:solidFill>
              </a:rPr>
              <a:t>Courtauld</a:t>
            </a:r>
            <a:r>
              <a:rPr lang="fr-FR" sz="2400" b="1" dirty="0">
                <a:solidFill>
                  <a:srgbClr val="FFFF00"/>
                </a:solidFill>
              </a:rPr>
              <a:t> </a:t>
            </a:r>
            <a:r>
              <a:rPr lang="fr-FR" sz="2400" b="1" dirty="0" err="1">
                <a:solidFill>
                  <a:srgbClr val="FFFF00"/>
                </a:solidFill>
              </a:rPr>
              <a:t>Gallery</a:t>
            </a:r>
            <a:r>
              <a:rPr lang="fr-FR" sz="2400" b="1" dirty="0">
                <a:solidFill>
                  <a:srgbClr val="FFFF00"/>
                </a:solidFill>
              </a:rPr>
              <a:t>).</a:t>
            </a:r>
          </a:p>
        </p:txBody>
      </p:sp>
    </p:spTree>
    <p:extLst>
      <p:ext uri="{BB962C8B-B14F-4D97-AF65-F5344CB8AC3E}">
        <p14:creationId xmlns:p14="http://schemas.microsoft.com/office/powerpoint/2010/main" val="195293747"/>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dessin, Peinture artistique, Peinture acrylique&#10;&#10;Description générée automatiquement">
            <a:extLst>
              <a:ext uri="{FF2B5EF4-FFF2-40B4-BE49-F238E27FC236}">
                <a16:creationId xmlns:a16="http://schemas.microsoft.com/office/drawing/2014/main" id="{DAE7F4FB-3463-8832-A236-0F356D35ED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67029" y="279000"/>
            <a:ext cx="779129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28EC12B-C6F3-1EDE-74CC-14D92FC05F15}"/>
              </a:ext>
            </a:extLst>
          </p:cNvPr>
          <p:cNvSpPr txBox="1"/>
          <p:nvPr/>
        </p:nvSpPr>
        <p:spPr>
          <a:xfrm>
            <a:off x="8921931" y="2677886"/>
            <a:ext cx="3270069" cy="1569660"/>
          </a:xfrm>
          <a:prstGeom prst="rect">
            <a:avLst/>
          </a:prstGeom>
          <a:noFill/>
        </p:spPr>
        <p:txBody>
          <a:bodyPr wrap="square" rtlCol="0">
            <a:spAutoFit/>
          </a:bodyPr>
          <a:lstStyle/>
          <a:p>
            <a:r>
              <a:rPr lang="fr-FR" sz="2400" b="1" dirty="0">
                <a:solidFill>
                  <a:srgbClr val="FFFF00"/>
                </a:solidFill>
              </a:rPr>
              <a:t>Le Jardin au crépuscule (vers 1901, huile sur toile, 37 × 44 cm, coll. privée).</a:t>
            </a:r>
          </a:p>
        </p:txBody>
      </p:sp>
    </p:spTree>
    <p:extLst>
      <p:ext uri="{BB962C8B-B14F-4D97-AF65-F5344CB8AC3E}">
        <p14:creationId xmlns:p14="http://schemas.microsoft.com/office/powerpoint/2010/main" val="3324322235"/>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vase, Peinture acrylique, dessin&#10;&#10;Description générée automatiquement">
            <a:extLst>
              <a:ext uri="{FF2B5EF4-FFF2-40B4-BE49-F238E27FC236}">
                <a16:creationId xmlns:a16="http://schemas.microsoft.com/office/drawing/2014/main" id="{2072D6CB-7A96-EB55-6947-BDE126074C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29488" y="189000"/>
            <a:ext cx="665467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8740FDE-456C-EB96-E31C-2D31CAE1EEFD}"/>
              </a:ext>
            </a:extLst>
          </p:cNvPr>
          <p:cNvSpPr txBox="1"/>
          <p:nvPr/>
        </p:nvSpPr>
        <p:spPr>
          <a:xfrm>
            <a:off x="327751" y="2265347"/>
            <a:ext cx="4101737" cy="1569660"/>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La Terrasse à Grasse (1912, huile sur toile, 125 × 134 cm, coll. privée).</a:t>
            </a:r>
          </a:p>
        </p:txBody>
      </p:sp>
    </p:spTree>
    <p:extLst>
      <p:ext uri="{BB962C8B-B14F-4D97-AF65-F5344CB8AC3E}">
        <p14:creationId xmlns:p14="http://schemas.microsoft.com/office/powerpoint/2010/main" val="253955941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Peinture acrylique, Art moderne&#10;&#10;Description générée automatiquement">
            <a:extLst>
              <a:ext uri="{FF2B5EF4-FFF2-40B4-BE49-F238E27FC236}">
                <a16:creationId xmlns:a16="http://schemas.microsoft.com/office/drawing/2014/main" id="{9425269D-30B2-F4ED-22FB-B1753C9CA6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9370" y="248211"/>
            <a:ext cx="7642358"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21DD589-D2CC-D5A8-3002-CAE3D30017B0}"/>
              </a:ext>
            </a:extLst>
          </p:cNvPr>
          <p:cNvSpPr txBox="1"/>
          <p:nvPr/>
        </p:nvSpPr>
        <p:spPr>
          <a:xfrm>
            <a:off x="8307977" y="2076994"/>
            <a:ext cx="3696789" cy="1200329"/>
          </a:xfrm>
          <a:prstGeom prst="rect">
            <a:avLst/>
          </a:prstGeom>
          <a:noFill/>
        </p:spPr>
        <p:txBody>
          <a:bodyPr wrap="square" rtlCol="0">
            <a:spAutoFit/>
          </a:bodyPr>
          <a:lstStyle/>
          <a:p>
            <a:r>
              <a:rPr lang="fr-FR" sz="2400" b="1" dirty="0"/>
              <a:t>La Symphonie pastorale (1916, huile sur toile, 130 × 160 cm, Orsay).</a:t>
            </a:r>
          </a:p>
        </p:txBody>
      </p:sp>
    </p:spTree>
    <p:extLst>
      <p:ext uri="{BB962C8B-B14F-4D97-AF65-F5344CB8AC3E}">
        <p14:creationId xmlns:p14="http://schemas.microsoft.com/office/powerpoint/2010/main" val="2892046445"/>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nature morte, dessin&#10;&#10;Description générée automatiquement">
            <a:extLst>
              <a:ext uri="{FF2B5EF4-FFF2-40B4-BE49-F238E27FC236}">
                <a16:creationId xmlns:a16="http://schemas.microsoft.com/office/drawing/2014/main" id="{2452FE75-2A6C-65AE-60F0-F59B80D191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9623" y="369000"/>
            <a:ext cx="8351429"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884271-5CFB-A67C-FAE0-D3ED3C60D69C}"/>
              </a:ext>
            </a:extLst>
          </p:cNvPr>
          <p:cNvSpPr txBox="1"/>
          <p:nvPr/>
        </p:nvSpPr>
        <p:spPr>
          <a:xfrm>
            <a:off x="235132" y="2224373"/>
            <a:ext cx="2852057" cy="1938992"/>
          </a:xfrm>
          <a:prstGeom prst="rect">
            <a:avLst/>
          </a:prstGeom>
          <a:noFill/>
        </p:spPr>
        <p:txBody>
          <a:bodyPr wrap="square" rtlCol="0">
            <a:spAutoFit/>
          </a:bodyPr>
          <a:lstStyle/>
          <a:p>
            <a:r>
              <a:rPr lang="fr-FR" sz="2400" b="1" dirty="0"/>
              <a:t>Plus de détails</a:t>
            </a:r>
          </a:p>
          <a:p>
            <a:r>
              <a:rPr lang="fr-FR" sz="2400" b="1" dirty="0"/>
              <a:t>Assiette de fraises (1922, huile sur toile, 29 × 39 cm, coll. privée).</a:t>
            </a:r>
          </a:p>
        </p:txBody>
      </p:sp>
    </p:spTree>
    <p:extLst>
      <p:ext uri="{BB962C8B-B14F-4D97-AF65-F5344CB8AC3E}">
        <p14:creationId xmlns:p14="http://schemas.microsoft.com/office/powerpoint/2010/main" val="13689951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habits, herbe&#10;&#10;Description générée automatiquement">
            <a:extLst>
              <a:ext uri="{FF2B5EF4-FFF2-40B4-BE49-F238E27FC236}">
                <a16:creationId xmlns:a16="http://schemas.microsoft.com/office/drawing/2014/main" id="{CFF1B4E3-0627-DA52-4112-A5631315B0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700" y="219607"/>
            <a:ext cx="6444000" cy="641878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5D51B76-5C5C-11D8-6458-9F2DE7A73518}"/>
              </a:ext>
            </a:extLst>
          </p:cNvPr>
          <p:cNvSpPr txBox="1"/>
          <p:nvPr/>
        </p:nvSpPr>
        <p:spPr>
          <a:xfrm>
            <a:off x="7262948" y="2792441"/>
            <a:ext cx="4898572" cy="830997"/>
          </a:xfrm>
          <a:prstGeom prst="rect">
            <a:avLst/>
          </a:prstGeom>
          <a:noFill/>
        </p:spPr>
        <p:txBody>
          <a:bodyPr wrap="square" rtlCol="0">
            <a:spAutoFit/>
          </a:bodyPr>
          <a:lstStyle/>
          <a:p>
            <a:r>
              <a:rPr lang="fr-FR" sz="2400" b="1" dirty="0"/>
              <a:t>Étienne </a:t>
            </a:r>
            <a:r>
              <a:rPr lang="fr-FR" sz="2400" b="1" dirty="0" err="1"/>
              <a:t>Clémentel</a:t>
            </a:r>
            <a:r>
              <a:rPr lang="fr-FR" sz="2400" b="1" dirty="0"/>
              <a:t>, Monet dans son jardin, vers 1917.</a:t>
            </a:r>
          </a:p>
        </p:txBody>
      </p:sp>
    </p:spTree>
    <p:extLst>
      <p:ext uri="{BB962C8B-B14F-4D97-AF65-F5344CB8AC3E}">
        <p14:creationId xmlns:p14="http://schemas.microsoft.com/office/powerpoint/2010/main" val="3880876325"/>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Dessin d’enfant, Art moderne&#10;&#10;Description générée automatiquement">
            <a:extLst>
              <a:ext uri="{FF2B5EF4-FFF2-40B4-BE49-F238E27FC236}">
                <a16:creationId xmlns:a16="http://schemas.microsoft.com/office/drawing/2014/main" id="{3A8AB777-1880-5405-702C-A4A69C73A4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04517" y="189000"/>
            <a:ext cx="374296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43076C5-D0E6-F8DC-12A6-A3524EAAC47E}"/>
              </a:ext>
            </a:extLst>
          </p:cNvPr>
          <p:cNvSpPr txBox="1"/>
          <p:nvPr/>
        </p:nvSpPr>
        <p:spPr>
          <a:xfrm>
            <a:off x="940526" y="2769326"/>
            <a:ext cx="4088674" cy="1200329"/>
          </a:xfrm>
          <a:prstGeom prst="rect">
            <a:avLst/>
          </a:prstGeom>
          <a:noFill/>
        </p:spPr>
        <p:txBody>
          <a:bodyPr wrap="square" rtlCol="0">
            <a:spAutoFit/>
          </a:bodyPr>
          <a:lstStyle/>
          <a:p>
            <a:r>
              <a:rPr lang="fr-FR" sz="2400" b="1" dirty="0"/>
              <a:t>La Porte-fenêtre au chien (1927, huile sur toile, 107 × 63 cm, coll. privée).</a:t>
            </a:r>
          </a:p>
        </p:txBody>
      </p:sp>
    </p:spTree>
    <p:extLst>
      <p:ext uri="{BB962C8B-B14F-4D97-AF65-F5344CB8AC3E}">
        <p14:creationId xmlns:p14="http://schemas.microsoft.com/office/powerpoint/2010/main" val="363936226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acrylique, Peinture artistique, Art moderne&#10;&#10;Description générée automatiquement">
            <a:extLst>
              <a:ext uri="{FF2B5EF4-FFF2-40B4-BE49-F238E27FC236}">
                <a16:creationId xmlns:a16="http://schemas.microsoft.com/office/drawing/2014/main" id="{98D3A0FF-5AA9-981C-4EE4-B4B41DE5CF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69577" y="369000"/>
            <a:ext cx="8424352"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4C35E98-B62C-99F4-873F-AD9E50CC5ACC}"/>
              </a:ext>
            </a:extLst>
          </p:cNvPr>
          <p:cNvSpPr txBox="1"/>
          <p:nvPr/>
        </p:nvSpPr>
        <p:spPr>
          <a:xfrm>
            <a:off x="182783" y="2220686"/>
            <a:ext cx="2821577" cy="1938992"/>
          </a:xfrm>
          <a:prstGeom prst="rect">
            <a:avLst/>
          </a:prstGeom>
          <a:noFill/>
        </p:spPr>
        <p:txBody>
          <a:bodyPr wrap="square" rtlCol="0">
            <a:spAutoFit/>
          </a:bodyPr>
          <a:lstStyle/>
          <a:p>
            <a:r>
              <a:rPr lang="fr-FR" sz="2400" b="1" dirty="0">
                <a:solidFill>
                  <a:schemeClr val="bg1"/>
                </a:solidFill>
              </a:rPr>
              <a:t>Baigneurs à la fin du jour (1945, huile sur toile, 48 × 69 cm, Le Cannet, Musée Bonnard).</a:t>
            </a:r>
          </a:p>
        </p:txBody>
      </p:sp>
    </p:spTree>
    <p:extLst>
      <p:ext uri="{BB962C8B-B14F-4D97-AF65-F5344CB8AC3E}">
        <p14:creationId xmlns:p14="http://schemas.microsoft.com/office/powerpoint/2010/main" val="230763534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t, eau, peinture&#10;&#10;Description générée automatiquement">
            <a:extLst>
              <a:ext uri="{FF2B5EF4-FFF2-40B4-BE49-F238E27FC236}">
                <a16:creationId xmlns:a16="http://schemas.microsoft.com/office/drawing/2014/main" id="{CF70C1C1-C782-360A-AD3C-BF2FF86945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4915" y="369000"/>
            <a:ext cx="7949732" cy="6120000"/>
          </a:xfrm>
          <a:prstGeom prst="rect">
            <a:avLst/>
          </a:prstGeom>
          <a:ln w="88900" cap="sq" cmpd="thickThin">
            <a:solidFill>
              <a:srgbClr val="FFC0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0E830081-31E6-AC5F-E146-703CB5C15B32}"/>
              </a:ext>
            </a:extLst>
          </p:cNvPr>
          <p:cNvSpPr txBox="1"/>
          <p:nvPr/>
        </p:nvSpPr>
        <p:spPr>
          <a:xfrm>
            <a:off x="8882743" y="2442754"/>
            <a:ext cx="3174274" cy="1384995"/>
          </a:xfrm>
          <a:prstGeom prst="rect">
            <a:avLst/>
          </a:prstGeom>
          <a:noFill/>
        </p:spPr>
        <p:txBody>
          <a:bodyPr wrap="square" rtlCol="0">
            <a:spAutoFit/>
          </a:bodyPr>
          <a:lstStyle/>
          <a:p>
            <a:r>
              <a:rPr lang="fr-FR" sz="2800" b="1" dirty="0">
                <a:solidFill>
                  <a:srgbClr val="FFFF00"/>
                </a:solidFill>
              </a:rPr>
              <a:t>Le Débarcadère (vers 1934, huile sur toile, coll. privée).</a:t>
            </a:r>
          </a:p>
        </p:txBody>
      </p:sp>
    </p:spTree>
    <p:extLst>
      <p:ext uri="{BB962C8B-B14F-4D97-AF65-F5344CB8AC3E}">
        <p14:creationId xmlns:p14="http://schemas.microsoft.com/office/powerpoint/2010/main" val="260951606"/>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istique, art, Peinture acrylique, peinture&#10;&#10;Description générée automatiquement">
            <a:extLst>
              <a:ext uri="{FF2B5EF4-FFF2-40B4-BE49-F238E27FC236}">
                <a16:creationId xmlns:a16="http://schemas.microsoft.com/office/drawing/2014/main" id="{F6BD356E-EB12-8B85-535E-AD87E7ED07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19246" y="279000"/>
            <a:ext cx="8074326"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CE83A7-3C77-9587-794F-2BB86FE1150B}"/>
              </a:ext>
            </a:extLst>
          </p:cNvPr>
          <p:cNvSpPr txBox="1"/>
          <p:nvPr/>
        </p:nvSpPr>
        <p:spPr>
          <a:xfrm>
            <a:off x="117566" y="2926080"/>
            <a:ext cx="3435531" cy="1200329"/>
          </a:xfrm>
          <a:prstGeom prst="rect">
            <a:avLst/>
          </a:prstGeom>
          <a:noFill/>
        </p:spPr>
        <p:txBody>
          <a:bodyPr wrap="square" rtlCol="0">
            <a:spAutoFit/>
          </a:bodyPr>
          <a:lstStyle/>
          <a:p>
            <a:r>
              <a:rPr lang="fr-FR" sz="2400" b="1" dirty="0">
                <a:solidFill>
                  <a:srgbClr val="FFFF00"/>
                </a:solidFill>
              </a:rPr>
              <a:t>Paysage de la Côte d'Azur (1943, huile sur toile, coll. privée).</a:t>
            </a:r>
          </a:p>
        </p:txBody>
      </p:sp>
    </p:spTree>
    <p:extLst>
      <p:ext uri="{BB962C8B-B14F-4D97-AF65-F5344CB8AC3E}">
        <p14:creationId xmlns:p14="http://schemas.microsoft.com/office/powerpoint/2010/main" val="2244705113"/>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dessin, Arts visuels&#10;&#10;Description générée automatiquement">
            <a:extLst>
              <a:ext uri="{FF2B5EF4-FFF2-40B4-BE49-F238E27FC236}">
                <a16:creationId xmlns:a16="http://schemas.microsoft.com/office/drawing/2014/main" id="{E7DCF24A-8F6A-F884-92D9-E2BE8EE003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685" y="369000"/>
            <a:ext cx="8404295"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259C6E2-1C86-26A8-B1F3-A268B4EBFACF}"/>
              </a:ext>
            </a:extLst>
          </p:cNvPr>
          <p:cNvSpPr txBox="1"/>
          <p:nvPr/>
        </p:nvSpPr>
        <p:spPr>
          <a:xfrm>
            <a:off x="8854441" y="2455817"/>
            <a:ext cx="3021874" cy="1200329"/>
          </a:xfrm>
          <a:prstGeom prst="rect">
            <a:avLst/>
          </a:prstGeom>
          <a:noFill/>
        </p:spPr>
        <p:txBody>
          <a:bodyPr wrap="square" rtlCol="0">
            <a:spAutoFit/>
          </a:bodyPr>
          <a:lstStyle/>
          <a:p>
            <a:r>
              <a:rPr lang="fr-FR" sz="2400" b="1" i="1" dirty="0">
                <a:solidFill>
                  <a:srgbClr val="FFFF00"/>
                </a:solidFill>
              </a:rPr>
              <a:t>Le Boxeur (1931, huile sur toile, 53 × 74 cm, coll. privée).</a:t>
            </a:r>
          </a:p>
        </p:txBody>
      </p:sp>
    </p:spTree>
    <p:extLst>
      <p:ext uri="{BB962C8B-B14F-4D97-AF65-F5344CB8AC3E}">
        <p14:creationId xmlns:p14="http://schemas.microsoft.com/office/powerpoint/2010/main" val="3895225647"/>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croquis, Visage humain&#10;&#10;Description générée automatiquement">
            <a:extLst>
              <a:ext uri="{FF2B5EF4-FFF2-40B4-BE49-F238E27FC236}">
                <a16:creationId xmlns:a16="http://schemas.microsoft.com/office/drawing/2014/main" id="{93F595AD-2089-D44A-662A-D8B0E3771C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36271" y="251460"/>
            <a:ext cx="4572000" cy="635508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4B72111-6A86-115B-119B-D3E87B45B15A}"/>
              </a:ext>
            </a:extLst>
          </p:cNvPr>
          <p:cNvSpPr txBox="1"/>
          <p:nvPr/>
        </p:nvSpPr>
        <p:spPr>
          <a:xfrm>
            <a:off x="350317" y="3154680"/>
            <a:ext cx="5185954" cy="830997"/>
          </a:xfrm>
          <a:prstGeom prst="rect">
            <a:avLst/>
          </a:prstGeom>
          <a:noFill/>
        </p:spPr>
        <p:txBody>
          <a:bodyPr wrap="square" rtlCol="0">
            <a:spAutoFit/>
          </a:bodyPr>
          <a:lstStyle/>
          <a:p>
            <a:r>
              <a:rPr lang="fr-FR" sz="2400" b="1" dirty="0">
                <a:solidFill>
                  <a:schemeClr val="bg1"/>
                </a:solidFill>
              </a:rPr>
              <a:t>Autoportrait au col ouvert (1933, huile sur toile, 53 × 36 cm, Fond. </a:t>
            </a:r>
            <a:r>
              <a:rPr lang="fr-FR" sz="2400" b="1" dirty="0" err="1">
                <a:solidFill>
                  <a:schemeClr val="bg1"/>
                </a:solidFill>
              </a:rPr>
              <a:t>Bemberg</a:t>
            </a:r>
            <a:r>
              <a:rPr lang="fr-FR" sz="2400" b="1" dirty="0">
                <a:solidFill>
                  <a:schemeClr val="bg1"/>
                </a:solidFill>
              </a:rPr>
              <a:t>).</a:t>
            </a:r>
          </a:p>
        </p:txBody>
      </p:sp>
    </p:spTree>
    <p:extLst>
      <p:ext uri="{BB962C8B-B14F-4D97-AF65-F5344CB8AC3E}">
        <p14:creationId xmlns:p14="http://schemas.microsoft.com/office/powerpoint/2010/main" val="21044835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Arts visuels, dessin&#10;&#10;Description générée automatiquement">
            <a:extLst>
              <a:ext uri="{FF2B5EF4-FFF2-40B4-BE49-F238E27FC236}">
                <a16:creationId xmlns:a16="http://schemas.microsoft.com/office/drawing/2014/main" id="{28E99996-BA75-DFEC-66DD-8B8D88D5EF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5650" y="189000"/>
            <a:ext cx="5316924"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9818BC-6643-AFC9-9EDC-C461B00D2885}"/>
              </a:ext>
            </a:extLst>
          </p:cNvPr>
          <p:cNvSpPr txBox="1"/>
          <p:nvPr/>
        </p:nvSpPr>
        <p:spPr>
          <a:xfrm>
            <a:off x="6544491" y="2638697"/>
            <a:ext cx="5316924" cy="830997"/>
          </a:xfrm>
          <a:prstGeom prst="rect">
            <a:avLst/>
          </a:prstGeom>
          <a:noFill/>
        </p:spPr>
        <p:txBody>
          <a:bodyPr wrap="square" rtlCol="0">
            <a:spAutoFit/>
          </a:bodyPr>
          <a:lstStyle/>
          <a:p>
            <a:r>
              <a:rPr lang="fr-FR" sz="2400" b="1" dirty="0"/>
              <a:t>Autoportrait (1945, huile sur toile, 55 × 46 cm, Fondation </a:t>
            </a:r>
            <a:r>
              <a:rPr lang="fr-FR" sz="2400" b="1" dirty="0" err="1"/>
              <a:t>Bemberg</a:t>
            </a:r>
            <a:r>
              <a:rPr lang="fr-FR" sz="2400" b="1" dirty="0"/>
              <a:t>).</a:t>
            </a:r>
          </a:p>
        </p:txBody>
      </p:sp>
    </p:spTree>
    <p:extLst>
      <p:ext uri="{BB962C8B-B14F-4D97-AF65-F5344CB8AC3E}">
        <p14:creationId xmlns:p14="http://schemas.microsoft.com/office/powerpoint/2010/main" val="181405926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dessin, Arts visuels&#10;&#10;Description générée automatiquement">
            <a:extLst>
              <a:ext uri="{FF2B5EF4-FFF2-40B4-BE49-F238E27FC236}">
                <a16:creationId xmlns:a16="http://schemas.microsoft.com/office/drawing/2014/main" id="{20B14D89-96DD-026F-1303-7415895BA9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34034" y="369000"/>
            <a:ext cx="7665304"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552B7EA-BE17-9D2E-5012-66EBA40E8590}"/>
              </a:ext>
            </a:extLst>
          </p:cNvPr>
          <p:cNvSpPr txBox="1"/>
          <p:nvPr/>
        </p:nvSpPr>
        <p:spPr>
          <a:xfrm>
            <a:off x="195943" y="2926080"/>
            <a:ext cx="3004457" cy="1569660"/>
          </a:xfrm>
          <a:prstGeom prst="rect">
            <a:avLst/>
          </a:prstGeom>
          <a:noFill/>
        </p:spPr>
        <p:txBody>
          <a:bodyPr wrap="square" rtlCol="0">
            <a:spAutoFit/>
          </a:bodyPr>
          <a:lstStyle/>
          <a:p>
            <a:r>
              <a:rPr lang="fr-FR" sz="2400" b="1"/>
              <a:t>Le Cheval de cirque (1936-1946, huile sur toile, 94 × 118 cm, coll. privée).</a:t>
            </a:r>
            <a:endParaRPr lang="fr-FR" sz="2400" b="1" dirty="0"/>
          </a:p>
        </p:txBody>
      </p:sp>
    </p:spTree>
    <p:extLst>
      <p:ext uri="{BB962C8B-B14F-4D97-AF65-F5344CB8AC3E}">
        <p14:creationId xmlns:p14="http://schemas.microsoft.com/office/powerpoint/2010/main" val="26379414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Peinture artistique, Art moderne&#10;&#10;Description générée automatiquement">
            <a:extLst>
              <a:ext uri="{FF2B5EF4-FFF2-40B4-BE49-F238E27FC236}">
                <a16:creationId xmlns:a16="http://schemas.microsoft.com/office/drawing/2014/main" id="{51C0FEDD-BAD1-64DA-D161-280F594825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5194" y="189000"/>
            <a:ext cx="4479305" cy="6480000"/>
          </a:xfrm>
          <a:prstGeom prst="rect">
            <a:avLst/>
          </a:prstGeom>
          <a:ln w="88900" cap="sq" cmpd="thickThin">
            <a:solidFill>
              <a:srgbClr val="0070C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3DB60202-187D-996F-6FCA-73416458AF50}"/>
              </a:ext>
            </a:extLst>
          </p:cNvPr>
          <p:cNvSpPr txBox="1"/>
          <p:nvPr/>
        </p:nvSpPr>
        <p:spPr>
          <a:xfrm>
            <a:off x="6258681" y="3059668"/>
            <a:ext cx="4598125" cy="1200329"/>
          </a:xfrm>
          <a:prstGeom prst="rect">
            <a:avLst/>
          </a:prstGeom>
          <a:noFill/>
        </p:spPr>
        <p:txBody>
          <a:bodyPr wrap="square" rtlCol="0">
            <a:spAutoFit/>
          </a:bodyPr>
          <a:lstStyle/>
          <a:p>
            <a:r>
              <a:rPr lang="fr-FR" sz="2400" b="1" dirty="0"/>
              <a:t>L'Amandier en fleur (1946-1947, huile sur toile, 55 × 37,5 cm, Musée national d'Art moderne).</a:t>
            </a:r>
          </a:p>
        </p:txBody>
      </p:sp>
    </p:spTree>
    <p:extLst>
      <p:ext uri="{BB962C8B-B14F-4D97-AF65-F5344CB8AC3E}">
        <p14:creationId xmlns:p14="http://schemas.microsoft.com/office/powerpoint/2010/main" val="361984468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plante, bâtiment&#10;&#10;Description générée automatiquement">
            <a:extLst>
              <a:ext uri="{FF2B5EF4-FFF2-40B4-BE49-F238E27FC236}">
                <a16:creationId xmlns:a16="http://schemas.microsoft.com/office/drawing/2014/main" id="{10AFE1C4-D5E1-EF0B-A4D9-3ADF474694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2877" y="369000"/>
            <a:ext cx="9205154"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29511FE-537E-708C-4570-03EFE4C7318D}"/>
              </a:ext>
            </a:extLst>
          </p:cNvPr>
          <p:cNvSpPr txBox="1"/>
          <p:nvPr/>
        </p:nvSpPr>
        <p:spPr>
          <a:xfrm>
            <a:off x="493969" y="2274838"/>
            <a:ext cx="2377440" cy="2308324"/>
          </a:xfrm>
          <a:prstGeom prst="rect">
            <a:avLst/>
          </a:prstGeom>
          <a:noFill/>
        </p:spPr>
        <p:txBody>
          <a:bodyPr wrap="square" rtlCol="0">
            <a:spAutoFit/>
          </a:bodyPr>
          <a:lstStyle/>
          <a:p>
            <a:r>
              <a:rPr lang="fr-FR" sz="2400" b="1" dirty="0">
                <a:solidFill>
                  <a:schemeClr val="bg1"/>
                </a:solidFill>
              </a:rPr>
              <a:t>La villa Le Bosquet, aujourd'hui classée monument historique.</a:t>
            </a:r>
          </a:p>
        </p:txBody>
      </p:sp>
    </p:spTree>
    <p:extLst>
      <p:ext uri="{BB962C8B-B14F-4D97-AF65-F5344CB8AC3E}">
        <p14:creationId xmlns:p14="http://schemas.microsoft.com/office/powerpoint/2010/main" val="1302984695"/>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dessin, Œuvre d’art, Arts visuels&#10;&#10;Description générée automatiquement">
            <a:extLst>
              <a:ext uri="{FF2B5EF4-FFF2-40B4-BE49-F238E27FC236}">
                <a16:creationId xmlns:a16="http://schemas.microsoft.com/office/drawing/2014/main" id="{C10C1431-2CC0-EA9A-4460-3B0C0122C3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2025" y="165123"/>
            <a:ext cx="5652000" cy="652775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82B45D-883B-B54C-8E6B-6B4878E34DC1}"/>
              </a:ext>
            </a:extLst>
          </p:cNvPr>
          <p:cNvSpPr txBox="1"/>
          <p:nvPr/>
        </p:nvSpPr>
        <p:spPr>
          <a:xfrm>
            <a:off x="6923314" y="2651760"/>
            <a:ext cx="4767943" cy="1569660"/>
          </a:xfrm>
          <a:prstGeom prst="rect">
            <a:avLst/>
          </a:prstGeom>
          <a:noFill/>
        </p:spPr>
        <p:txBody>
          <a:bodyPr wrap="square" rtlCol="0">
            <a:spAutoFit/>
          </a:bodyPr>
          <a:lstStyle/>
          <a:p>
            <a:r>
              <a:rPr lang="fr-FR" sz="2400" b="1" dirty="0">
                <a:solidFill>
                  <a:schemeClr val="bg1"/>
                </a:solidFill>
              </a:rPr>
              <a:t>Marthe a soixante ans quand est peint ce Nu à la baignoire (1931, huile sur toile, 120 × 110 cm, Musée national d'Art moderne).</a:t>
            </a:r>
          </a:p>
        </p:txBody>
      </p:sp>
    </p:spTree>
    <p:extLst>
      <p:ext uri="{BB962C8B-B14F-4D97-AF65-F5344CB8AC3E}">
        <p14:creationId xmlns:p14="http://schemas.microsoft.com/office/powerpoint/2010/main" val="411008823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Œuvre d’art, Peinture artistique&#10;&#10;Description générée automatiquement">
            <a:extLst>
              <a:ext uri="{FF2B5EF4-FFF2-40B4-BE49-F238E27FC236}">
                <a16:creationId xmlns:a16="http://schemas.microsoft.com/office/drawing/2014/main" id="{2AA5C4AC-B8A9-1C1B-0EAD-18D7DE7008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0846" y="369000"/>
            <a:ext cx="6631631" cy="6120000"/>
          </a:xfrm>
          <a:prstGeom prst="rect">
            <a:avLst/>
          </a:prstGeom>
          <a:ln w="88900" cap="sq" cmpd="thickThin">
            <a:solidFill>
              <a:srgbClr val="00B05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3483C83-A336-3C0A-BA3F-73688B32CE64}"/>
              </a:ext>
            </a:extLst>
          </p:cNvPr>
          <p:cNvSpPr txBox="1"/>
          <p:nvPr/>
        </p:nvSpPr>
        <p:spPr>
          <a:xfrm>
            <a:off x="629920" y="3082834"/>
            <a:ext cx="4140926" cy="1200329"/>
          </a:xfrm>
          <a:prstGeom prst="rect">
            <a:avLst/>
          </a:prstGeom>
          <a:noFill/>
        </p:spPr>
        <p:txBody>
          <a:bodyPr wrap="square" rtlCol="0">
            <a:spAutoFit/>
          </a:bodyPr>
          <a:lstStyle/>
          <a:p>
            <a:r>
              <a:rPr lang="fr-FR" sz="2400" b="1" dirty="0">
                <a:solidFill>
                  <a:schemeClr val="bg1"/>
                </a:solidFill>
              </a:rPr>
              <a:t>Iris et lilas (1920, huile sur toile, 57 × 63 cm, Fond. </a:t>
            </a:r>
            <a:r>
              <a:rPr lang="fr-FR" sz="2400" b="1" dirty="0" err="1">
                <a:solidFill>
                  <a:schemeClr val="bg1"/>
                </a:solidFill>
              </a:rPr>
              <a:t>Bemberg</a:t>
            </a:r>
            <a:r>
              <a:rPr lang="fr-FR" sz="2400" b="1" dirty="0">
                <a:solidFill>
                  <a:schemeClr val="bg1"/>
                </a:solidFill>
              </a:rPr>
              <a:t>).</a:t>
            </a:r>
          </a:p>
        </p:txBody>
      </p:sp>
    </p:spTree>
    <p:extLst>
      <p:ext uri="{BB962C8B-B14F-4D97-AF65-F5344CB8AC3E}">
        <p14:creationId xmlns:p14="http://schemas.microsoft.com/office/powerpoint/2010/main" val="76424825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art, habits&#10;&#10;Description générée automatiquement">
            <a:extLst>
              <a:ext uri="{FF2B5EF4-FFF2-40B4-BE49-F238E27FC236}">
                <a16:creationId xmlns:a16="http://schemas.microsoft.com/office/drawing/2014/main" id="{80DF3390-65D4-062D-E79C-F8A6FB6686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13546" y="189000"/>
            <a:ext cx="5097345"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72BC64D-EC63-5AC6-9A09-33CFD1AB094B}"/>
              </a:ext>
            </a:extLst>
          </p:cNvPr>
          <p:cNvSpPr txBox="1"/>
          <p:nvPr/>
        </p:nvSpPr>
        <p:spPr>
          <a:xfrm>
            <a:off x="7145383" y="2801984"/>
            <a:ext cx="4389120" cy="1200329"/>
          </a:xfrm>
          <a:prstGeom prst="rect">
            <a:avLst/>
          </a:prstGeom>
          <a:noFill/>
        </p:spPr>
        <p:txBody>
          <a:bodyPr wrap="square" rtlCol="0">
            <a:spAutoFit/>
          </a:bodyPr>
          <a:lstStyle/>
          <a:p>
            <a:r>
              <a:rPr lang="fr-FR" sz="2400" b="1" dirty="0">
                <a:solidFill>
                  <a:schemeClr val="bg1"/>
                </a:solidFill>
              </a:rPr>
              <a:t>Femmes au chien (1891, huile sur toile, 40 × 32 cm, Clark Art Institute).</a:t>
            </a:r>
          </a:p>
        </p:txBody>
      </p:sp>
    </p:spTree>
    <p:extLst>
      <p:ext uri="{BB962C8B-B14F-4D97-AF65-F5344CB8AC3E}">
        <p14:creationId xmlns:p14="http://schemas.microsoft.com/office/powerpoint/2010/main" val="1537443461"/>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vase, céramique, poterie&#10;&#10;Description générée automatiquement">
            <a:extLst>
              <a:ext uri="{FF2B5EF4-FFF2-40B4-BE49-F238E27FC236}">
                <a16:creationId xmlns:a16="http://schemas.microsoft.com/office/drawing/2014/main" id="{B41B4A2B-3E7B-2C55-ADB6-97301CA5B5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57744" y="189000"/>
            <a:ext cx="5665763"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700C1A6-D397-D6C9-4840-781659CBC8A8}"/>
              </a:ext>
            </a:extLst>
          </p:cNvPr>
          <p:cNvSpPr txBox="1"/>
          <p:nvPr/>
        </p:nvSpPr>
        <p:spPr>
          <a:xfrm>
            <a:off x="433047" y="3128555"/>
            <a:ext cx="4924697" cy="1200329"/>
          </a:xfrm>
          <a:prstGeom prst="rect">
            <a:avLst/>
          </a:prstGeom>
          <a:noFill/>
        </p:spPr>
        <p:txBody>
          <a:bodyPr wrap="square" rtlCol="0">
            <a:spAutoFit/>
          </a:bodyPr>
          <a:lstStyle/>
          <a:p>
            <a:r>
              <a:rPr lang="fr-FR" sz="2400" b="1" dirty="0"/>
              <a:t>La Table de toilette (1908, huile sur panneau, 52 × 45 cm, musée d'Orsay).</a:t>
            </a:r>
          </a:p>
        </p:txBody>
      </p:sp>
    </p:spTree>
    <p:extLst>
      <p:ext uri="{BB962C8B-B14F-4D97-AF65-F5344CB8AC3E}">
        <p14:creationId xmlns:p14="http://schemas.microsoft.com/office/powerpoint/2010/main" val="3627498259"/>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Arts visuels, dessin&#10;&#10;Description générée automatiquement">
            <a:extLst>
              <a:ext uri="{FF2B5EF4-FFF2-40B4-BE49-F238E27FC236}">
                <a16:creationId xmlns:a16="http://schemas.microsoft.com/office/drawing/2014/main" id="{9A4CB7E7-48AB-46EC-52E1-BD5013C400C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7353" y="1067082"/>
            <a:ext cx="7344000" cy="4723836"/>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A3ACB04-D9DB-257B-BA7A-6C185F0F3424}"/>
              </a:ext>
            </a:extLst>
          </p:cNvPr>
          <p:cNvSpPr txBox="1"/>
          <p:nvPr/>
        </p:nvSpPr>
        <p:spPr>
          <a:xfrm>
            <a:off x="287383" y="5891349"/>
            <a:ext cx="10174190" cy="461665"/>
          </a:xfrm>
          <a:prstGeom prst="rect">
            <a:avLst/>
          </a:prstGeom>
          <a:noFill/>
        </p:spPr>
        <p:txBody>
          <a:bodyPr wrap="square" rtlCol="0">
            <a:spAutoFit/>
          </a:bodyPr>
          <a:lstStyle/>
          <a:p>
            <a:r>
              <a:rPr lang="fr-FR" sz="2400" b="1" dirty="0">
                <a:solidFill>
                  <a:srgbClr val="FFFF00"/>
                </a:solidFill>
              </a:rPr>
              <a:t>La Terrasse (1918, huile sur toile, 159 × 249 cm, The Phillips Collection).</a:t>
            </a:r>
          </a:p>
        </p:txBody>
      </p:sp>
      <p:sp>
        <p:nvSpPr>
          <p:cNvPr id="6" name="ZoneTexte 5">
            <a:extLst>
              <a:ext uri="{FF2B5EF4-FFF2-40B4-BE49-F238E27FC236}">
                <a16:creationId xmlns:a16="http://schemas.microsoft.com/office/drawing/2014/main" id="{64A869E9-3956-8CE8-0C4B-26FED487C1B9}"/>
              </a:ext>
            </a:extLst>
          </p:cNvPr>
          <p:cNvSpPr txBox="1"/>
          <p:nvPr/>
        </p:nvSpPr>
        <p:spPr>
          <a:xfrm>
            <a:off x="287383" y="422143"/>
            <a:ext cx="9836331" cy="461665"/>
          </a:xfrm>
          <a:prstGeom prst="rect">
            <a:avLst/>
          </a:prstGeom>
          <a:noFill/>
        </p:spPr>
        <p:txBody>
          <a:bodyPr wrap="square" rtlCol="0">
            <a:spAutoFit/>
          </a:bodyPr>
          <a:lstStyle/>
          <a:p>
            <a:r>
              <a:rPr lang="fr-FR" sz="2400" b="1" dirty="0">
                <a:solidFill>
                  <a:srgbClr val="FFFF00"/>
                </a:solidFill>
              </a:rPr>
              <a:t>Lorient Vous A Présenté Le Peintre Pierre  Bonnard (Suite N°2 )</a:t>
            </a:r>
          </a:p>
        </p:txBody>
      </p:sp>
      <p:sp>
        <p:nvSpPr>
          <p:cNvPr id="8" name="ZoneTexte 7">
            <a:extLst>
              <a:ext uri="{FF2B5EF4-FFF2-40B4-BE49-F238E27FC236}">
                <a16:creationId xmlns:a16="http://schemas.microsoft.com/office/drawing/2014/main" id="{5AA1708B-CCCF-7790-2BE1-AE80485E1E58}"/>
              </a:ext>
            </a:extLst>
          </p:cNvPr>
          <p:cNvSpPr txBox="1"/>
          <p:nvPr/>
        </p:nvSpPr>
        <p:spPr>
          <a:xfrm>
            <a:off x="8151223" y="2586446"/>
            <a:ext cx="4040777"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9" name="ZoneTexte 8">
            <a:extLst>
              <a:ext uri="{FF2B5EF4-FFF2-40B4-BE49-F238E27FC236}">
                <a16:creationId xmlns:a16="http://schemas.microsoft.com/office/drawing/2014/main" id="{18F0A764-10A3-B565-2C0A-1806BFCDE97F}"/>
              </a:ext>
            </a:extLst>
          </p:cNvPr>
          <p:cNvSpPr txBox="1"/>
          <p:nvPr/>
        </p:nvSpPr>
        <p:spPr>
          <a:xfrm>
            <a:off x="9501148" y="3348225"/>
            <a:ext cx="3457207"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296944434"/>
      </p:ext>
    </p:extLst>
  </p:cSld>
  <p:clrMapOvr>
    <a:masterClrMapping/>
  </p:clrMapOvr>
  <mc:AlternateContent xmlns:mc="http://schemas.openxmlformats.org/markup-compatibility/2006">
    <mc:Choice xmlns:p14="http://schemas.microsoft.com/office/powerpoint/2010/main" Requires="p14">
      <p:transition spd="slow" p14:dur="5000" advClick="0" advTm="9000">
        <p14:ferris dir="l"/>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grpId="0" nodeType="click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gtEl>
                                        <p:attrNameLst>
                                          <p:attrName>ppt_y</p:attrName>
                                        </p:attrNameLst>
                                      </p:cBhvr>
                                      <p:tavLst>
                                        <p:tav tm="0">
                                          <p:val>
                                            <p:strVal val="#ppt_y"/>
                                          </p:val>
                                        </p:tav>
                                        <p:tav tm="100000">
                                          <p:val>
                                            <p:strVal val="#ppt_y"/>
                                          </p:val>
                                        </p:tav>
                                      </p:tavLst>
                                    </p:anim>
                                    <p:anim calcmode="lin" valueType="num">
                                      <p:cBhvr>
                                        <p:cTn id="27"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789</Words>
  <Application>Microsoft Office PowerPoint</Application>
  <PresentationFormat>Grand écran</PresentationFormat>
  <Paragraphs>43</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2024-01-09T10:00:56Z</dcterms:created>
  <dcterms:modified xsi:type="dcterms:W3CDTF">2024-01-10T05:45:28Z</dcterms:modified>
</cp:coreProperties>
</file>