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2" r:id="rId5"/>
    <p:sldId id="264" r:id="rId6"/>
    <p:sldId id="265" r:id="rId7"/>
    <p:sldId id="266" r:id="rId8"/>
    <p:sldId id="267" r:id="rId9"/>
    <p:sldId id="268" r:id="rId10"/>
    <p:sldId id="273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6" r:id="rId25"/>
    <p:sldId id="283" r:id="rId26"/>
    <p:sldId id="284" r:id="rId27"/>
    <p:sldId id="285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8" r:id="rId39"/>
    <p:sldId id="297" r:id="rId40"/>
    <p:sldId id="301" r:id="rId41"/>
    <p:sldId id="304" r:id="rId42"/>
    <p:sldId id="299" r:id="rId43"/>
    <p:sldId id="302" r:id="rId44"/>
    <p:sldId id="329" r:id="rId4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mmHEDbCxD6QqPCYYVsyXA==" hashData="9l0FKx0tFZvSRzI7a5JEq3O8L7TR28GSrRQHpz5G3FzdkNXWI0ZLpQAJ0q009kDe0foQO2jOdRWKNOTOv8Ki+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6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r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6" name="Espace réservé de la dat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7" name="Espace réservé du conten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r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24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29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DF8A716-9E2A-4FF7-ACAE-6ABB09AFF2F0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D47E387-0D43-4B7B-AED4-C90D6E17DAB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R%C3%A9gion_fran%C3%A7aise" TargetMode="External"/><Relationship Id="rId13" Type="http://schemas.openxmlformats.org/officeDocument/2006/relationships/hyperlink" Target="http://fr.wikipedia.org/wiki/Arrondissement_de_N%C3%AEmes" TargetMode="External"/><Relationship Id="rId18" Type="http://schemas.openxmlformats.org/officeDocument/2006/relationships/hyperlink" Target="http://fr.wikipedia.org/wiki/Maire_(France)" TargetMode="External"/><Relationship Id="rId26" Type="http://schemas.openxmlformats.org/officeDocument/2006/relationships/image" Target="../media/image5.png"/><Relationship Id="rId3" Type="http://schemas.openxmlformats.org/officeDocument/2006/relationships/hyperlink" Target="http://fr.wikipedia.org/wiki/Calcaire" TargetMode="External"/><Relationship Id="rId21" Type="http://schemas.openxmlformats.org/officeDocument/2006/relationships/hyperlink" Target="http://fr.wikipedia.org/wiki/2014" TargetMode="External"/><Relationship Id="rId7" Type="http://schemas.openxmlformats.org/officeDocument/2006/relationships/hyperlink" Target="http://fr.wikipedia.org/wiki/France" TargetMode="External"/><Relationship Id="rId12" Type="http://schemas.openxmlformats.org/officeDocument/2006/relationships/hyperlink" Target="http://fr.wikipedia.org/wiki/Arrondissement_fran%C3%A7ais" TargetMode="External"/><Relationship Id="rId17" Type="http://schemas.openxmlformats.org/officeDocument/2006/relationships/hyperlink" Target="http://fr.wikipedia.org/wiki/Communaut%C3%A9_de_communes_de_ValCezArd" TargetMode="External"/><Relationship Id="rId25" Type="http://schemas.openxmlformats.org/officeDocument/2006/relationships/hyperlink" Target="http://fr.wikipedia.org/wiki/Densit%C3%A9_de_population" TargetMode="External"/><Relationship Id="rId2" Type="http://schemas.openxmlformats.org/officeDocument/2006/relationships/hyperlink" Target="http://fr.wikipedia.org/wiki/Cascades_du_Sautadet" TargetMode="External"/><Relationship Id="rId16" Type="http://schemas.openxmlformats.org/officeDocument/2006/relationships/hyperlink" Target="http://fr.wikipedia.org/wiki/Intercommunalit%C3%A9_en_France" TargetMode="External"/><Relationship Id="rId20" Type="http://schemas.openxmlformats.org/officeDocument/2006/relationships/hyperlink" Target="http://fr.wikipedia.org/wiki/2008" TargetMode="External"/><Relationship Id="rId29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Liste_des_pays_du_monde" TargetMode="External"/><Relationship Id="rId11" Type="http://schemas.openxmlformats.org/officeDocument/2006/relationships/hyperlink" Target="http://fr.wikipedia.org/wiki/Gard" TargetMode="External"/><Relationship Id="rId24" Type="http://schemas.openxmlformats.org/officeDocument/2006/relationships/hyperlink" Target="http://fr.wikipedia.org/wiki/Chiffres_de_population_de_la_France" TargetMode="External"/><Relationship Id="rId5" Type="http://schemas.openxmlformats.org/officeDocument/2006/relationships/hyperlink" Target="http://fr.wikipedia.org/wiki/C%C3%A8ze" TargetMode="External"/><Relationship Id="rId15" Type="http://schemas.openxmlformats.org/officeDocument/2006/relationships/hyperlink" Target="http://fr.wikipedia.org/wiki/Canton_de_Bagnols-sur-C%C3%A8ze" TargetMode="External"/><Relationship Id="rId23" Type="http://schemas.openxmlformats.org/officeDocument/2006/relationships/hyperlink" Target="http://fr.wikipedia.org/wiki/Code_officiel_g%C3%A9ographique" TargetMode="External"/><Relationship Id="rId28" Type="http://schemas.openxmlformats.org/officeDocument/2006/relationships/image" Target="../media/image7.png"/><Relationship Id="rId10" Type="http://schemas.openxmlformats.org/officeDocument/2006/relationships/hyperlink" Target="http://fr.wikipedia.org/wiki/D%C3%A9partement_fran%C3%A7ais" TargetMode="External"/><Relationship Id="rId19" Type="http://schemas.openxmlformats.org/officeDocument/2006/relationships/hyperlink" Target="http://fr.wikipedia.org/wiki/Mandat_politique" TargetMode="External"/><Relationship Id="rId4" Type="http://schemas.openxmlformats.org/officeDocument/2006/relationships/hyperlink" Target="http://fr.wikipedia.org/wiki/Monument_historique_(France)" TargetMode="External"/><Relationship Id="rId9" Type="http://schemas.openxmlformats.org/officeDocument/2006/relationships/hyperlink" Target="http://fr.wikipedia.org/wiki/Languedoc-Roussillon" TargetMode="External"/><Relationship Id="rId14" Type="http://schemas.openxmlformats.org/officeDocument/2006/relationships/hyperlink" Target="http://fr.wikipedia.org/wiki/Canton_fran%C3%A7ais" TargetMode="External"/><Relationship Id="rId22" Type="http://schemas.openxmlformats.org/officeDocument/2006/relationships/hyperlink" Target="http://fr.wikipedia.org/wiki/Code_postal" TargetMode="External"/><Relationship Id="rId27" Type="http://schemas.openxmlformats.org/officeDocument/2006/relationships/image" Target="../media/image6.png"/><Relationship Id="rId30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XIIe_si%C3%A8cle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XIIe_si%C3%A8cle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wikipedia.org/wiki/XIVe_si%C3%A8cle" TargetMode="Externa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lle-ile-en-mer-ng2011_001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95736" y="332656"/>
            <a:ext cx="5184576" cy="36004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4437112"/>
            <a:ext cx="8064896" cy="900000"/>
          </a:xfrm>
          <a:prstGeom prst="rect">
            <a:avLst/>
          </a:prstGeom>
          <a:noFill/>
        </p:spPr>
        <p:txBody>
          <a:bodyPr wrap="square" rtlCol="0">
            <a:prstTxWarp prst="textCascadeDown">
              <a:avLst/>
            </a:prstTxWarp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fr-F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roque sur Cèze  et les cascades du Sautadet</a:t>
            </a:r>
            <a:endParaRPr lang="fr-F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59832" y="5157192"/>
            <a:ext cx="25857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Partie</a:t>
            </a:r>
            <a:r>
              <a:rPr lang="fr-FR" sz="8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1</a:t>
            </a:r>
            <a:endParaRPr lang="fr-FR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Image 4" descr="6266087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86205" y="2448272"/>
            <a:ext cx="1239996" cy="1484784"/>
          </a:xfrm>
          <a:prstGeom prst="rect">
            <a:avLst/>
          </a:prstGeom>
        </p:spPr>
      </p:pic>
    </p:spTree>
  </p:cSld>
  <p:clrMapOvr>
    <a:masterClrMapping/>
  </p:clrMapOvr>
  <p:transition advTm="5000">
    <p:sndAc>
      <p:stSnd loop="1">
        <p:snd r:embed="rId2" name="très belle chanson qui a fait pleurer beaucoup de gen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79512" y="260648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La Roque sur Cèze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692696"/>
            <a:ext cx="2627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Ce petit village médiéval est construit sur un piton rocheux près des </a:t>
            </a:r>
            <a:r>
              <a:rPr lang="fr-FR" dirty="0" smtClean="0">
                <a:hlinkClick r:id="rId2" tooltip="Cascades du Sautadet"/>
              </a:rPr>
              <a:t>Cascades du Sautadet</a:t>
            </a:r>
            <a:r>
              <a:rPr lang="fr-FR" dirty="0" smtClean="0"/>
              <a:t>, site aujourd´hui classé en zone naturelle. Ces roches </a:t>
            </a:r>
            <a:r>
              <a:rPr lang="fr-FR" dirty="0" smtClean="0">
                <a:hlinkClick r:id="rId3" tooltip="Calcaire"/>
              </a:rPr>
              <a:t>calcaires</a:t>
            </a:r>
            <a:r>
              <a:rPr lang="fr-FR" dirty="0" smtClean="0"/>
              <a:t> ont cinq millions d'années. Un château et une chapelle dominent le tout. Des vestiges de remparts sont encore apparents. Un pont médiéval étroit, classé </a:t>
            </a:r>
            <a:r>
              <a:rPr lang="fr-FR" dirty="0" smtClean="0">
                <a:hlinkClick r:id="rId4" tooltip="Monument historique (France)"/>
              </a:rPr>
              <a:t>monument historique</a:t>
            </a:r>
            <a:r>
              <a:rPr lang="fr-FR" dirty="0" smtClean="0"/>
              <a:t>, enjambe la </a:t>
            </a:r>
            <a:r>
              <a:rPr lang="fr-FR" dirty="0" smtClean="0">
                <a:hlinkClick r:id="rId5" tooltip="Cèze"/>
              </a:rPr>
              <a:t>Cèze</a:t>
            </a:r>
            <a:r>
              <a:rPr lang="fr-FR" dirty="0" smtClean="0"/>
              <a:t> de ses douze arches.</a:t>
            </a:r>
            <a:endParaRPr lang="fr-FR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2627784" y="188640"/>
          <a:ext cx="4441530" cy="6425592"/>
        </p:xfrm>
        <a:graphic>
          <a:graphicData uri="http://schemas.openxmlformats.org/drawingml/2006/table">
            <a:tbl>
              <a:tblPr/>
              <a:tblGrid>
                <a:gridCol w="22207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0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7891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6" tooltip="Liste des pays du monde"/>
                        </a:rPr>
                        <a:t>Pays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 </a:t>
                      </a:r>
                      <a:r>
                        <a:rPr lang="fr-FR" sz="1800" dirty="0">
                          <a:hlinkClick r:id="rId7" tooltip="France"/>
                        </a:rPr>
                        <a:t>France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891">
                <a:tc>
                  <a:txBody>
                    <a:bodyPr/>
                    <a:lstStyle/>
                    <a:p>
                      <a:r>
                        <a:rPr lang="fr-FR" sz="1800">
                          <a:hlinkClick r:id="rId8" tooltip="Région française"/>
                        </a:rPr>
                        <a:t>Région</a:t>
                      </a:r>
                      <a:endParaRPr lang="fr-FR" sz="180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9" tooltip="Languedoc-Roussillon"/>
                        </a:rPr>
                        <a:t>Languedoc-Roussillon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891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0" tooltip="Département français"/>
                        </a:rPr>
                        <a:t>Département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1" tooltip="Gard"/>
                        </a:rPr>
                        <a:t>Gard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891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2" tooltip="Arrondissement français"/>
                        </a:rPr>
                        <a:t>Arrondissement</a:t>
                      </a:r>
                      <a:endParaRPr lang="fr-FR" sz="180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3" tooltip="Arrondissement de Nîmes"/>
                        </a:rPr>
                        <a:t>Nîmes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891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4" tooltip="Canton français"/>
                        </a:rPr>
                        <a:t>Canton</a:t>
                      </a:r>
                      <a:endParaRPr lang="fr-FR" sz="180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5" tooltip="Canton de Bagnols-sur-Cèze"/>
                        </a:rPr>
                        <a:t>Bagnols-sur-Cèze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8810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6" tooltip="Intercommunalité en France"/>
                        </a:rPr>
                        <a:t>Intercommunalité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7" tooltip="Communauté de communes de ValCezArd"/>
                        </a:rPr>
                        <a:t>Communauté de communes de </a:t>
                      </a:r>
                      <a:r>
                        <a:rPr lang="fr-FR" sz="1800" dirty="0" err="1">
                          <a:hlinkClick r:id="rId17" tooltip="Communauté de communes de ValCezArd"/>
                        </a:rPr>
                        <a:t>ValCezArd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8810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8" tooltip="Maire (France)"/>
                        </a:rPr>
                        <a:t>Maire</a:t>
                      </a:r>
                      <a:r>
                        <a:rPr lang="fr-FR" sz="1800"/>
                        <a:t/>
                      </a:r>
                      <a:br>
                        <a:rPr lang="fr-FR" sz="1800"/>
                      </a:br>
                      <a:r>
                        <a:rPr lang="fr-FR" sz="1800">
                          <a:hlinkClick r:id="rId19" tooltip="Mandat politique"/>
                        </a:rPr>
                        <a:t>Mandat</a:t>
                      </a:r>
                      <a:endParaRPr lang="fr-FR" sz="180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Edmond Jouvenel</a:t>
                      </a:r>
                      <a:br>
                        <a:rPr lang="fr-FR" sz="1800" dirty="0"/>
                      </a:br>
                      <a:r>
                        <a:rPr lang="fr-FR" sz="1800" dirty="0">
                          <a:hlinkClick r:id="rId20" tooltip="2008"/>
                        </a:rPr>
                        <a:t>2008</a:t>
                      </a:r>
                      <a:r>
                        <a:rPr lang="fr-FR" sz="1800" dirty="0"/>
                        <a:t>-</a:t>
                      </a:r>
                      <a:r>
                        <a:rPr lang="fr-FR" sz="1800" dirty="0">
                          <a:hlinkClick r:id="rId21" tooltip="2014"/>
                        </a:rPr>
                        <a:t>2014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7891">
                <a:tc>
                  <a:txBody>
                    <a:bodyPr/>
                    <a:lstStyle/>
                    <a:p>
                      <a:r>
                        <a:rPr lang="fr-FR" sz="1800">
                          <a:hlinkClick r:id="rId22" tooltip="Code postal"/>
                        </a:rPr>
                        <a:t>Code postal</a:t>
                      </a:r>
                      <a:endParaRPr lang="fr-FR" sz="180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30200</a:t>
                      </a:r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7891">
                <a:tc>
                  <a:txBody>
                    <a:bodyPr/>
                    <a:lstStyle/>
                    <a:p>
                      <a:r>
                        <a:rPr lang="fr-FR" sz="1800">
                          <a:hlinkClick r:id="rId23" tooltip="Code officiel géographique"/>
                        </a:rPr>
                        <a:t>Code commune</a:t>
                      </a:r>
                      <a:endParaRPr lang="fr-FR" sz="180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30222</a:t>
                      </a:r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7891">
                <a:tc gridSpan="2"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rgbClr val="000000"/>
                          </a:solidFill>
                        </a:rPr>
                        <a:t>Démographie</a:t>
                      </a:r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48810">
                <a:tc>
                  <a:txBody>
                    <a:bodyPr/>
                    <a:lstStyle/>
                    <a:p>
                      <a:r>
                        <a:rPr lang="fr-FR" sz="1800">
                          <a:hlinkClick r:id="rId24" tooltip="Chiffres de population de la France"/>
                        </a:rPr>
                        <a:t>Population</a:t>
                      </a:r>
                      <a:br>
                        <a:rPr lang="fr-FR" sz="1800">
                          <a:hlinkClick r:id="rId24" tooltip="Chiffres de population de la France"/>
                        </a:rPr>
                      </a:br>
                      <a:r>
                        <a:rPr lang="fr-FR" sz="1800">
                          <a:hlinkClick r:id="rId24" tooltip="Chiffres de population de la France"/>
                        </a:rPr>
                        <a:t>municipale</a:t>
                      </a:r>
                      <a:endParaRPr lang="fr-FR" sz="180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173 hab. (2010)</a:t>
                      </a:r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7891">
                <a:tc>
                  <a:txBody>
                    <a:bodyPr/>
                    <a:lstStyle/>
                    <a:p>
                      <a:pPr fontAlgn="b"/>
                      <a:r>
                        <a:rPr lang="fr-FR" sz="1800">
                          <a:hlinkClick r:id="rId25" tooltip="Densité de population"/>
                        </a:rPr>
                        <a:t>Densité</a:t>
                      </a:r>
                      <a:endParaRPr lang="fr-FR" sz="1800"/>
                    </a:p>
                  </a:txBody>
                  <a:tcPr marL="66623" marR="66623" marT="33311" marB="3331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21 hab./km</a:t>
                      </a:r>
                      <a:r>
                        <a:rPr lang="fr-FR" sz="1800" baseline="30000" dirty="0"/>
                        <a:t>2</a:t>
                      </a:r>
                      <a:endParaRPr lang="fr-FR" sz="1800" dirty="0"/>
                    </a:p>
                  </a:txBody>
                  <a:tcPr marL="66623" marR="66623" marT="33311" marB="333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33795" name="Picture 3" descr="Drapeau de la France"/>
          <p:cNvPicPr>
            <a:picLocks noChangeAspect="1" noChangeArrowheads="1"/>
          </p:cNvPicPr>
          <p:nvPr/>
        </p:nvPicPr>
        <p:blipFill>
          <a:blip r:embed="rId26" cstate="email"/>
          <a:srcRect/>
          <a:stretch>
            <a:fillRect/>
          </a:stretch>
        </p:blipFill>
        <p:spPr bwMode="auto">
          <a:xfrm>
            <a:off x="5868144" y="404664"/>
            <a:ext cx="190500" cy="123825"/>
          </a:xfrm>
          <a:prstGeom prst="rect">
            <a:avLst/>
          </a:prstGeom>
          <a:noFill/>
        </p:spPr>
      </p:pic>
      <p:pic>
        <p:nvPicPr>
          <p:cNvPr id="10" name="Picture 2" descr="Blason de Roque-sur-Cèze (La)"/>
          <p:cNvPicPr>
            <a:picLocks noChangeAspect="1" noChangeArrowheads="1"/>
          </p:cNvPicPr>
          <p:nvPr/>
        </p:nvPicPr>
        <p:blipFill>
          <a:blip r:embed="rId27" cstate="email"/>
          <a:srcRect/>
          <a:stretch>
            <a:fillRect/>
          </a:stretch>
        </p:blipFill>
        <p:spPr bwMode="auto">
          <a:xfrm>
            <a:off x="539552" y="5489848"/>
            <a:ext cx="1296144" cy="1368152"/>
          </a:xfrm>
          <a:prstGeom prst="rect">
            <a:avLst/>
          </a:prstGeom>
          <a:noFill/>
        </p:spPr>
      </p:pic>
      <p:pic>
        <p:nvPicPr>
          <p:cNvPr id="33799" name="Picture 7" descr="Voir sur la carte administrative du Gard"/>
          <p:cNvPicPr>
            <a:picLocks noChangeAspect="1" noChangeArrowheads="1"/>
          </p:cNvPicPr>
          <p:nvPr/>
        </p:nvPicPr>
        <p:blipFill>
          <a:blip r:embed="rId28" cstate="email"/>
          <a:srcRect/>
          <a:stretch>
            <a:fillRect/>
          </a:stretch>
        </p:blipFill>
        <p:spPr bwMode="auto">
          <a:xfrm>
            <a:off x="6477000" y="4221088"/>
            <a:ext cx="2667000" cy="2505076"/>
          </a:xfrm>
          <a:prstGeom prst="rect">
            <a:avLst/>
          </a:prstGeom>
          <a:noFill/>
        </p:spPr>
      </p:pic>
      <p:sp>
        <p:nvSpPr>
          <p:cNvPr id="12" name="Organigramme : Connecteur 11"/>
          <p:cNvSpPr/>
          <p:nvPr/>
        </p:nvSpPr>
        <p:spPr>
          <a:xfrm>
            <a:off x="8532440" y="4941168"/>
            <a:ext cx="72008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6444208" y="4869160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               La Roque sur Cèze---</a:t>
            </a:r>
            <a:endParaRPr lang="fr-FR" sz="1200" dirty="0"/>
          </a:p>
        </p:txBody>
      </p:sp>
      <p:pic>
        <p:nvPicPr>
          <p:cNvPr id="33801" name="Picture 9" descr="Voir la carte administrative de France"/>
          <p:cNvPicPr>
            <a:picLocks noChangeAspect="1" noChangeArrowheads="1"/>
          </p:cNvPicPr>
          <p:nvPr/>
        </p:nvPicPr>
        <p:blipFill>
          <a:blip r:embed="rId29" cstate="email"/>
          <a:srcRect/>
          <a:stretch>
            <a:fillRect/>
          </a:stretch>
        </p:blipFill>
        <p:spPr bwMode="auto">
          <a:xfrm>
            <a:off x="7020272" y="0"/>
            <a:ext cx="2123728" cy="2376264"/>
          </a:xfrm>
          <a:prstGeom prst="rect">
            <a:avLst/>
          </a:prstGeom>
          <a:noFill/>
        </p:spPr>
      </p:pic>
      <p:sp>
        <p:nvSpPr>
          <p:cNvPr id="16" name="Organigramme : Connecteur 15"/>
          <p:cNvSpPr/>
          <p:nvPr/>
        </p:nvSpPr>
        <p:spPr>
          <a:xfrm>
            <a:off x="8388424" y="1628800"/>
            <a:ext cx="72008" cy="14401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 descr="index.jpg"/>
          <p:cNvPicPr>
            <a:picLocks noChangeAspect="1"/>
          </p:cNvPicPr>
          <p:nvPr/>
        </p:nvPicPr>
        <p:blipFill>
          <a:blip r:embed="rId30" cstate="email"/>
          <a:stretch>
            <a:fillRect/>
          </a:stretch>
        </p:blipFill>
        <p:spPr>
          <a:xfrm>
            <a:off x="7236296" y="2348881"/>
            <a:ext cx="1907704" cy="18002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01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0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6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4.JPG"/>
          <p:cNvPicPr>
            <a:picLocks noChangeAspect="1"/>
          </p:cNvPicPr>
          <p:nvPr/>
        </p:nvPicPr>
        <p:blipFill rotWithShape="1">
          <a:blip r:embed="rId2" cstate="email"/>
          <a:srcRect l="19838"/>
          <a:stretch/>
        </p:blipFill>
        <p:spPr>
          <a:xfrm>
            <a:off x="5004047" y="-17647"/>
            <a:ext cx="412311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11286"/>
          <a:stretch/>
        </p:blipFill>
        <p:spPr>
          <a:xfrm>
            <a:off x="17809" y="0"/>
            <a:ext cx="4698207" cy="6884126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7.JPG"/>
          <p:cNvPicPr>
            <a:picLocks noChangeAspect="1"/>
          </p:cNvPicPr>
          <p:nvPr/>
        </p:nvPicPr>
        <p:blipFill rotWithShape="1">
          <a:blip r:embed="rId2" cstate="email"/>
          <a:srcRect l="13911"/>
          <a:stretch/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0781"/>
          <a:stretch/>
        </p:blipFill>
        <p:spPr>
          <a:xfrm>
            <a:off x="0" y="1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9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2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2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5816" y="6093296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Rue du rompe cul </a:t>
            </a:r>
            <a:endParaRPr lang="fr-FR" sz="24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2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2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25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2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2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3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87624" y="4437112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Impasse  des Voutes.</a:t>
            </a:r>
            <a:endParaRPr lang="fr-FR" sz="24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3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4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47864" y="548680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La même impasse des voutes vu d’en haut.</a:t>
            </a:r>
            <a:endParaRPr lang="fr-FR" sz="20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37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39.JPG"/>
          <p:cNvPicPr>
            <a:picLocks noChangeAspect="1"/>
          </p:cNvPicPr>
          <p:nvPr/>
        </p:nvPicPr>
        <p:blipFill>
          <a:blip r:embed="rId2" cstate="email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012160" y="404664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>
                    <a:lumMod val="95000"/>
                  </a:schemeClr>
                </a:solidFill>
              </a:rPr>
              <a:t>La chapelle  accolé au château.</a:t>
            </a:r>
            <a:endParaRPr lang="fr-FR" sz="2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4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3688" y="6021288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Le château, qui date du </a:t>
            </a:r>
            <a:r>
              <a:rPr lang="fr-FR" sz="2400" dirty="0" smtClean="0">
                <a:hlinkClick r:id="rId3" tooltip="XIIe siècle"/>
              </a:rPr>
              <a:t>XII</a:t>
            </a:r>
            <a:r>
              <a:rPr lang="fr-FR" sz="2400" baseline="30000" dirty="0" smtClean="0">
                <a:hlinkClick r:id="rId3" tooltip="XIIe siècle"/>
              </a:rPr>
              <a:t>e</a:t>
            </a:r>
            <a:r>
              <a:rPr lang="fr-FR" sz="2400" dirty="0" smtClean="0">
                <a:hlinkClick r:id="rId3" tooltip="XIIe siècle"/>
              </a:rPr>
              <a:t> siècle</a:t>
            </a:r>
            <a:r>
              <a:rPr lang="fr-FR" sz="2400" dirty="0" smtClean="0"/>
              <a:t> est une propriété privée qui ne se visite pas.</a:t>
            </a:r>
            <a:endParaRPr lang="fr-FR" sz="24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44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45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59832" y="594928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Place de la Croix</a:t>
            </a:r>
            <a:endParaRPr lang="fr-FR" sz="24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4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50.JPG"/>
          <p:cNvPicPr>
            <a:picLocks noChangeAspect="1"/>
          </p:cNvPicPr>
          <p:nvPr/>
        </p:nvPicPr>
        <p:blipFill>
          <a:blip r:embed="rId2" cstate="email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5816" y="4797152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Place de la Mairie ,avec à sa droite une fontaine, et à gauche le lavoir.</a:t>
            </a:r>
            <a:endParaRPr lang="fr-FR" sz="24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2.JPG"/>
          <p:cNvPicPr>
            <a:picLocks noChangeAspect="1"/>
          </p:cNvPicPr>
          <p:nvPr/>
        </p:nvPicPr>
        <p:blipFill>
          <a:blip r:embed="rId2" cstate="email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3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7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24128" y="3429000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La place des marronniers.</a:t>
            </a:r>
            <a:endParaRPr lang="fr-FR" sz="24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13.JPG"/>
          <p:cNvPicPr>
            <a:picLocks noChangeAspect="1"/>
          </p:cNvPicPr>
          <p:nvPr/>
        </p:nvPicPr>
        <p:blipFill>
          <a:blip r:embed="rId2" cstate="email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2024854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91880" y="692696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"</a:t>
            </a:r>
            <a:r>
              <a:rPr lang="fr-FR" sz="2000" dirty="0" smtClean="0"/>
              <a:t>Pont Charles Martel".</a:t>
            </a:r>
            <a:endParaRPr lang="fr-FR" sz="20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39552" y="1200528"/>
            <a:ext cx="8465779" cy="61555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Selon les estimations, sa date de construction se situerait entre le </a:t>
            </a:r>
            <a:r>
              <a:rPr kumimoji="0" lang="fr-FR" altLang="fr-FR" sz="1600" b="0" i="0" u="none" strike="noStrike" cap="none" normalizeH="0" baseline="0" dirty="0" err="1" smtClean="0">
                <a:ln>
                  <a:noFill/>
                </a:ln>
                <a:solidFill>
                  <a:srgbClr val="3366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XIIe siècle"/>
              </a:rPr>
              <a:t>xii</a:t>
            </a:r>
            <a:r>
              <a:rPr kumimoji="0" lang="fr-FR" altLang="fr-FR" sz="1600" b="0" i="0" u="none" strike="noStrike" cap="none" normalizeH="0" baseline="30000" dirty="0" err="1" smtClean="0">
                <a:ln>
                  <a:noFill/>
                </a:ln>
                <a:solidFill>
                  <a:srgbClr val="3366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XIIe siècle"/>
              </a:rPr>
              <a:t>e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3366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XIIe siècle"/>
              </a:rPr>
              <a:t> siècle</a:t>
            </a:r>
            <a:r>
              <a:rPr kumimoji="0" lang="fr-FR" altLang="fr-FR" sz="1600" b="0" i="0" u="none" strike="noStrike" cap="none" normalizeH="0" baseline="0" dirty="0" smtClean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et le </a:t>
            </a:r>
            <a:r>
              <a:rPr kumimoji="0" lang="fr-FR" altLang="fr-FR" sz="1600" b="0" i="0" u="sng" strike="noStrike" cap="none" normalizeH="0" baseline="0" dirty="0" err="1" smtClean="0">
                <a:ln>
                  <a:noFill/>
                </a:ln>
                <a:solidFill>
                  <a:srgbClr val="FAA7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xiv</a:t>
            </a:r>
            <a:r>
              <a:rPr kumimoji="0" lang="fr-FR" altLang="fr-FR" sz="1600" b="0" i="0" u="sng" strike="noStrike" cap="none" normalizeH="0" baseline="30000" dirty="0" err="1" smtClean="0">
                <a:ln>
                  <a:noFill/>
                </a:ln>
                <a:solidFill>
                  <a:srgbClr val="FAA7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</a:t>
            </a:r>
            <a:r>
              <a:rPr kumimoji="0" lang="fr-FR" altLang="fr-FR" sz="1600" b="0" i="0" u="sng" strike="noStrike" cap="none" normalizeH="0" baseline="0" dirty="0" smtClean="0">
                <a:ln>
                  <a:noFill/>
                </a:ln>
                <a:solidFill>
                  <a:srgbClr val="FAA7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 siècle</a:t>
            </a:r>
            <a:endParaRPr kumimoji="0" lang="fr-FR" altLang="fr-FR" sz="1600" b="0" i="0" u="sng" strike="noStrike" cap="none" normalizeH="0" baseline="0" dirty="0" smtClean="0">
              <a:ln>
                <a:noFill/>
              </a:ln>
              <a:solidFill>
                <a:srgbClr val="FAA7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04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0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5536" y="476672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A bientôt.!!!!!!</a:t>
            </a:r>
            <a:endParaRPr lang="fr-FR" sz="4000" dirty="0"/>
          </a:p>
        </p:txBody>
      </p:sp>
      <p:sp>
        <p:nvSpPr>
          <p:cNvPr id="3" name="ZoneTexte 2"/>
          <p:cNvSpPr txBox="1"/>
          <p:nvPr/>
        </p:nvSpPr>
        <p:spPr>
          <a:xfrm>
            <a:off x="539552" y="3861048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Commentaires du Net: photos perso</a:t>
            </a:r>
            <a:endParaRPr lang="fr-FR" sz="2800" dirty="0"/>
          </a:p>
        </p:txBody>
      </p:sp>
      <p:pic>
        <p:nvPicPr>
          <p:cNvPr id="5" name="Image 4" descr="6266087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164288" y="4725144"/>
            <a:ext cx="1781224" cy="213285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355976" y="5373216"/>
            <a:ext cx="1152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 smtClean="0"/>
              <a:t>FIN</a:t>
            </a:r>
            <a:endParaRPr lang="fr-FR" sz="4800" b="1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menade">
  <a:themeElements>
    <a:clrScheme name="Promenad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romenad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199</Words>
  <Application>Microsoft Office PowerPoint</Application>
  <PresentationFormat>Affichage à l'écran (4:3)</PresentationFormat>
  <Paragraphs>41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9" baseType="lpstr">
      <vt:lpstr>Arial</vt:lpstr>
      <vt:lpstr>Franklin Gothic Book</vt:lpstr>
      <vt:lpstr>Franklin Gothic Medium</vt:lpstr>
      <vt:lpstr>Wingdings 2</vt:lpstr>
      <vt:lpstr>Promenade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Orion-PC</dc:creator>
  <cp:lastModifiedBy>PC</cp:lastModifiedBy>
  <cp:revision>26</cp:revision>
  <dcterms:created xsi:type="dcterms:W3CDTF">2013-06-06T19:38:00Z</dcterms:created>
  <dcterms:modified xsi:type="dcterms:W3CDTF">2024-01-13T19:49:01Z</dcterms:modified>
</cp:coreProperties>
</file>