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3" r:id="rId2"/>
    <p:sldId id="296" r:id="rId3"/>
    <p:sldId id="311" r:id="rId4"/>
    <p:sldId id="258" r:id="rId5"/>
    <p:sldId id="257" r:id="rId6"/>
    <p:sldId id="260" r:id="rId7"/>
    <p:sldId id="264" r:id="rId8"/>
    <p:sldId id="261" r:id="rId9"/>
    <p:sldId id="301" r:id="rId10"/>
    <p:sldId id="309" r:id="rId11"/>
    <p:sldId id="262" r:id="rId12"/>
    <p:sldId id="267" r:id="rId13"/>
    <p:sldId id="263" r:id="rId14"/>
    <p:sldId id="265" r:id="rId15"/>
    <p:sldId id="308" r:id="rId16"/>
    <p:sldId id="266" r:id="rId17"/>
    <p:sldId id="302" r:id="rId18"/>
    <p:sldId id="270" r:id="rId19"/>
    <p:sldId id="300" r:id="rId20"/>
    <p:sldId id="307" r:id="rId21"/>
    <p:sldId id="306" r:id="rId22"/>
    <p:sldId id="268" r:id="rId23"/>
    <p:sldId id="274" r:id="rId24"/>
    <p:sldId id="269" r:id="rId25"/>
    <p:sldId id="271" r:id="rId26"/>
    <p:sldId id="272" r:id="rId27"/>
    <p:sldId id="281" r:id="rId28"/>
    <p:sldId id="273" r:id="rId29"/>
    <p:sldId id="275" r:id="rId30"/>
    <p:sldId id="276" r:id="rId31"/>
    <p:sldId id="277" r:id="rId32"/>
    <p:sldId id="278" r:id="rId33"/>
    <p:sldId id="286" r:id="rId34"/>
    <p:sldId id="279" r:id="rId35"/>
    <p:sldId id="280" r:id="rId36"/>
    <p:sldId id="289" r:id="rId37"/>
    <p:sldId id="305" r:id="rId38"/>
    <p:sldId id="282" r:id="rId39"/>
    <p:sldId id="283" r:id="rId40"/>
    <p:sldId id="284" r:id="rId41"/>
    <p:sldId id="290" r:id="rId42"/>
    <p:sldId id="292" r:id="rId43"/>
    <p:sldId id="291" r:id="rId44"/>
    <p:sldId id="314" r:id="rId45"/>
    <p:sldId id="285" r:id="rId46"/>
    <p:sldId id="312" r:id="rId47"/>
    <p:sldId id="287" r:id="rId48"/>
    <p:sldId id="288" r:id="rId49"/>
    <p:sldId id="293" r:id="rId50"/>
    <p:sldId id="315" r:id="rId51"/>
    <p:sldId id="294" r:id="rId52"/>
    <p:sldId id="295" r:id="rId53"/>
    <p:sldId id="297" r:id="rId54"/>
    <p:sldId id="298" r:id="rId55"/>
    <p:sldId id="303" r:id="rId56"/>
    <p:sldId id="304" r:id="rId57"/>
    <p:sldId id="310" r:id="rId5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6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4-19T12:57:13.300" idx="1">
    <p:pos x="5757" y="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AD7B9-63EA-4C4E-8C84-6F69E3779588}" type="datetimeFigureOut">
              <a:rPr lang="fr-FR" smtClean="0"/>
              <a:pPr/>
              <a:t>13/01/2024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BF16C-B93C-4C49-B00B-006B029DA3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Arrondissement_fran%C3%A7ais" TargetMode="External"/><Relationship Id="rId13" Type="http://schemas.openxmlformats.org/officeDocument/2006/relationships/hyperlink" Target="http://fr.wikipedia.org/wiki/Communaut%C3%A9_de_communes_du_Pays_des_Sorgues_et_des_Monts_de_Vaucluse" TargetMode="External"/><Relationship Id="rId18" Type="http://schemas.openxmlformats.org/officeDocument/2006/relationships/hyperlink" Target="http://fr.wikipedia.org/wiki/Code_postal" TargetMode="External"/><Relationship Id="rId3" Type="http://schemas.openxmlformats.org/officeDocument/2006/relationships/hyperlink" Target="http://fr.wikipedia.org/wiki/France" TargetMode="External"/><Relationship Id="rId21" Type="http://schemas.openxmlformats.org/officeDocument/2006/relationships/hyperlink" Target="http://fr.wikipedia.org/wiki/Chiffres_de_population_de_la_France" TargetMode="External"/><Relationship Id="rId7" Type="http://schemas.openxmlformats.org/officeDocument/2006/relationships/hyperlink" Target="http://fr.wikipedia.org/wiki/Vaucluse_(d%C3%A9partement)" TargetMode="External"/><Relationship Id="rId12" Type="http://schemas.openxmlformats.org/officeDocument/2006/relationships/hyperlink" Target="http://fr.wikipedia.org/wiki/Intercommunalit%C3%A9_en_France" TargetMode="External"/><Relationship Id="rId17" Type="http://schemas.openxmlformats.org/officeDocument/2006/relationships/hyperlink" Target="http://fr.wikipedia.org/wiki/2014" TargetMode="External"/><Relationship Id="rId25" Type="http://schemas.openxmlformats.org/officeDocument/2006/relationships/image" Target="../media/image7.jpeg"/><Relationship Id="rId2" Type="http://schemas.openxmlformats.org/officeDocument/2006/relationships/hyperlink" Target="http://fr.wikipedia.org/wiki/Liste_des_pays_du_monde" TargetMode="External"/><Relationship Id="rId16" Type="http://schemas.openxmlformats.org/officeDocument/2006/relationships/hyperlink" Target="http://fr.wikipedia.org/wiki/2011" TargetMode="External"/><Relationship Id="rId20" Type="http://schemas.openxmlformats.org/officeDocument/2006/relationships/hyperlink" Target="http://fr.wikipedia.org/wiki/Gentil%C3%A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D%C3%A9partement_fran%C3%A7ais" TargetMode="External"/><Relationship Id="rId11" Type="http://schemas.openxmlformats.org/officeDocument/2006/relationships/hyperlink" Target="http://fr.wikipedia.org/wiki/Canton_d'Isle-sur-la-Sorgue" TargetMode="External"/><Relationship Id="rId24" Type="http://schemas.openxmlformats.org/officeDocument/2006/relationships/hyperlink" Target="http://fr.wikipedia.org/wiki/Ombre_commun" TargetMode="External"/><Relationship Id="rId5" Type="http://schemas.openxmlformats.org/officeDocument/2006/relationships/hyperlink" Target="http://fr.wikipedia.org/wiki/Provence-Alpes-C%C3%B4te_d'Azur" TargetMode="External"/><Relationship Id="rId15" Type="http://schemas.openxmlformats.org/officeDocument/2006/relationships/hyperlink" Target="http://fr.wikipedia.org/wiki/Mandat_politique" TargetMode="External"/><Relationship Id="rId23" Type="http://schemas.openxmlformats.org/officeDocument/2006/relationships/image" Target="../media/image6.png"/><Relationship Id="rId10" Type="http://schemas.openxmlformats.org/officeDocument/2006/relationships/hyperlink" Target="http://fr.wikipedia.org/wiki/Canton_fran%C3%A7ais" TargetMode="External"/><Relationship Id="rId19" Type="http://schemas.openxmlformats.org/officeDocument/2006/relationships/hyperlink" Target="http://fr.wikipedia.org/wiki/Code_officiel_g%C3%A9ographique" TargetMode="External"/><Relationship Id="rId4" Type="http://schemas.openxmlformats.org/officeDocument/2006/relationships/hyperlink" Target="http://fr.wikipedia.org/wiki/R%C3%A9gion_fran%C3%A7aise" TargetMode="External"/><Relationship Id="rId9" Type="http://schemas.openxmlformats.org/officeDocument/2006/relationships/hyperlink" Target="http://fr.wikipedia.org/wiki/Arrondissement_d'Avignon" TargetMode="External"/><Relationship Id="rId14" Type="http://schemas.openxmlformats.org/officeDocument/2006/relationships/hyperlink" Target="http://fr.wikipedia.org/wiki/Maire_(France)" TargetMode="External"/><Relationship Id="rId2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rizon-provence.com/tarascon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1804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fr.wikipedia.org/wiki/P%C3%A9trarque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alaise_(g%C3%A9omorphologie)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hyperlink" Target="http://fr.wikipedia.org/wiki/Fontaine-de-Vaucluse" TargetMode="External"/><Relationship Id="rId4" Type="http://schemas.openxmlformats.org/officeDocument/2006/relationships/hyperlink" Target="http://fr.wikipedia.org/wiki/Siphon_(sp%C3%A9l%C3%A9ologie)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p7.storage.canalblog.com/77/38/631828/691776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5229200"/>
            <a:ext cx="1298448" cy="14447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221" y="620688"/>
            <a:ext cx="1600565" cy="105434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161917" y="1397720"/>
            <a:ext cx="1159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MANUEL</a:t>
            </a:r>
            <a:endParaRPr lang="fr-FR" b="1" dirty="0"/>
          </a:p>
        </p:txBody>
      </p:sp>
    </p:spTree>
  </p:cSld>
  <p:clrMapOvr>
    <a:masterClrMapping/>
  </p:clrMapOvr>
  <p:transition>
    <p:sndAc>
      <p:stSnd loop="1">
        <p:snd r:embed="rId2" name="20 - Le Su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7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0152" y="3933056"/>
            <a:ext cx="3203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Fontaine-de-Vaucluse est une commune française, située dans le département de Vaucluse en région Provence-Alpes-Côte d'Azur. Ses habitants sont appelés les Vauclusiens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2339752" y="153474"/>
          <a:ext cx="3625930" cy="6320484"/>
        </p:xfrm>
        <a:graphic>
          <a:graphicData uri="http://schemas.openxmlformats.org/drawingml/2006/table">
            <a:tbl>
              <a:tblPr/>
              <a:tblGrid>
                <a:gridCol w="181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2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042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2" tooltip="Liste des pays du monde"/>
                        </a:rPr>
                        <a:t>Pays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 </a:t>
                      </a:r>
                      <a:r>
                        <a:rPr lang="fr-FR" sz="1800">
                          <a:hlinkClick r:id="rId3" tooltip="France"/>
                        </a:rPr>
                        <a:t>France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4" tooltip="Région française"/>
                        </a:rPr>
                        <a:t>Région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5" tooltip="Provence-Alpes-Côte d'Azur"/>
                        </a:rPr>
                        <a:t>Provence-Alpes-Côte d'Azur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6" tooltip="Département français"/>
                        </a:rPr>
                        <a:t>Département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7" tooltip="Vaucluse (département)"/>
                        </a:rPr>
                        <a:t>Vaucluse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8" tooltip="Arrondissement français"/>
                        </a:rPr>
                        <a:t>Arrondissement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9" tooltip="Arrondissement d'Avignon"/>
                        </a:rPr>
                        <a:t>Avignon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0" tooltip="Canton français"/>
                        </a:rPr>
                        <a:t>Canton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>
                          <a:hlinkClick r:id="rId11" tooltip="Canton d'Isle-sur-la-Sorgue"/>
                        </a:rPr>
                        <a:t>Isle-sur-la-Sorgue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0107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2" tooltip="Intercommunalité en France"/>
                        </a:rPr>
                        <a:t>Intercommunalité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13" tooltip="Communauté de communes du Pays des Sorgues et des Monts de Vaucluse"/>
                        </a:rPr>
                        <a:t>Communauté de communes du Pays des Sorgues et des Monts de Vaucluse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4" tooltip="Maire (France)"/>
                        </a:rPr>
                        <a:t>Maire</a:t>
                      </a:r>
                      <a:r>
                        <a:rPr lang="fr-FR" sz="1800"/>
                        <a:t/>
                      </a:r>
                      <a:br>
                        <a:rPr lang="fr-FR" sz="1800"/>
                      </a:br>
                      <a:r>
                        <a:rPr lang="fr-FR" sz="1800">
                          <a:hlinkClick r:id="rId15" tooltip="Mandat politique"/>
                        </a:rPr>
                        <a:t>Mandat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Roland Pastor</a:t>
                      </a:r>
                      <a:br>
                        <a:rPr lang="fr-FR" sz="1800"/>
                      </a:br>
                      <a:r>
                        <a:rPr lang="fr-FR" sz="1800">
                          <a:hlinkClick r:id="rId16" tooltip="2011"/>
                        </a:rPr>
                        <a:t>2011</a:t>
                      </a:r>
                      <a:r>
                        <a:rPr lang="fr-FR" sz="1800"/>
                        <a:t>-</a:t>
                      </a:r>
                      <a:r>
                        <a:rPr lang="fr-FR" sz="1800">
                          <a:hlinkClick r:id="rId17" tooltip="2014"/>
                        </a:rPr>
                        <a:t>2014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8" tooltip="Code postal"/>
                        </a:rPr>
                        <a:t>Code postal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84800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>
                          <a:hlinkClick r:id="rId19" tooltip="Code officiel géographique"/>
                        </a:rPr>
                        <a:t>Code commune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84139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4042">
                <a:tc>
                  <a:txBody>
                    <a:bodyPr/>
                    <a:lstStyle/>
                    <a:p>
                      <a:r>
                        <a:rPr lang="fr-FR" sz="1800" dirty="0">
                          <a:hlinkClick r:id="rId20" tooltip="Gentilé"/>
                        </a:rPr>
                        <a:t>Gentilé</a:t>
                      </a:r>
                      <a:endParaRPr lang="fr-FR" sz="1800" dirty="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/>
                        <a:t>Vauclusiens, Vauclusiennes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r>
                        <a:rPr lang="fr-FR" sz="1800">
                          <a:hlinkClick r:id="rId21" tooltip="Chiffres de population de la France"/>
                        </a:rPr>
                        <a:t>Population</a:t>
                      </a:r>
                      <a:br>
                        <a:rPr lang="fr-FR" sz="1800">
                          <a:hlinkClick r:id="rId21" tooltip="Chiffres de population de la France"/>
                        </a:rPr>
                      </a:br>
                      <a:r>
                        <a:rPr lang="fr-FR" sz="1800">
                          <a:hlinkClick r:id="rId21" tooltip="Chiffres de population de la France"/>
                        </a:rPr>
                        <a:t>municipale</a:t>
                      </a:r>
                      <a:endParaRPr lang="fr-FR" sz="1800"/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661 hab. (2011)</a:t>
                      </a:r>
                    </a:p>
                  </a:txBody>
                  <a:tcPr marL="67733" marR="67733" marT="33867" marB="338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68609" name="Picture 1" descr="Drapeau de la France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004048" y="332656"/>
            <a:ext cx="190500" cy="123825"/>
          </a:xfrm>
          <a:prstGeom prst="rect">
            <a:avLst/>
          </a:prstGeom>
          <a:noFill/>
        </p:spPr>
      </p:pic>
      <p:pic>
        <p:nvPicPr>
          <p:cNvPr id="68611" name="Picture 3" descr="Blason de Sault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95536" y="1484784"/>
            <a:ext cx="1584176" cy="172819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0" y="3789040"/>
            <a:ext cx="2267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 smtClean="0"/>
              <a:t>D'azur, à une truite d'argent et à un </a:t>
            </a:r>
            <a:r>
              <a:rPr lang="fr-FR" i="1" dirty="0" smtClean="0">
                <a:hlinkClick r:id="rId24" tooltip="Ombre commun"/>
              </a:rPr>
              <a:t>ombre</a:t>
            </a:r>
            <a:r>
              <a:rPr lang="fr-FR" i="1" dirty="0" smtClean="0"/>
              <a:t> du même, nageant l'une sur l'autre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764704"/>
            <a:ext cx="2242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Fontaine-de-Vaucluse</a:t>
            </a:r>
            <a:endParaRPr lang="fr-FR" dirty="0"/>
          </a:p>
        </p:txBody>
      </p:sp>
      <p:pic>
        <p:nvPicPr>
          <p:cNvPr id="68615" name="Picture 7" descr="http://t2.gstatic.com/images?q=tbn:ANd9GcSMktk2hWuUNDdzEEnBMhis-MexzmX0GhJCOFm-kxGQkfAXKRUuh0BZ1yPZ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44208" y="836712"/>
            <a:ext cx="2376264" cy="252028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data.over-blog.com/1/09/02/98/VOYAGES000/carte_luberon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du Blog fredlepecheur.centerblog.net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5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" y="576747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L’église Notre-Dame et Saint-Véran Cette église a été construite par les moines victoriens sur l'emplacement d'un antique sanctuaire dédié à un dieu païen des eaux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849" y="4077072"/>
            <a:ext cx="8868302" cy="258532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fr-FR" dirty="0">
                <a:latin typeface="Raleway" panose="020B0503030101060003" pitchFamily="34" charset="0"/>
              </a:rPr>
              <a:t>La légende de Saint </a:t>
            </a:r>
            <a:r>
              <a:rPr lang="fr-FR" dirty="0" err="1">
                <a:latin typeface="Raleway" panose="020B0503030101060003" pitchFamily="34" charset="0"/>
              </a:rPr>
              <a:t>Véran</a:t>
            </a:r>
            <a:r>
              <a:rPr lang="fr-FR" dirty="0">
                <a:latin typeface="Raleway" panose="020B0503030101060003" pitchFamily="34" charset="0"/>
              </a:rPr>
              <a:t> et la </a:t>
            </a:r>
            <a:r>
              <a:rPr lang="fr-FR" dirty="0" err="1">
                <a:latin typeface="Raleway" panose="020B0503030101060003" pitchFamily="34" charset="0"/>
              </a:rPr>
              <a:t>Coulobre</a:t>
            </a:r>
            <a:endParaRPr lang="fr-FR" dirty="0">
              <a:latin typeface="Raleway" panose="020B0503030101060003" pitchFamily="34" charset="0"/>
            </a:endParaRPr>
          </a:p>
          <a:p>
            <a:pPr algn="just"/>
            <a:r>
              <a:rPr lang="fr-FR" dirty="0">
                <a:latin typeface="Raleway" panose="020B0503030101060003" pitchFamily="34" charset="0"/>
              </a:rPr>
              <a:t>Saint </a:t>
            </a:r>
            <a:r>
              <a:rPr lang="fr-FR" dirty="0" err="1">
                <a:latin typeface="Raleway" panose="020B0503030101060003" pitchFamily="34" charset="0"/>
              </a:rPr>
              <a:t>Véran</a:t>
            </a:r>
            <a:r>
              <a:rPr lang="fr-FR" dirty="0">
                <a:latin typeface="Raleway" panose="020B0503030101060003" pitchFamily="34" charset="0"/>
              </a:rPr>
              <a:t> est le saint-patron de Fontaine-de-Vaucluse et un évangélisateur de la Provence. Il est élu évêque de Cavaillon en 586 et la légende lui attribue de nombreux miracles. Le plus fameux exploit de Saint-Véran est son combat contre la </a:t>
            </a:r>
            <a:r>
              <a:rPr lang="fr-FR" dirty="0" err="1">
                <a:latin typeface="Raleway" panose="020B0503030101060003" pitchFamily="34" charset="0"/>
              </a:rPr>
              <a:t>Coulobre</a:t>
            </a:r>
            <a:r>
              <a:rPr lang="fr-FR" dirty="0">
                <a:latin typeface="Raleway" panose="020B0503030101060003" pitchFamily="34" charset="0"/>
              </a:rPr>
              <a:t>, un monstre habitant une caverne de la Fontaine-de-Vaucluse, une bête énorme et puante, aux yeux rouges, avec une large gueule aux dents acérées, couverte d'écailles comme des boucliers , et balançant une grande queue pourvue de lames osseuses. La légende </a:t>
            </a:r>
            <a:r>
              <a:rPr lang="fr-FR" dirty="0" err="1">
                <a:latin typeface="Raleway" panose="020B0503030101060003" pitchFamily="34" charset="0"/>
              </a:rPr>
              <a:t>rapelle</a:t>
            </a:r>
            <a:r>
              <a:rPr lang="fr-FR" dirty="0">
                <a:latin typeface="Raleway" panose="020B0503030101060003" pitchFamily="34" charset="0"/>
              </a:rPr>
              <a:t> </a:t>
            </a:r>
            <a:r>
              <a:rPr lang="fr-FR" dirty="0">
                <a:latin typeface="Raleway" panose="020B0503030101060003" pitchFamily="34" charset="0"/>
                <a:hlinkClick r:id="rId3"/>
              </a:rPr>
              <a:t>la Tarasque qui hantait les environs de Tarascon</a:t>
            </a:r>
            <a:r>
              <a:rPr lang="fr-FR" dirty="0">
                <a:latin typeface="Raleway" panose="020B0503030101060003" pitchFamily="34" charset="0"/>
              </a:rPr>
              <a:t>. </a:t>
            </a:r>
            <a:endParaRPr lang="fr-FR" b="0" i="0" dirty="0">
              <a:effectLst/>
              <a:latin typeface="Raleway" panose="020B0503030101060003" pitchFamily="34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59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805264"/>
            <a:ext cx="3635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La colonne érigée en </a:t>
            </a:r>
            <a:r>
              <a:rPr lang="fr-FR" dirty="0" smtClean="0">
                <a:hlinkClick r:id="rId3" tooltip="1804"/>
              </a:rPr>
              <a:t>1804</a:t>
            </a:r>
            <a:r>
              <a:rPr lang="fr-FR" dirty="0" smtClean="0"/>
              <a:t> pour célébrer le 500</a:t>
            </a:r>
            <a:r>
              <a:rPr lang="fr-FR" baseline="30000" dirty="0" smtClean="0"/>
              <a:t>e</a:t>
            </a:r>
            <a:r>
              <a:rPr lang="fr-FR" dirty="0" smtClean="0"/>
              <a:t> anniversaire de la naissance de </a:t>
            </a:r>
            <a:r>
              <a:rPr lang="fr-FR" dirty="0" smtClean="0">
                <a:hlinkClick r:id="rId4" tooltip="Pétrarque"/>
              </a:rPr>
              <a:t>Pétrarque</a:t>
            </a:r>
            <a:r>
              <a:rPr lang="fr-FR" dirty="0" smtClean="0"/>
              <a:t>,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07.JPG"/>
          <p:cNvPicPr>
            <a:picLocks noChangeAspect="1"/>
          </p:cNvPicPr>
          <p:nvPr/>
        </p:nvPicPr>
        <p:blipFill>
          <a:blip r:embed="rId2" cstate="email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1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552" y="188640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Roues à aubes à la hauteur </a:t>
            </a:r>
            <a:r>
              <a:rPr lang="fr-FR" dirty="0" smtClean="0">
                <a:solidFill>
                  <a:schemeClr val="bg1"/>
                </a:solidFill>
              </a:rPr>
              <a:t>de </a:t>
            </a:r>
            <a:r>
              <a:rPr lang="fr-FR" i="1" dirty="0" err="1" smtClean="0">
                <a:solidFill>
                  <a:schemeClr val="bg1"/>
                </a:solidFill>
              </a:rPr>
              <a:t>Vallis</a:t>
            </a:r>
            <a:r>
              <a:rPr lang="fr-FR" i="1" dirty="0" smtClean="0">
                <a:solidFill>
                  <a:schemeClr val="bg1"/>
                </a:solidFill>
              </a:rPr>
              <a:t> </a:t>
            </a:r>
            <a:r>
              <a:rPr lang="fr-FR" i="1" dirty="0" err="1" smtClean="0">
                <a:solidFill>
                  <a:schemeClr val="bg1"/>
                </a:solidFill>
              </a:rPr>
              <a:t>Clausa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/>
              <a:t>et près du pont de la place de la Mairie,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Important artisanat : confiserie, verre et cristal filés, art du bois, poterie, bijoux, coutellerie, cuir, art du vitrail, papeterie.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1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8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3.JPG"/>
          <p:cNvPicPr>
            <a:picLocks noChangeAspect="1"/>
          </p:cNvPicPr>
          <p:nvPr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" y="-143046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« </a:t>
            </a:r>
            <a:r>
              <a:rPr kumimoji="0" lang="fr-FR" sz="1800" b="1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</a:rPr>
              <a:t>Vallis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 </a:t>
            </a:r>
            <a:r>
              <a:rPr kumimoji="0" lang="fr-FR" sz="1800" b="1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</a:rPr>
              <a:t>Clausa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, tradition papetière 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Cette ancienne papeterie du XV</a:t>
            </a:r>
            <a:r>
              <a:rPr kumimoji="0" lang="fr-FR" sz="1800" b="1" i="0" u="none" strike="noStrike" cap="none" normalizeH="0" baseline="30000" dirty="0" smtClean="0">
                <a:ln>
                  <a:noFill/>
                </a:ln>
                <a:effectLst/>
                <a:latin typeface="Arial" charset="0"/>
              </a:rPr>
              <a:t>e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 siècle a </a:t>
            </a:r>
            <a:r>
              <a:rPr kumimoji="0" lang="fr-FR" sz="1800" b="1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</a:rPr>
              <a:t>conservéses</a:t>
            </a:r>
            <a:r>
              <a:rPr kumimoji="0" lang="fr-FR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 battoirs en bois actionnés par une roue à aube et destinés à broyer les chiffons pour faire de la pâte à papier.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2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3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 descr="P102063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4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Smiley Emoji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852936"/>
            <a:ext cx="792088" cy="792088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5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26064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Le village est dominé par une gigantesque </a:t>
            </a:r>
            <a:r>
              <a:rPr lang="fr-FR" dirty="0" smtClean="0">
                <a:hlinkClick r:id="rId3" tooltip="Falaise (géomorphologie)"/>
              </a:rPr>
              <a:t>falaise</a:t>
            </a:r>
            <a:r>
              <a:rPr lang="fr-FR" dirty="0" smtClean="0"/>
              <a:t> de 230 à 240 mètres où la fontaine a creusé sa résurgence. C’est un </a:t>
            </a:r>
            <a:r>
              <a:rPr lang="fr-FR" dirty="0" smtClean="0">
                <a:hlinkClick r:id="rId4" tooltip="Siphon (spéléologie)"/>
              </a:rPr>
              <a:t>siphon</a:t>
            </a:r>
            <a:r>
              <a:rPr lang="fr-FR" dirty="0" smtClean="0"/>
              <a:t> de 308 mètres de profondeur, dont 223 sous le niveau de la mer</a:t>
            </a:r>
            <a:r>
              <a:rPr lang="fr-FR" baseline="30000" dirty="0" smtClean="0">
                <a:hlinkClick r:id="rId5"/>
              </a:rPr>
              <a:t>3</a:t>
            </a:r>
            <a:r>
              <a:rPr lang="fr-FR" dirty="0" smtClean="0"/>
              <a:t>. Cette énorme source</a:t>
            </a:r>
            <a:r>
              <a:rPr lang="fr-FR" baseline="30000" dirty="0" smtClean="0">
                <a:hlinkClick r:id="rId5"/>
              </a:rPr>
              <a:t>4</a:t>
            </a:r>
            <a:r>
              <a:rPr lang="fr-FR" dirty="0" smtClean="0"/>
              <a:t> a donné son nom à toutes les « fontaines vauclusiennes » du monde.</a:t>
            </a:r>
            <a:endParaRPr lang="fr-FR" dirty="0"/>
          </a:p>
        </p:txBody>
      </p:sp>
      <p:pic>
        <p:nvPicPr>
          <p:cNvPr id="4" name="Image 3" descr="Smiley Emoji Free Stock Photo - Public Domain Picture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636912"/>
            <a:ext cx="549914" cy="549914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5661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La résurgence lors d'un débit très haut de la Sorgue au printemps.</a:t>
            </a:r>
            <a:endParaRPr lang="fr-FR" b="1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07704" y="53732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La résurgence lors d'un débit très faible de la Sorgue en été.</a:t>
            </a:r>
            <a:endParaRPr lang="fr-FR" dirty="0"/>
          </a:p>
        </p:txBody>
      </p:sp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547664" y="479715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L’été le gouffre apparait 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2066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10405-839xayda6whc77qccyxdjt8f2.jpg"/>
          <p:cNvPicPr>
            <a:picLocks noChangeAspect="1"/>
          </p:cNvPicPr>
          <p:nvPr/>
        </p:nvPicPr>
        <p:blipFill rotWithShape="1">
          <a:blip r:embed="rId2" cstate="print"/>
          <a:srcRect b="15350"/>
          <a:stretch/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6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68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8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18864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vestiges du château des évêques de Cavaillon (XIII</a:t>
            </a:r>
            <a:r>
              <a:rPr lang="fr-FR" baseline="30000" dirty="0" smtClean="0"/>
              <a:t>e</a:t>
            </a:r>
            <a:r>
              <a:rPr lang="fr-FR" dirty="0" smtClean="0"/>
              <a:t>/XIV</a:t>
            </a:r>
            <a:r>
              <a:rPr lang="fr-FR" baseline="30000" dirty="0" smtClean="0"/>
              <a:t>e</a:t>
            </a:r>
            <a:r>
              <a:rPr lang="fr-FR" dirty="0" smtClean="0"/>
              <a:t> siècle) perché sur les hauteurs.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83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4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60232" y="6237312"/>
            <a:ext cx="2175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habitats troglodytes :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769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11760" y="0"/>
            <a:ext cx="67322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4117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La Maison de la Rose </a:t>
            </a:r>
            <a:r>
              <a:rPr lang="fr-FR" dirty="0" smtClean="0"/>
              <a:t>est un Petit hôtel particulier 1900 historique, avec son ameublement d’origine et une terrasse romantique, endroit unique sur notre territoire avec une librairie Olfactive et un </a:t>
            </a:r>
            <a:r>
              <a:rPr lang="fr-FR" dirty="0" err="1" smtClean="0"/>
              <a:t>distilloir</a:t>
            </a:r>
            <a:r>
              <a:rPr lang="fr-FR" dirty="0" smtClean="0"/>
              <a:t> de 60 litres qui permet de comparer le répertoire annuel de toutes les productions issues de la culture des roses à parfum dans le monde. </a:t>
            </a:r>
          </a:p>
          <a:p>
            <a:r>
              <a:rPr lang="fr-FR" dirty="0" smtClean="0"/>
              <a:t>Sur place vous découvrirez l’Histoire botanique des églantines aux Roses </a:t>
            </a:r>
            <a:r>
              <a:rPr lang="fr-FR" dirty="0" err="1" smtClean="0"/>
              <a:t>Centifolia</a:t>
            </a:r>
            <a:r>
              <a:rPr lang="fr-FR" dirty="0" smtClean="0"/>
              <a:t> et  la </a:t>
            </a:r>
            <a:r>
              <a:rPr lang="fr-FR" dirty="0" err="1" smtClean="0"/>
              <a:t>Baptistine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advTm="6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7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085184"/>
            <a:ext cx="1298448" cy="14447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35896" y="188640"/>
            <a:ext cx="4049185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A Bientôt…!!!</a:t>
            </a:r>
            <a:endParaRPr lang="fr-FR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47864" y="580756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du NET : photos perso</a:t>
            </a:r>
            <a:endParaRPr lang="fr-FR" dirty="0"/>
          </a:p>
        </p:txBody>
      </p:sp>
    </p:spTree>
  </p:cSld>
  <p:clrMapOvr>
    <a:masterClrMapping/>
  </p:clrMapOvr>
  <p:transition advTm="600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Affichage à l'écran (4:3)</PresentationFormat>
  <Paragraphs>46</Paragraphs>
  <Slides>57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61" baseType="lpstr">
      <vt:lpstr>Arial</vt:lpstr>
      <vt:lpstr>Calibri</vt:lpstr>
      <vt:lpstr>Raleway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Orion-PC</dc:creator>
  <cp:lastModifiedBy>PC</cp:lastModifiedBy>
  <cp:revision>14</cp:revision>
  <dcterms:created xsi:type="dcterms:W3CDTF">2014-03-30T10:19:42Z</dcterms:created>
  <dcterms:modified xsi:type="dcterms:W3CDTF">2024-01-13T18:53:18Z</dcterms:modified>
</cp:coreProperties>
</file>