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5" r:id="rId2"/>
    <p:sldId id="267" r:id="rId3"/>
    <p:sldId id="273" r:id="rId4"/>
    <p:sldId id="272" r:id="rId5"/>
    <p:sldId id="271" r:id="rId6"/>
    <p:sldId id="270" r:id="rId7"/>
    <p:sldId id="269" r:id="rId8"/>
    <p:sldId id="268" r:id="rId9"/>
    <p:sldId id="266" r:id="rId10"/>
    <p:sldId id="264" r:id="rId11"/>
    <p:sldId id="263" r:id="rId12"/>
    <p:sldId id="262" r:id="rId13"/>
    <p:sldId id="261" r:id="rId14"/>
    <p:sldId id="260" r:id="rId15"/>
    <p:sldId id="259" r:id="rId16"/>
    <p:sldId id="257" r:id="rId17"/>
    <p:sldId id="258"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61" autoAdjust="0"/>
    <p:restoredTop sz="94660"/>
  </p:normalViewPr>
  <p:slideViewPr>
    <p:cSldViewPr snapToGrid="0">
      <p:cViewPr varScale="1">
        <p:scale>
          <a:sx n="78" d="100"/>
          <a:sy n="78" d="100"/>
        </p:scale>
        <p:origin x="3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FC5E89-A986-12CF-FF6A-5118EEA6511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7E53535-9B64-D47D-860A-A63D422BE0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ECB7064-1155-C2D4-9188-DE664A97A5B2}"/>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5" name="Espace réservé du pied de page 4">
            <a:extLst>
              <a:ext uri="{FF2B5EF4-FFF2-40B4-BE49-F238E27FC236}">
                <a16:creationId xmlns:a16="http://schemas.microsoft.com/office/drawing/2014/main" id="{9705A546-B09D-308A-F411-22237471BCC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377ECF-8572-4BD9-7200-FD5EDC19D562}"/>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1045351923"/>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DA7201-F0B9-139C-626E-914657973E0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FD16859-E6BC-4521-418F-DC2460D0AD4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DD6DC0-B538-4B80-7587-15AD39B8A948}"/>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5" name="Espace réservé du pied de page 4">
            <a:extLst>
              <a:ext uri="{FF2B5EF4-FFF2-40B4-BE49-F238E27FC236}">
                <a16:creationId xmlns:a16="http://schemas.microsoft.com/office/drawing/2014/main" id="{C9540A1C-402F-C3ED-0100-AEAEF94CDD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036980-36A1-DA62-1DAE-C49C6ACF69D8}"/>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3332921193"/>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F44394-E203-B334-FFE2-B6457F0F393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4DEA0F2F-3DBE-2BF0-9174-B887C430F1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5B2EEA11-61A8-2903-0D86-5C0C95709681}"/>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5" name="Espace réservé du pied de page 4">
            <a:extLst>
              <a:ext uri="{FF2B5EF4-FFF2-40B4-BE49-F238E27FC236}">
                <a16:creationId xmlns:a16="http://schemas.microsoft.com/office/drawing/2014/main" id="{38809AFF-0E57-1CAC-8120-E3FBAFB3CC8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876576F-AA3A-BE12-9337-790E17BD3EC3}"/>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4190805386"/>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A80B9A-95A7-A4BC-9731-198D7D8E34A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363838D-C3B9-C520-4BF8-3EA1DD8CFFB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AF3A59B-9534-C100-07AD-C3FB5139602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7AF8416-E372-3AB8-E85E-3FF24C20A1F3}"/>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6" name="Espace réservé du pied de page 5">
            <a:extLst>
              <a:ext uri="{FF2B5EF4-FFF2-40B4-BE49-F238E27FC236}">
                <a16:creationId xmlns:a16="http://schemas.microsoft.com/office/drawing/2014/main" id="{AACE0B74-1844-EFD5-D4CB-818987023FE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502D892-7563-D59C-52BE-7486EEB9B684}"/>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1059160167"/>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5C860F-EF51-BAD4-D1BC-31D7D0041F6A}"/>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C95E719-7C8A-6E89-A1B2-78CA3A156D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7EAB748-62A3-DE77-61DA-C2CC828463D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1D822A8-299F-7FB9-5415-F037C0FCFD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84FBDD-4AF1-262A-734C-1966CEB7093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4E42BAC-3089-C44A-603D-C90671D594AA}"/>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8" name="Espace réservé du pied de page 7">
            <a:extLst>
              <a:ext uri="{FF2B5EF4-FFF2-40B4-BE49-F238E27FC236}">
                <a16:creationId xmlns:a16="http://schemas.microsoft.com/office/drawing/2014/main" id="{789927E3-39AE-37B9-0637-F57B449D473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7E369AFC-AED3-4699-3C4F-EF4D067867F1}"/>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237311682"/>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6F06DC-CC60-19CE-C0F4-8EAEA2EEE79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D85D704-1834-8128-16A7-0688FF23826D}"/>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4" name="Espace réservé du pied de page 3">
            <a:extLst>
              <a:ext uri="{FF2B5EF4-FFF2-40B4-BE49-F238E27FC236}">
                <a16:creationId xmlns:a16="http://schemas.microsoft.com/office/drawing/2014/main" id="{3044F20F-E73B-D560-1DB8-7441A7E8D0A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7BADA45-E403-3830-2BA7-1514A7B15A8A}"/>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1254730665"/>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213AC8D-BB96-8986-BE42-76A4F42800F3}"/>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3" name="Espace réservé du pied de page 2">
            <a:extLst>
              <a:ext uri="{FF2B5EF4-FFF2-40B4-BE49-F238E27FC236}">
                <a16:creationId xmlns:a16="http://schemas.microsoft.com/office/drawing/2014/main" id="{289C1B95-2473-337B-6FE0-D8659D956E6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797C366-325C-8043-E343-CDEFFF5CCF10}"/>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302792677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AEB6072-7CF3-A24F-B8C8-C4D59F3847C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02E5430-9224-8FFB-2B29-8699DBDAFBA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A0E4849-B9A4-242B-AE07-E731E361C12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82148A8-0318-C749-A348-8866553EFF8E}"/>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6" name="Espace réservé du pied de page 5">
            <a:extLst>
              <a:ext uri="{FF2B5EF4-FFF2-40B4-BE49-F238E27FC236}">
                <a16:creationId xmlns:a16="http://schemas.microsoft.com/office/drawing/2014/main" id="{44DC3846-220E-FF48-1D71-25FA5BD96D1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2C7ED28-35EC-8B19-34DC-1FACC4533A5F}"/>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325478052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859D4F-724B-525B-2DFE-E29B6FF97E5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4C7D682-A788-E40C-BA1B-E2DEC9104C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D6E2C26-DC77-2943-A8B4-A84F597879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5A8916C-5A28-6745-C34F-D9493A271404}"/>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6" name="Espace réservé du pied de page 5">
            <a:extLst>
              <a:ext uri="{FF2B5EF4-FFF2-40B4-BE49-F238E27FC236}">
                <a16:creationId xmlns:a16="http://schemas.microsoft.com/office/drawing/2014/main" id="{467D40C9-E62D-6D0E-11A9-48DBBAA7B9F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E9ED250-568D-E848-7F09-CBB8307EBF92}"/>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1288624978"/>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96A80E-B692-E281-8F87-14516943C352}"/>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DEF5E13-E7D0-2279-3E17-D789CA5EFC9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EEC64D-67F5-D2F4-D452-0D3DAC3B8A12}"/>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5" name="Espace réservé du pied de page 4">
            <a:extLst>
              <a:ext uri="{FF2B5EF4-FFF2-40B4-BE49-F238E27FC236}">
                <a16:creationId xmlns:a16="http://schemas.microsoft.com/office/drawing/2014/main" id="{61397FB6-2629-3A38-5EA6-0F79E50B51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3DDD1D9-2F61-D222-AD90-9A971C96C503}"/>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113681813"/>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BB5CB5F-D65B-34B5-4C28-E1D2885EA6D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27B7C49-B23B-4A8D-1558-777059AAD6B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4F9068-BB0A-823F-2C48-69F5A0307CE7}"/>
              </a:ext>
            </a:extLst>
          </p:cNvPr>
          <p:cNvSpPr>
            <a:spLocks noGrp="1"/>
          </p:cNvSpPr>
          <p:nvPr>
            <p:ph type="dt" sz="half" idx="10"/>
          </p:nvPr>
        </p:nvSpPr>
        <p:spPr/>
        <p:txBody>
          <a:bodyPr/>
          <a:lstStyle/>
          <a:p>
            <a:fld id="{43DF2174-5FA0-4398-88F6-82ECB5419AD1}" type="datetimeFigureOut">
              <a:rPr lang="fr-FR" smtClean="0"/>
              <a:t>01/01/2024</a:t>
            </a:fld>
            <a:endParaRPr lang="fr-FR"/>
          </a:p>
        </p:txBody>
      </p:sp>
      <p:sp>
        <p:nvSpPr>
          <p:cNvPr id="5" name="Espace réservé du pied de page 4">
            <a:extLst>
              <a:ext uri="{FF2B5EF4-FFF2-40B4-BE49-F238E27FC236}">
                <a16:creationId xmlns:a16="http://schemas.microsoft.com/office/drawing/2014/main" id="{C41D9120-27C3-1A8F-100C-D62A7E502DD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156364E-3B92-3279-3593-B01EAE1AC9ED}"/>
              </a:ext>
            </a:extLst>
          </p:cNvPr>
          <p:cNvSpPr>
            <a:spLocks noGrp="1"/>
          </p:cNvSpPr>
          <p:nvPr>
            <p:ph type="sldNum" sz="quarter" idx="12"/>
          </p:nvPr>
        </p:nvSpPr>
        <p:spPr/>
        <p:txBody>
          <a:bodyPr/>
          <a:lstStyle/>
          <a:p>
            <a:fld id="{6BA70B5C-2556-4FC4-8113-D48B38470067}" type="slidenum">
              <a:rPr lang="fr-FR" smtClean="0"/>
              <a:t>‹N°›</a:t>
            </a:fld>
            <a:endParaRPr lang="fr-FR"/>
          </a:p>
        </p:txBody>
      </p:sp>
    </p:spTree>
    <p:extLst>
      <p:ext uri="{BB962C8B-B14F-4D97-AF65-F5344CB8AC3E}">
        <p14:creationId xmlns:p14="http://schemas.microsoft.com/office/powerpoint/2010/main" val="2306583375"/>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63AE7D3-DDED-E6E9-CE17-67BF7CF211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3CE50D4-68B5-A42D-4739-15E2D47A26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5385DF5-DAC9-6309-4EFC-279EC04A49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DF2174-5FA0-4398-88F6-82ECB5419AD1}" type="datetimeFigureOut">
              <a:rPr lang="fr-FR" smtClean="0"/>
              <a:t>01/01/2024</a:t>
            </a:fld>
            <a:endParaRPr lang="fr-FR"/>
          </a:p>
        </p:txBody>
      </p:sp>
      <p:sp>
        <p:nvSpPr>
          <p:cNvPr id="5" name="Espace réservé du pied de page 4">
            <a:extLst>
              <a:ext uri="{FF2B5EF4-FFF2-40B4-BE49-F238E27FC236}">
                <a16:creationId xmlns:a16="http://schemas.microsoft.com/office/drawing/2014/main" id="{870093DE-152D-DCD9-F2A6-42EA10F0B9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BE5256B-CB75-86EE-9B5E-6F665B85A8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A70B5C-2556-4FC4-8113-D48B38470067}" type="slidenum">
              <a:rPr lang="fr-FR" smtClean="0"/>
              <a:t>‹N°›</a:t>
            </a:fld>
            <a:endParaRPr lang="fr-FR"/>
          </a:p>
        </p:txBody>
      </p:sp>
    </p:spTree>
    <p:extLst>
      <p:ext uri="{BB962C8B-B14F-4D97-AF65-F5344CB8AC3E}">
        <p14:creationId xmlns:p14="http://schemas.microsoft.com/office/powerpoint/2010/main" val="37010450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anorama, plein air, eau, rive&#10;&#10;Description générée automatiquement">
            <a:extLst>
              <a:ext uri="{FF2B5EF4-FFF2-40B4-BE49-F238E27FC236}">
                <a16:creationId xmlns:a16="http://schemas.microsoft.com/office/drawing/2014/main" id="{408C7F3F-1F14-FDB8-470F-34F51AE78E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8000" y="1918293"/>
            <a:ext cx="11556000" cy="3021413"/>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7288AAC-8081-E0D9-D2CB-8FE6FCE36ABF}"/>
              </a:ext>
            </a:extLst>
          </p:cNvPr>
          <p:cNvSpPr txBox="1"/>
          <p:nvPr/>
        </p:nvSpPr>
        <p:spPr>
          <a:xfrm>
            <a:off x="1487464" y="1146626"/>
            <a:ext cx="10174740" cy="461665"/>
          </a:xfrm>
          <a:prstGeom prst="rect">
            <a:avLst/>
          </a:prstGeom>
          <a:noFill/>
        </p:spPr>
        <p:txBody>
          <a:bodyPr wrap="square" rtlCol="0">
            <a:spAutoFit/>
          </a:bodyPr>
          <a:lstStyle/>
          <a:p>
            <a:r>
              <a:rPr lang="fr-FR" sz="2400" b="1" dirty="0">
                <a:solidFill>
                  <a:srgbClr val="FFFF00"/>
                </a:solidFill>
              </a:rPr>
              <a:t>Lorient Vous Présent Tossa De Mar Et San </a:t>
            </a:r>
            <a:r>
              <a:rPr lang="fr-FR" sz="2400" b="1" dirty="0" err="1">
                <a:solidFill>
                  <a:srgbClr val="FFFF00"/>
                </a:solidFill>
              </a:rPr>
              <a:t>Feliu</a:t>
            </a:r>
            <a:r>
              <a:rPr lang="fr-FR" sz="2400" b="1" dirty="0">
                <a:solidFill>
                  <a:srgbClr val="FFFF00"/>
                </a:solidFill>
              </a:rPr>
              <a:t> De </a:t>
            </a:r>
            <a:r>
              <a:rPr lang="fr-FR" sz="2400" b="1" dirty="0" err="1">
                <a:solidFill>
                  <a:srgbClr val="FFFF00"/>
                </a:solidFill>
              </a:rPr>
              <a:t>Guixols</a:t>
            </a:r>
            <a:r>
              <a:rPr lang="fr-FR" sz="2400" b="1" dirty="0">
                <a:solidFill>
                  <a:srgbClr val="FFFF00"/>
                </a:solidFill>
              </a:rPr>
              <a:t> (Espagne)</a:t>
            </a:r>
          </a:p>
        </p:txBody>
      </p:sp>
      <p:sp>
        <p:nvSpPr>
          <p:cNvPr id="5" name="ZoneTexte 4">
            <a:extLst>
              <a:ext uri="{FF2B5EF4-FFF2-40B4-BE49-F238E27FC236}">
                <a16:creationId xmlns:a16="http://schemas.microsoft.com/office/drawing/2014/main" id="{2D71E23C-C888-0D11-79D4-6CC0E9F0A038}"/>
              </a:ext>
            </a:extLst>
          </p:cNvPr>
          <p:cNvSpPr txBox="1"/>
          <p:nvPr/>
        </p:nvSpPr>
        <p:spPr>
          <a:xfrm>
            <a:off x="2617470" y="5098046"/>
            <a:ext cx="8641080" cy="461665"/>
          </a:xfrm>
          <a:prstGeom prst="rect">
            <a:avLst/>
          </a:prstGeom>
          <a:noFill/>
        </p:spPr>
        <p:txBody>
          <a:bodyPr wrap="square" rtlCol="0">
            <a:spAutoFit/>
          </a:bodyPr>
          <a:lstStyle/>
          <a:p>
            <a:r>
              <a:rPr lang="fr-FR" sz="2400" b="1" dirty="0">
                <a:solidFill>
                  <a:srgbClr val="FFFF00"/>
                </a:solidFill>
              </a:rPr>
              <a:t>Ville et plages de Tossa de Mar, Catalogne, Espagne</a:t>
            </a:r>
          </a:p>
        </p:txBody>
      </p:sp>
    </p:spTree>
    <p:extLst>
      <p:ext uri="{BB962C8B-B14F-4D97-AF65-F5344CB8AC3E}">
        <p14:creationId xmlns:p14="http://schemas.microsoft.com/office/powerpoint/2010/main" val="11143358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sndAc>
          <p:stSnd loop="1">
            <p:snd r:embed="rId2" name="Où est passée ma bohème (Quiereme Mucho).wav"/>
          </p:stSnd>
        </p:sndAc>
      </p:transition>
    </mc:Choice>
    <mc:Fallback>
      <p:transition spd="slow" advClick="0" advTm="9000">
        <p:fade/>
        <p:sndAc>
          <p:stSnd loop="1">
            <p:snd r:embed="rId2" name="Où est passée ma bohème (Quiereme Much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500" fill="hold"/>
                                        <p:tgtEl>
                                          <p:spTgt spid="4">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4">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CA10371-5B10-54C3-83DA-F9C110B127A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ln>
                  <a:solidFill>
                    <a:schemeClr val="tx1"/>
                  </a:solidFill>
                </a:ln>
                <a:solidFill>
                  <a:srgbClr val="FFFF00"/>
                </a:solidFill>
                <a:effectLst>
                  <a:glow rad="139700">
                    <a:schemeClr val="accent1">
                      <a:satMod val="175000"/>
                      <a:alpha val="40000"/>
                    </a:schemeClr>
                  </a:glow>
                </a:effectLst>
                <a:latin typeface="Algerian" panose="04020705040A02060702" pitchFamily="82" charset="0"/>
              </a:rPr>
              <a:t>Tossa de Mar est une commune de la province de Gérone, en Catalogne, en Espagne, de la comarque de la Selva. Elle est une station balnéaire célèbre pour ses maisons blanches et ses nombreuses plages comme la plage Gran, la plage El </a:t>
            </a:r>
            <a:r>
              <a:rPr lang="fr-FR" sz="3200" b="1" dirty="0" err="1">
                <a:ln>
                  <a:solidFill>
                    <a:schemeClr val="tx1"/>
                  </a:solidFill>
                </a:ln>
                <a:solidFill>
                  <a:srgbClr val="FFFF00"/>
                </a:solidFill>
                <a:effectLst>
                  <a:glow rad="139700">
                    <a:schemeClr val="accent1">
                      <a:satMod val="175000"/>
                      <a:alpha val="40000"/>
                    </a:schemeClr>
                  </a:glow>
                </a:effectLst>
                <a:latin typeface="Algerian" panose="04020705040A02060702" pitchFamily="82" charset="0"/>
              </a:rPr>
              <a:t>Codolar</a:t>
            </a:r>
            <a:r>
              <a:rPr lang="fr-FR" sz="3200" b="1" dirty="0">
                <a:ln>
                  <a:solidFill>
                    <a:schemeClr val="tx1"/>
                  </a:solidFill>
                </a:ln>
                <a:solidFill>
                  <a:srgbClr val="FFFF00"/>
                </a:solidFill>
                <a:effectLst>
                  <a:glow rad="139700">
                    <a:schemeClr val="accent1">
                      <a:satMod val="175000"/>
                      <a:alpha val="40000"/>
                    </a:schemeClr>
                  </a:glow>
                </a:effectLst>
                <a:latin typeface="Algerian" panose="04020705040A02060702" pitchFamily="82" charset="0"/>
              </a:rPr>
              <a:t> et la plage de Mar </a:t>
            </a:r>
            <a:r>
              <a:rPr lang="fr-FR" sz="3200" b="1" dirty="0" err="1">
                <a:ln>
                  <a:solidFill>
                    <a:schemeClr val="tx1"/>
                  </a:solidFill>
                </a:ln>
                <a:solidFill>
                  <a:srgbClr val="FFFF00"/>
                </a:solidFill>
                <a:effectLst>
                  <a:glow rad="139700">
                    <a:schemeClr val="accent1">
                      <a:satMod val="175000"/>
                      <a:alpha val="40000"/>
                    </a:schemeClr>
                  </a:glow>
                </a:effectLst>
                <a:latin typeface="Algerian" panose="04020705040A02060702" pitchFamily="82" charset="0"/>
              </a:rPr>
              <a:t>Menuda</a:t>
            </a:r>
            <a:r>
              <a:rPr lang="fr-FR" sz="3200" b="1" dirty="0">
                <a:ln>
                  <a:solidFill>
                    <a:schemeClr val="tx1"/>
                  </a:solidFill>
                </a:ln>
                <a:solidFill>
                  <a:srgbClr val="FFFF00"/>
                </a:solidFill>
                <a:effectLst>
                  <a:glow rad="139700">
                    <a:schemeClr val="accent1">
                      <a:satMod val="175000"/>
                      <a:alpha val="40000"/>
                    </a:schemeClr>
                  </a:glow>
                </a:effectLst>
                <a:latin typeface="Algerian" panose="04020705040A02060702" pitchFamily="82" charset="0"/>
              </a:rPr>
              <a:t>. C’est un des quelques villages maritimes où la forêt arrive encore jusqu’à la mer. Il est divisé en deux parties différentes : la Vieille ville (Vila Vella) aussi appelée Ville Haute, aux murailles médiévales célèbres et la ville basse dont la superficie est plus importante et qui est plus urbanisée, plus moderne.</a:t>
            </a:r>
          </a:p>
        </p:txBody>
      </p:sp>
    </p:spTree>
    <p:extLst>
      <p:ext uri="{BB962C8B-B14F-4D97-AF65-F5344CB8AC3E}">
        <p14:creationId xmlns:p14="http://schemas.microsoft.com/office/powerpoint/2010/main" val="69587126"/>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plante&#10;&#10;Description générée automatiquement">
            <a:extLst>
              <a:ext uri="{FF2B5EF4-FFF2-40B4-BE49-F238E27FC236}">
                <a16:creationId xmlns:a16="http://schemas.microsoft.com/office/drawing/2014/main" id="{F2635B09-4040-D149-116A-44C36A0576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9344" y="189000"/>
            <a:ext cx="4858481" cy="6480000"/>
          </a:xfrm>
          <a:prstGeom prst="ellipse">
            <a:avLst/>
          </a:prstGeom>
          <a:ln w="63500" cap="rnd">
            <a:solidFill>
              <a:srgbClr val="FFC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6905132A-3687-F9FA-3508-EB0625548FF2}"/>
              </a:ext>
            </a:extLst>
          </p:cNvPr>
          <p:cNvSpPr txBox="1"/>
          <p:nvPr/>
        </p:nvSpPr>
        <p:spPr>
          <a:xfrm>
            <a:off x="8572500" y="1428750"/>
            <a:ext cx="3619500" cy="1200329"/>
          </a:xfrm>
          <a:prstGeom prst="rect">
            <a:avLst/>
          </a:prstGeom>
          <a:noFill/>
        </p:spPr>
        <p:txBody>
          <a:bodyPr wrap="square" rtlCol="0">
            <a:spAutoFit/>
          </a:bodyPr>
          <a:lstStyle/>
          <a:p>
            <a:r>
              <a:rPr lang="fr-FR" sz="2400" b="1" dirty="0">
                <a:solidFill>
                  <a:srgbClr val="FFFF00"/>
                </a:solidFill>
              </a:rPr>
              <a:t>Vue de l'intérieur sur les fortifications situées à Tossa de Mar.</a:t>
            </a:r>
          </a:p>
        </p:txBody>
      </p:sp>
    </p:spTree>
    <p:extLst>
      <p:ext uri="{BB962C8B-B14F-4D97-AF65-F5344CB8AC3E}">
        <p14:creationId xmlns:p14="http://schemas.microsoft.com/office/powerpoint/2010/main" val="360582326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ciel, plage&#10;&#10;Description générée automatiquement">
            <a:extLst>
              <a:ext uri="{FF2B5EF4-FFF2-40B4-BE49-F238E27FC236}">
                <a16:creationId xmlns:a16="http://schemas.microsoft.com/office/drawing/2014/main" id="{3F8EDAC9-DEE2-4EDA-EE31-FA82DAE10E3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73550" y="369000"/>
            <a:ext cx="9183605"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30A5CFD-CC8F-104C-7276-CB24548E9CF8}"/>
              </a:ext>
            </a:extLst>
          </p:cNvPr>
          <p:cNvSpPr txBox="1"/>
          <p:nvPr/>
        </p:nvSpPr>
        <p:spPr>
          <a:xfrm>
            <a:off x="171450" y="2468880"/>
            <a:ext cx="2299230" cy="1200329"/>
          </a:xfrm>
          <a:prstGeom prst="rect">
            <a:avLst/>
          </a:prstGeom>
          <a:noFill/>
        </p:spPr>
        <p:txBody>
          <a:bodyPr wrap="square" rtlCol="0">
            <a:spAutoFit/>
          </a:bodyPr>
          <a:lstStyle/>
          <a:p>
            <a:r>
              <a:rPr lang="fr-FR" sz="2400" b="1"/>
              <a:t>Vue du château de Tossa de Mar depuis la plage</a:t>
            </a:r>
            <a:endParaRPr lang="fr-FR" sz="2400" b="1" dirty="0"/>
          </a:p>
        </p:txBody>
      </p:sp>
    </p:spTree>
    <p:extLst>
      <p:ext uri="{BB962C8B-B14F-4D97-AF65-F5344CB8AC3E}">
        <p14:creationId xmlns:p14="http://schemas.microsoft.com/office/powerpoint/2010/main" val="2061408263"/>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ol, rocher, Dallage&#10;&#10;Description générée automatiquement">
            <a:extLst>
              <a:ext uri="{FF2B5EF4-FFF2-40B4-BE49-F238E27FC236}">
                <a16:creationId xmlns:a16="http://schemas.microsoft.com/office/drawing/2014/main" id="{7DFC9595-815C-08E7-5915-8E0FACFE4C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300" y="369000"/>
            <a:ext cx="8160000" cy="612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8C7FBC3-1A61-1B44-08C3-6A957A99CC84}"/>
              </a:ext>
            </a:extLst>
          </p:cNvPr>
          <p:cNvSpPr txBox="1"/>
          <p:nvPr/>
        </p:nvSpPr>
        <p:spPr>
          <a:xfrm>
            <a:off x="8835390" y="2343150"/>
            <a:ext cx="3211830" cy="1569660"/>
          </a:xfrm>
          <a:prstGeom prst="rect">
            <a:avLst/>
          </a:prstGeom>
          <a:noFill/>
        </p:spPr>
        <p:txBody>
          <a:bodyPr wrap="square" rtlCol="0">
            <a:spAutoFit/>
          </a:bodyPr>
          <a:lstStyle/>
          <a:p>
            <a:r>
              <a:rPr lang="fr-FR" sz="2400" b="1" dirty="0">
                <a:solidFill>
                  <a:schemeClr val="bg1"/>
                </a:solidFill>
              </a:rPr>
              <a:t>: Villa romaine d'</a:t>
            </a:r>
            <a:r>
              <a:rPr lang="fr-FR" sz="2400" b="1" dirty="0" err="1">
                <a:solidFill>
                  <a:schemeClr val="bg1"/>
                </a:solidFill>
              </a:rPr>
              <a:t>Ametllers</a:t>
            </a:r>
            <a:r>
              <a:rPr lang="fr-FR" sz="2400" b="1" dirty="0">
                <a:solidFill>
                  <a:schemeClr val="bg1"/>
                </a:solidFill>
              </a:rPr>
              <a:t>, Tossa De Mar, Catalogne, Espagne</a:t>
            </a:r>
          </a:p>
        </p:txBody>
      </p:sp>
    </p:spTree>
    <p:extLst>
      <p:ext uri="{BB962C8B-B14F-4D97-AF65-F5344CB8AC3E}">
        <p14:creationId xmlns:p14="http://schemas.microsoft.com/office/powerpoint/2010/main" val="351718023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maison, bâtiment, arbre&#10;&#10;Description générée automatiquement">
            <a:extLst>
              <a:ext uri="{FF2B5EF4-FFF2-40B4-BE49-F238E27FC236}">
                <a16:creationId xmlns:a16="http://schemas.microsoft.com/office/drawing/2014/main" id="{E6F8594C-C124-69CD-FD9C-FB316812E1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2202" y="189000"/>
            <a:ext cx="4858482" cy="6480000"/>
          </a:xfrm>
          <a:prstGeom prst="ellipse">
            <a:avLst/>
          </a:prstGeom>
          <a:ln w="63500" cap="rnd">
            <a:solidFill>
              <a:srgbClr val="7030A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E9B33B07-7EB0-D4CB-3E3D-147190F81EE7}"/>
              </a:ext>
            </a:extLst>
          </p:cNvPr>
          <p:cNvSpPr txBox="1"/>
          <p:nvPr/>
        </p:nvSpPr>
        <p:spPr>
          <a:xfrm>
            <a:off x="290362" y="1417320"/>
            <a:ext cx="3291840" cy="1569660"/>
          </a:xfrm>
          <a:prstGeom prst="rect">
            <a:avLst/>
          </a:prstGeom>
          <a:noFill/>
        </p:spPr>
        <p:txBody>
          <a:bodyPr wrap="square" rtlCol="0">
            <a:spAutoFit/>
          </a:bodyPr>
          <a:lstStyle/>
          <a:p>
            <a:r>
              <a:rPr lang="fr-FR" sz="2400" b="1" dirty="0"/>
              <a:t> Enceinte et église paroissiale de Vila Vella, Tossa de Mar, Catalogne, Espagne</a:t>
            </a:r>
          </a:p>
        </p:txBody>
      </p:sp>
    </p:spTree>
    <p:extLst>
      <p:ext uri="{BB962C8B-B14F-4D97-AF65-F5344CB8AC3E}">
        <p14:creationId xmlns:p14="http://schemas.microsoft.com/office/powerpoint/2010/main" val="944624710"/>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ive, nature, ciel&#10;&#10;Description générée automatiquement">
            <a:extLst>
              <a:ext uri="{FF2B5EF4-FFF2-40B4-BE49-F238E27FC236}">
                <a16:creationId xmlns:a16="http://schemas.microsoft.com/office/drawing/2014/main" id="{5FC8431E-95D8-78AC-147D-2694455123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07030" y="369000"/>
            <a:ext cx="8160000" cy="6120000"/>
          </a:xfrm>
          <a:prstGeom prst="rect">
            <a:avLst/>
          </a:prstGeom>
          <a:ln w="88900" cap="sq" cmpd="thickThin">
            <a:solidFill>
              <a:srgbClr val="00206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5BBC67-3B1F-50B7-5F08-2E453EED91D2}"/>
              </a:ext>
            </a:extLst>
          </p:cNvPr>
          <p:cNvSpPr txBox="1"/>
          <p:nvPr/>
        </p:nvSpPr>
        <p:spPr>
          <a:xfrm>
            <a:off x="605790" y="3079135"/>
            <a:ext cx="2628900" cy="461665"/>
          </a:xfrm>
          <a:prstGeom prst="rect">
            <a:avLst/>
          </a:prstGeom>
          <a:noFill/>
        </p:spPr>
        <p:txBody>
          <a:bodyPr wrap="square" rtlCol="0">
            <a:spAutoFit/>
          </a:bodyPr>
          <a:lstStyle/>
          <a:p>
            <a:r>
              <a:rPr lang="fr-FR" sz="2400" b="1" dirty="0"/>
              <a:t>Plage en hiver</a:t>
            </a:r>
          </a:p>
        </p:txBody>
      </p:sp>
    </p:spTree>
    <p:extLst>
      <p:ext uri="{BB962C8B-B14F-4D97-AF65-F5344CB8AC3E}">
        <p14:creationId xmlns:p14="http://schemas.microsoft.com/office/powerpoint/2010/main" val="261588093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ature, rive&#10;&#10;Description générée automatiquement">
            <a:extLst>
              <a:ext uri="{FF2B5EF4-FFF2-40B4-BE49-F238E27FC236}">
                <a16:creationId xmlns:a16="http://schemas.microsoft.com/office/drawing/2014/main" id="{F587B95B-81C4-F6B5-CDFE-48D30A2A89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78238" y="369000"/>
            <a:ext cx="10435523" cy="612000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8A56B57-82B7-48FB-B82D-042BD696F45D}"/>
              </a:ext>
            </a:extLst>
          </p:cNvPr>
          <p:cNvSpPr txBox="1"/>
          <p:nvPr/>
        </p:nvSpPr>
        <p:spPr>
          <a:xfrm>
            <a:off x="4389120" y="6027335"/>
            <a:ext cx="5909310" cy="461665"/>
          </a:xfrm>
          <a:prstGeom prst="rect">
            <a:avLst/>
          </a:prstGeom>
          <a:noFill/>
        </p:spPr>
        <p:txBody>
          <a:bodyPr wrap="square" rtlCol="0">
            <a:spAutoFit/>
          </a:bodyPr>
          <a:lstStyle/>
          <a:p>
            <a:r>
              <a:rPr lang="es-ES" sz="2400" b="1" dirty="0">
                <a:solidFill>
                  <a:srgbClr val="FFFF00"/>
                </a:solidFill>
              </a:rPr>
              <a:t>Le Castillo de Tosa de Mar</a:t>
            </a:r>
            <a:endParaRPr lang="fr-FR" sz="2400" b="1" dirty="0">
              <a:solidFill>
                <a:srgbClr val="FFFF00"/>
              </a:solidFill>
            </a:endParaRPr>
          </a:p>
        </p:txBody>
      </p:sp>
    </p:spTree>
    <p:extLst>
      <p:ext uri="{BB962C8B-B14F-4D97-AF65-F5344CB8AC3E}">
        <p14:creationId xmlns:p14="http://schemas.microsoft.com/office/powerpoint/2010/main" val="2717756814"/>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plante, ciel, château&#10;&#10;Description générée automatiquement">
            <a:extLst>
              <a:ext uri="{FF2B5EF4-FFF2-40B4-BE49-F238E27FC236}">
                <a16:creationId xmlns:a16="http://schemas.microsoft.com/office/drawing/2014/main" id="{0AD0FF3A-056F-60CC-D708-4621A25F38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5013" y="369000"/>
            <a:ext cx="9185741" cy="6120000"/>
          </a:xfrm>
          <a:prstGeom prst="ellipse">
            <a:avLst/>
          </a:prstGeom>
          <a:ln w="63500" cap="rnd">
            <a:solidFill>
              <a:srgbClr val="00B05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6CD5F58B-0E00-6708-1A72-449DCA626225}"/>
              </a:ext>
            </a:extLst>
          </p:cNvPr>
          <p:cNvSpPr txBox="1"/>
          <p:nvPr/>
        </p:nvSpPr>
        <p:spPr>
          <a:xfrm>
            <a:off x="7426411" y="6069202"/>
            <a:ext cx="4646140" cy="461665"/>
          </a:xfrm>
          <a:prstGeom prst="rect">
            <a:avLst/>
          </a:prstGeom>
          <a:noFill/>
        </p:spPr>
        <p:txBody>
          <a:bodyPr wrap="square" rtlCol="0">
            <a:spAutoFit/>
          </a:bodyPr>
          <a:lstStyle/>
          <a:p>
            <a:r>
              <a:rPr lang="fr-FR" sz="2400" b="1" dirty="0">
                <a:solidFill>
                  <a:srgbClr val="FFFF00"/>
                </a:solidFill>
              </a:rPr>
              <a:t>Phare et musée de Tossa de Mar</a:t>
            </a:r>
          </a:p>
        </p:txBody>
      </p:sp>
    </p:spTree>
    <p:extLst>
      <p:ext uri="{BB962C8B-B14F-4D97-AF65-F5344CB8AC3E}">
        <p14:creationId xmlns:p14="http://schemas.microsoft.com/office/powerpoint/2010/main" val="1466143380"/>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tatue, ciel, sculpture&#10;&#10;Description générée automatiquement">
            <a:extLst>
              <a:ext uri="{FF2B5EF4-FFF2-40B4-BE49-F238E27FC236}">
                <a16:creationId xmlns:a16="http://schemas.microsoft.com/office/drawing/2014/main" id="{D3EC20C5-082A-B81D-98B2-4FBB5F9B01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54622" y="369000"/>
            <a:ext cx="918574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B2DF82D-DC6E-2284-7A40-701C724F5D5D}"/>
              </a:ext>
            </a:extLst>
          </p:cNvPr>
          <p:cNvSpPr txBox="1"/>
          <p:nvPr/>
        </p:nvSpPr>
        <p:spPr>
          <a:xfrm>
            <a:off x="383059" y="1904135"/>
            <a:ext cx="2162432" cy="2308324"/>
          </a:xfrm>
          <a:prstGeom prst="rect">
            <a:avLst/>
          </a:prstGeom>
          <a:noFill/>
        </p:spPr>
        <p:txBody>
          <a:bodyPr wrap="square" rtlCol="0">
            <a:spAutoFit/>
          </a:bodyPr>
          <a:lstStyle/>
          <a:p>
            <a:r>
              <a:rPr lang="fr-FR" sz="2400" b="1" dirty="0">
                <a:solidFill>
                  <a:srgbClr val="FFFF00"/>
                </a:solidFill>
              </a:rPr>
              <a:t>Statue d’Ava Gardner</a:t>
            </a:r>
          </a:p>
          <a:p>
            <a:r>
              <a:rPr lang="fr-FR" sz="2400" b="1" dirty="0">
                <a:solidFill>
                  <a:srgbClr val="FFFF00"/>
                </a:solidFill>
              </a:rPr>
              <a:t>Hommage à une ancienne diva d’Hollywood</a:t>
            </a:r>
          </a:p>
        </p:txBody>
      </p:sp>
    </p:spTree>
    <p:extLst>
      <p:ext uri="{BB962C8B-B14F-4D97-AF65-F5344CB8AC3E}">
        <p14:creationId xmlns:p14="http://schemas.microsoft.com/office/powerpoint/2010/main" val="2690496485"/>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Ruines&#10;&#10;Description générée automatiquement">
            <a:extLst>
              <a:ext uri="{FF2B5EF4-FFF2-40B4-BE49-F238E27FC236}">
                <a16:creationId xmlns:a16="http://schemas.microsoft.com/office/drawing/2014/main" id="{3D11225D-5357-1BBF-B0D8-EF414DDB5B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0937" y="369000"/>
            <a:ext cx="9185740" cy="6120000"/>
          </a:xfrm>
          <a:prstGeom prst="rect">
            <a:avLst/>
          </a:prstGeom>
          <a:ln w="88900" cap="sq" cmpd="thickThin">
            <a:solidFill>
              <a:schemeClr val="accent2"/>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D238099-A554-E04C-722D-872A5BA9E086}"/>
              </a:ext>
            </a:extLst>
          </p:cNvPr>
          <p:cNvSpPr txBox="1"/>
          <p:nvPr/>
        </p:nvSpPr>
        <p:spPr>
          <a:xfrm>
            <a:off x="9959546" y="2150076"/>
            <a:ext cx="2232454" cy="1200329"/>
          </a:xfrm>
          <a:prstGeom prst="rect">
            <a:avLst/>
          </a:prstGeom>
          <a:noFill/>
        </p:spPr>
        <p:txBody>
          <a:bodyPr wrap="square" rtlCol="0">
            <a:spAutoFit/>
          </a:bodyPr>
          <a:lstStyle/>
          <a:p>
            <a:r>
              <a:rPr lang="fr-FR" sz="2400" b="1" dirty="0">
                <a:solidFill>
                  <a:srgbClr val="FFFF00"/>
                </a:solidFill>
              </a:rPr>
              <a:t>Ruines de l’église de Sant </a:t>
            </a:r>
            <a:r>
              <a:rPr lang="fr-FR" sz="2400" b="1" dirty="0" err="1">
                <a:solidFill>
                  <a:srgbClr val="FFFF00"/>
                </a:solidFill>
              </a:rPr>
              <a:t>Vicenç</a:t>
            </a:r>
            <a:endParaRPr lang="fr-FR" sz="2400" b="1" dirty="0">
              <a:solidFill>
                <a:srgbClr val="FFFF00"/>
              </a:solidFill>
            </a:endParaRPr>
          </a:p>
        </p:txBody>
      </p:sp>
    </p:spTree>
    <p:extLst>
      <p:ext uri="{BB962C8B-B14F-4D97-AF65-F5344CB8AC3E}">
        <p14:creationId xmlns:p14="http://schemas.microsoft.com/office/powerpoint/2010/main" val="3798787073"/>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plein air, plante, bâtiment, fenêtre&#10;&#10;Description générée automatiquement">
            <a:extLst>
              <a:ext uri="{FF2B5EF4-FFF2-40B4-BE49-F238E27FC236}">
                <a16:creationId xmlns:a16="http://schemas.microsoft.com/office/drawing/2014/main" id="{76878DE1-E044-D15E-B5C2-4CF68F7487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9802" y="369000"/>
            <a:ext cx="9185743" cy="6120000"/>
          </a:xfrm>
          <a:prstGeom prst="rect">
            <a:avLst/>
          </a:prstGeom>
          <a:ln w="88900" cap="sq" cmpd="thickThin">
            <a:solidFill>
              <a:schemeClr val="accent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64AEAB3E-BC69-059F-D5D6-DB0BD5E6EF1B}"/>
              </a:ext>
            </a:extLst>
          </p:cNvPr>
          <p:cNvSpPr txBox="1"/>
          <p:nvPr/>
        </p:nvSpPr>
        <p:spPr>
          <a:xfrm>
            <a:off x="376455" y="1631092"/>
            <a:ext cx="2496065" cy="3046988"/>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 Musée municipal de Tossa de Mar</a:t>
            </a:r>
          </a:p>
          <a:p>
            <a:r>
              <a:rPr lang="fr-FR" sz="2400" b="1" dirty="0">
                <a:solidFill>
                  <a:schemeClr val="bg1"/>
                </a:solidFill>
              </a:rPr>
              <a:t>Un musée qui associe histoire ancienne et art contemporain</a:t>
            </a:r>
          </a:p>
        </p:txBody>
      </p:sp>
    </p:spTree>
    <p:extLst>
      <p:ext uri="{BB962C8B-B14F-4D97-AF65-F5344CB8AC3E}">
        <p14:creationId xmlns:p14="http://schemas.microsoft.com/office/powerpoint/2010/main" val="136681033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palmier&#10;&#10;Description générée automatiquement">
            <a:extLst>
              <a:ext uri="{FF2B5EF4-FFF2-40B4-BE49-F238E27FC236}">
                <a16:creationId xmlns:a16="http://schemas.microsoft.com/office/drawing/2014/main" id="{21EFF762-52E5-109E-D275-1D381B5FB0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300" y="369000"/>
            <a:ext cx="9185741"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48B1898-7484-5C3F-3A15-E28AF2E016CC}"/>
              </a:ext>
            </a:extLst>
          </p:cNvPr>
          <p:cNvSpPr txBox="1"/>
          <p:nvPr/>
        </p:nvSpPr>
        <p:spPr>
          <a:xfrm>
            <a:off x="9932349" y="1859340"/>
            <a:ext cx="2310713" cy="1569660"/>
          </a:xfrm>
          <a:prstGeom prst="rect">
            <a:avLst/>
          </a:prstGeom>
          <a:noFill/>
        </p:spPr>
        <p:txBody>
          <a:bodyPr wrap="square" rtlCol="0">
            <a:spAutoFit/>
          </a:bodyPr>
          <a:lstStyle/>
          <a:p>
            <a:r>
              <a:rPr lang="fr-FR" sz="2400" b="1" dirty="0">
                <a:solidFill>
                  <a:srgbClr val="FFFF00"/>
                </a:solidFill>
              </a:rPr>
              <a:t>Casa Sans</a:t>
            </a:r>
          </a:p>
          <a:p>
            <a:r>
              <a:rPr lang="fr-FR" sz="2400" b="1" dirty="0">
                <a:solidFill>
                  <a:srgbClr val="FFFF00"/>
                </a:solidFill>
              </a:rPr>
              <a:t>Un hôtel à l’architecture singulière</a:t>
            </a:r>
          </a:p>
        </p:txBody>
      </p:sp>
    </p:spTree>
    <p:extLst>
      <p:ext uri="{BB962C8B-B14F-4D97-AF65-F5344CB8AC3E}">
        <p14:creationId xmlns:p14="http://schemas.microsoft.com/office/powerpoint/2010/main" val="3545038408"/>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plante, fer&#10;&#10;Description générée automatiquement">
            <a:extLst>
              <a:ext uri="{FF2B5EF4-FFF2-40B4-BE49-F238E27FC236}">
                <a16:creationId xmlns:a16="http://schemas.microsoft.com/office/drawing/2014/main" id="{65922BFA-0BD6-C25F-55D5-CCF73DC9AD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8591" y="369000"/>
            <a:ext cx="9185741" cy="612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F753656-E509-F90F-CA87-E17A18E7D99F}"/>
              </a:ext>
            </a:extLst>
          </p:cNvPr>
          <p:cNvSpPr txBox="1"/>
          <p:nvPr/>
        </p:nvSpPr>
        <p:spPr>
          <a:xfrm>
            <a:off x="207877" y="1517648"/>
            <a:ext cx="2397211" cy="2308324"/>
          </a:xfrm>
          <a:prstGeom prst="rect">
            <a:avLst/>
          </a:prstGeom>
          <a:noFill/>
        </p:spPr>
        <p:txBody>
          <a:bodyPr wrap="square" rtlCol="0">
            <a:spAutoFit/>
          </a:bodyPr>
          <a:lstStyle/>
          <a:p>
            <a:endParaRPr lang="fr-FR" sz="2400" b="1"/>
          </a:p>
          <a:p>
            <a:r>
              <a:rPr lang="fr-FR" sz="2400" b="1"/>
              <a:t>Creu de Terme</a:t>
            </a:r>
          </a:p>
          <a:p>
            <a:r>
              <a:rPr lang="fr-FR" sz="2400" b="1"/>
              <a:t>Un selfie devant une croix gothique monumentale</a:t>
            </a:r>
            <a:endParaRPr lang="fr-FR" sz="2400" b="1" dirty="0"/>
          </a:p>
        </p:txBody>
      </p:sp>
    </p:spTree>
    <p:extLst>
      <p:ext uri="{BB962C8B-B14F-4D97-AF65-F5344CB8AC3E}">
        <p14:creationId xmlns:p14="http://schemas.microsoft.com/office/powerpoint/2010/main" val="2597472824"/>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ive, ciel, bateau&#10;&#10;Description générée automatiquement">
            <a:extLst>
              <a:ext uri="{FF2B5EF4-FFF2-40B4-BE49-F238E27FC236}">
                <a16:creationId xmlns:a16="http://schemas.microsoft.com/office/drawing/2014/main" id="{2C698C14-B877-20C2-EDDE-558906F51B0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6732" y="369000"/>
            <a:ext cx="9185738"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8930791-6BFB-B868-05A2-7D6313FE82A0}"/>
              </a:ext>
            </a:extLst>
          </p:cNvPr>
          <p:cNvSpPr txBox="1"/>
          <p:nvPr/>
        </p:nvSpPr>
        <p:spPr>
          <a:xfrm>
            <a:off x="9625914" y="1594022"/>
            <a:ext cx="2681416" cy="2308324"/>
          </a:xfrm>
          <a:prstGeom prst="rect">
            <a:avLst/>
          </a:prstGeom>
          <a:noFill/>
        </p:spPr>
        <p:txBody>
          <a:bodyPr wrap="square" rtlCol="0">
            <a:spAutoFit/>
          </a:bodyPr>
          <a:lstStyle/>
          <a:p>
            <a:r>
              <a:rPr lang="fr-FR" sz="2400" b="1" dirty="0" err="1"/>
              <a:t>Platja</a:t>
            </a:r>
            <a:r>
              <a:rPr lang="fr-FR" sz="2400" b="1" dirty="0"/>
              <a:t> Gran Tossa de Mar</a:t>
            </a:r>
          </a:p>
          <a:p>
            <a:r>
              <a:rPr lang="fr-FR" sz="2400" b="1" dirty="0"/>
              <a:t>Une baignade dans les eaux chaudes de la mer Méditerranée</a:t>
            </a:r>
          </a:p>
        </p:txBody>
      </p:sp>
    </p:spTree>
    <p:extLst>
      <p:ext uri="{BB962C8B-B14F-4D97-AF65-F5344CB8AC3E}">
        <p14:creationId xmlns:p14="http://schemas.microsoft.com/office/powerpoint/2010/main" val="564625276"/>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7823CD5-9590-64A7-B7A2-E184A827A6B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latin typeface="Algerian" panose="04020705040A02060702" pitchFamily="82" charset="0"/>
              </a:rPr>
              <a:t>Sant </a:t>
            </a:r>
            <a:r>
              <a:rPr lang="fr-FR" sz="3200" b="1" dirty="0" err="1">
                <a:solidFill>
                  <a:srgbClr val="FFFF00"/>
                </a:solidFill>
                <a:latin typeface="Algerian" panose="04020705040A02060702" pitchFamily="82" charset="0"/>
              </a:rPr>
              <a:t>Feliu</a:t>
            </a:r>
            <a:r>
              <a:rPr lang="fr-FR" sz="3200" b="1" dirty="0">
                <a:solidFill>
                  <a:srgbClr val="FFFF00"/>
                </a:solidFill>
                <a:latin typeface="Algerian" panose="04020705040A02060702" pitchFamily="82" charset="0"/>
              </a:rPr>
              <a:t> de </a:t>
            </a:r>
            <a:r>
              <a:rPr lang="fr-FR" sz="3200" b="1" dirty="0" err="1">
                <a:solidFill>
                  <a:srgbClr val="FFFF00"/>
                </a:solidFill>
                <a:latin typeface="Algerian" panose="04020705040A02060702" pitchFamily="82" charset="0"/>
              </a:rPr>
              <a:t>Guíxols</a:t>
            </a:r>
            <a:r>
              <a:rPr lang="fr-FR" sz="3200" b="1" dirty="0">
                <a:solidFill>
                  <a:srgbClr val="FFFF00"/>
                </a:solidFill>
                <a:latin typeface="Algerian" panose="04020705040A02060702" pitchFamily="82" charset="0"/>
              </a:rPr>
              <a:t> en catalan ou San </a:t>
            </a:r>
            <a:r>
              <a:rPr lang="fr-FR" sz="3200" b="1" dirty="0" err="1">
                <a:solidFill>
                  <a:srgbClr val="FFFF00"/>
                </a:solidFill>
                <a:latin typeface="Algerian" panose="04020705040A02060702" pitchFamily="82" charset="0"/>
              </a:rPr>
              <a:t>Felíu</a:t>
            </a:r>
            <a:r>
              <a:rPr lang="fr-FR" sz="3200" b="1" dirty="0">
                <a:solidFill>
                  <a:srgbClr val="FFFF00"/>
                </a:solidFill>
                <a:latin typeface="Algerian" panose="04020705040A02060702" pitchFamily="82" charset="0"/>
              </a:rPr>
              <a:t> de </a:t>
            </a:r>
            <a:r>
              <a:rPr lang="fr-FR" sz="3200" b="1" dirty="0" err="1">
                <a:solidFill>
                  <a:srgbClr val="FFFF00"/>
                </a:solidFill>
                <a:latin typeface="Algerian" panose="04020705040A02060702" pitchFamily="82" charset="0"/>
              </a:rPr>
              <a:t>Guixols</a:t>
            </a:r>
            <a:r>
              <a:rPr lang="fr-FR" sz="3200" b="1" dirty="0">
                <a:solidFill>
                  <a:srgbClr val="FFFF00"/>
                </a:solidFill>
                <a:latin typeface="Algerian" panose="04020705040A02060702" pitchFamily="82" charset="0"/>
              </a:rPr>
              <a:t> en espagnol, est une municipalité de la </a:t>
            </a:r>
            <a:r>
              <a:rPr lang="fr-FR" sz="3200" b="1" dirty="0" err="1">
                <a:solidFill>
                  <a:srgbClr val="FFFF00"/>
                </a:solidFill>
                <a:latin typeface="Algerian" panose="04020705040A02060702" pitchFamily="82" charset="0"/>
              </a:rPr>
              <a:t>comarca</a:t>
            </a:r>
            <a:r>
              <a:rPr lang="fr-FR" sz="3200" b="1" dirty="0">
                <a:solidFill>
                  <a:srgbClr val="FFFF00"/>
                </a:solidFill>
                <a:latin typeface="Algerian" panose="04020705040A02060702" pitchFamily="82" charset="0"/>
              </a:rPr>
              <a:t> du </a:t>
            </a:r>
            <a:r>
              <a:rPr lang="fr-FR" sz="3200" b="1" dirty="0" err="1">
                <a:solidFill>
                  <a:srgbClr val="FFFF00"/>
                </a:solidFill>
                <a:latin typeface="Algerian" panose="04020705040A02060702" pitchFamily="82" charset="0"/>
              </a:rPr>
              <a:t>Bajo</a:t>
            </a:r>
            <a:r>
              <a:rPr lang="fr-FR" sz="3200" b="1" dirty="0">
                <a:solidFill>
                  <a:srgbClr val="FFFF00"/>
                </a:solidFill>
                <a:latin typeface="Algerian" panose="04020705040A02060702" pitchFamily="82" charset="0"/>
              </a:rPr>
              <a:t> </a:t>
            </a:r>
            <a:r>
              <a:rPr lang="fr-FR" sz="3200" b="1" dirty="0" err="1">
                <a:solidFill>
                  <a:srgbClr val="FFFF00"/>
                </a:solidFill>
                <a:latin typeface="Algerian" panose="04020705040A02060702" pitchFamily="82" charset="0"/>
              </a:rPr>
              <a:t>Ampurdán</a:t>
            </a:r>
            <a:r>
              <a:rPr lang="fr-FR" sz="3200" b="1" dirty="0">
                <a:solidFill>
                  <a:srgbClr val="FFFF00"/>
                </a:solidFill>
                <a:latin typeface="Algerian" panose="04020705040A02060702" pitchFamily="82" charset="0"/>
              </a:rPr>
              <a:t> en Catalogne , en Espagne . Elle est située sur la Costa Brava et constitue un important port et centre touristique. Le quartier jouxte au nord la station balnéaire haut de gamme de s'</a:t>
            </a:r>
            <a:r>
              <a:rPr lang="fr-FR" sz="3200" b="1" dirty="0" err="1">
                <a:solidFill>
                  <a:srgbClr val="FFFF00"/>
                </a:solidFill>
                <a:latin typeface="Algerian" panose="04020705040A02060702" pitchFamily="82" charset="0"/>
              </a:rPr>
              <a:t>Agaró</a:t>
            </a:r>
            <a:r>
              <a:rPr lang="fr-FR" sz="3200" b="1" dirty="0">
                <a:solidFill>
                  <a:srgbClr val="FFFF00"/>
                </a:solidFill>
                <a:latin typeface="Algerian" panose="04020705040A02060702" pitchFamily="82" charset="0"/>
              </a:rPr>
              <a:t> construite autour de la plage de Sant Pol. Outre le tourisme et le port, l' industrie du liège est une industrie traditionnellement locale. La ville abrite un grand monastère qui abrite aujourd'hui le musée municipal et est un monument historico-artistique protégé.</a:t>
            </a:r>
          </a:p>
        </p:txBody>
      </p:sp>
    </p:spTree>
    <p:extLst>
      <p:ext uri="{BB962C8B-B14F-4D97-AF65-F5344CB8AC3E}">
        <p14:creationId xmlns:p14="http://schemas.microsoft.com/office/powerpoint/2010/main" val="231657409"/>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paysage, nuage&#10;&#10;Description générée automatiquement">
            <a:extLst>
              <a:ext uri="{FF2B5EF4-FFF2-40B4-BE49-F238E27FC236}">
                <a16:creationId xmlns:a16="http://schemas.microsoft.com/office/drawing/2014/main" id="{BE0DACB4-3679-9466-03E4-3E0B98FC133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5741" y="729000"/>
            <a:ext cx="9124664" cy="540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65EA67A-3E1D-4571-9A9A-75FEB8C37EC9}"/>
              </a:ext>
            </a:extLst>
          </p:cNvPr>
          <p:cNvSpPr txBox="1"/>
          <p:nvPr/>
        </p:nvSpPr>
        <p:spPr>
          <a:xfrm>
            <a:off x="2940909" y="6129000"/>
            <a:ext cx="9576486" cy="461665"/>
          </a:xfrm>
          <a:prstGeom prst="rect">
            <a:avLst/>
          </a:prstGeom>
          <a:noFill/>
        </p:spPr>
        <p:txBody>
          <a:bodyPr wrap="square" rtlCol="0">
            <a:spAutoFit/>
          </a:bodyPr>
          <a:lstStyle/>
          <a:p>
            <a:r>
              <a:rPr lang="fr-FR" sz="2400" b="1" dirty="0">
                <a:solidFill>
                  <a:schemeClr val="bg1"/>
                </a:solidFill>
              </a:rPr>
              <a:t>Longues plages de sable et criques intimes</a:t>
            </a:r>
          </a:p>
        </p:txBody>
      </p:sp>
    </p:spTree>
    <p:extLst>
      <p:ext uri="{BB962C8B-B14F-4D97-AF65-F5344CB8AC3E}">
        <p14:creationId xmlns:p14="http://schemas.microsoft.com/office/powerpoint/2010/main" val="3095452517"/>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5" name="Image 4" descr="Une image contenant bâtiment, plein air, ciel, plante&#10;&#10;Description générée automatiquement">
            <a:extLst>
              <a:ext uri="{FF2B5EF4-FFF2-40B4-BE49-F238E27FC236}">
                <a16:creationId xmlns:a16="http://schemas.microsoft.com/office/drawing/2014/main" id="{51E0DD4E-0203-410A-E39A-117DD70653C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7480" y="189000"/>
            <a:ext cx="4311295" cy="6480000"/>
          </a:xfrm>
          <a:prstGeom prst="ellipse">
            <a:avLst/>
          </a:prstGeom>
          <a:ln w="63500" cap="rnd">
            <a:solidFill>
              <a:schemeClr val="accent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ZoneTexte 5">
            <a:extLst>
              <a:ext uri="{FF2B5EF4-FFF2-40B4-BE49-F238E27FC236}">
                <a16:creationId xmlns:a16="http://schemas.microsoft.com/office/drawing/2014/main" id="{39047414-C3B5-08FC-AFF7-DE7272F3556C}"/>
              </a:ext>
            </a:extLst>
          </p:cNvPr>
          <p:cNvSpPr txBox="1"/>
          <p:nvPr/>
        </p:nvSpPr>
        <p:spPr>
          <a:xfrm>
            <a:off x="667265" y="2249836"/>
            <a:ext cx="3249004" cy="738664"/>
          </a:xfrm>
          <a:prstGeom prst="rect">
            <a:avLst/>
          </a:prstGeom>
          <a:noFill/>
        </p:spPr>
        <p:txBody>
          <a:bodyPr wrap="square" rtlCol="0">
            <a:spAutoFit/>
          </a:bodyPr>
          <a:lstStyle/>
          <a:p>
            <a:endParaRPr lang="fr-FR" dirty="0"/>
          </a:p>
          <a:p>
            <a:r>
              <a:rPr lang="fr-FR" sz="2400" b="1" dirty="0"/>
              <a:t>La pierre basculante.</a:t>
            </a:r>
          </a:p>
        </p:txBody>
      </p:sp>
    </p:spTree>
    <p:extLst>
      <p:ext uri="{BB962C8B-B14F-4D97-AF65-F5344CB8AC3E}">
        <p14:creationId xmlns:p14="http://schemas.microsoft.com/office/powerpoint/2010/main" val="374893513"/>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lac, rocher&#10;&#10;Description générée automatiquement">
            <a:extLst>
              <a:ext uri="{FF2B5EF4-FFF2-40B4-BE49-F238E27FC236}">
                <a16:creationId xmlns:a16="http://schemas.microsoft.com/office/drawing/2014/main" id="{E0F88A81-D3F3-1CAF-547D-2E8694A4C7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71525" y="766762"/>
            <a:ext cx="10648950" cy="5324475"/>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FD4118D-CCE3-6F20-51FD-349D90DAB659}"/>
              </a:ext>
            </a:extLst>
          </p:cNvPr>
          <p:cNvSpPr txBox="1"/>
          <p:nvPr/>
        </p:nvSpPr>
        <p:spPr>
          <a:xfrm>
            <a:off x="3156379" y="6091237"/>
            <a:ext cx="10052994" cy="461665"/>
          </a:xfrm>
          <a:prstGeom prst="rect">
            <a:avLst/>
          </a:prstGeom>
          <a:noFill/>
        </p:spPr>
        <p:txBody>
          <a:bodyPr wrap="square" rtlCol="0">
            <a:spAutoFit/>
          </a:bodyPr>
          <a:lstStyle/>
          <a:p>
            <a:r>
              <a:rPr lang="fr-FR" dirty="0"/>
              <a:t> : </a:t>
            </a:r>
            <a:r>
              <a:rPr lang="fr-FR" sz="2400" b="1" dirty="0" err="1"/>
              <a:t>Platja</a:t>
            </a:r>
            <a:r>
              <a:rPr lang="fr-FR" sz="2400" b="1" dirty="0"/>
              <a:t> de Sant </a:t>
            </a:r>
            <a:r>
              <a:rPr lang="fr-FR" sz="2400" b="1" dirty="0" err="1"/>
              <a:t>Feliu</a:t>
            </a:r>
            <a:r>
              <a:rPr lang="fr-FR" sz="2400" b="1" dirty="0"/>
              <a:t> (Sant </a:t>
            </a:r>
            <a:r>
              <a:rPr lang="fr-FR" sz="2400" b="1" dirty="0" err="1"/>
              <a:t>Feliu</a:t>
            </a:r>
            <a:r>
              <a:rPr lang="fr-FR" sz="2400" b="1" dirty="0"/>
              <a:t> de </a:t>
            </a:r>
            <a:r>
              <a:rPr lang="fr-FR" sz="2400" b="1" dirty="0" err="1"/>
              <a:t>Guíxols</a:t>
            </a:r>
            <a:r>
              <a:rPr lang="fr-FR" dirty="0"/>
              <a:t>).</a:t>
            </a:r>
          </a:p>
        </p:txBody>
      </p:sp>
    </p:spTree>
    <p:extLst>
      <p:ext uri="{BB962C8B-B14F-4D97-AF65-F5344CB8AC3E}">
        <p14:creationId xmlns:p14="http://schemas.microsoft.com/office/powerpoint/2010/main" val="3058143947"/>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ive, parapluie, arbre&#10;&#10;Description générée automatiquement">
            <a:extLst>
              <a:ext uri="{FF2B5EF4-FFF2-40B4-BE49-F238E27FC236}">
                <a16:creationId xmlns:a16="http://schemas.microsoft.com/office/drawing/2014/main" id="{D57C8D86-574A-8AF6-A048-AF080B92D7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16443" y="571500"/>
            <a:ext cx="7620000" cy="5715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27981F5-926E-676F-A487-071DECB5F351}"/>
              </a:ext>
            </a:extLst>
          </p:cNvPr>
          <p:cNvSpPr txBox="1"/>
          <p:nvPr/>
        </p:nvSpPr>
        <p:spPr>
          <a:xfrm>
            <a:off x="9564130" y="2779585"/>
            <a:ext cx="2627870" cy="461665"/>
          </a:xfrm>
          <a:prstGeom prst="rect">
            <a:avLst/>
          </a:prstGeom>
          <a:noFill/>
        </p:spPr>
        <p:txBody>
          <a:bodyPr wrap="square" rtlCol="0">
            <a:spAutoFit/>
          </a:bodyPr>
          <a:lstStyle/>
          <a:p>
            <a:r>
              <a:rPr lang="fr-FR" sz="2400" b="1" dirty="0"/>
              <a:t>Baie de Sant </a:t>
            </a:r>
            <a:r>
              <a:rPr lang="fr-FR" sz="2400" b="1" dirty="0" err="1"/>
              <a:t>Feliu</a:t>
            </a:r>
            <a:r>
              <a:rPr lang="fr-FR" sz="2400" b="1" dirty="0"/>
              <a:t>.</a:t>
            </a:r>
          </a:p>
        </p:txBody>
      </p:sp>
    </p:spTree>
    <p:extLst>
      <p:ext uri="{BB962C8B-B14F-4D97-AF65-F5344CB8AC3E}">
        <p14:creationId xmlns:p14="http://schemas.microsoft.com/office/powerpoint/2010/main" val="923099030"/>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A5D9A5CC-53E6-57E1-7B5D-F6A8114B2D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1012" y="369000"/>
            <a:ext cx="9183601" cy="6120000"/>
          </a:xfrm>
          <a:prstGeom prst="rect">
            <a:avLst/>
          </a:prstGeom>
          <a:ln w="88900" cap="sq" cmpd="thickThin">
            <a:solidFill>
              <a:schemeClr val="tx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DD8976C-F8FD-E6E2-1F79-1E2748766EC4}"/>
              </a:ext>
            </a:extLst>
          </p:cNvPr>
          <p:cNvSpPr txBox="1"/>
          <p:nvPr/>
        </p:nvSpPr>
        <p:spPr>
          <a:xfrm>
            <a:off x="86497" y="2545492"/>
            <a:ext cx="2297380" cy="830997"/>
          </a:xfrm>
          <a:prstGeom prst="rect">
            <a:avLst/>
          </a:prstGeom>
          <a:noFill/>
        </p:spPr>
        <p:txBody>
          <a:bodyPr wrap="square" rtlCol="0">
            <a:spAutoFit/>
          </a:bodyPr>
          <a:lstStyle/>
          <a:p>
            <a:r>
              <a:rPr lang="fr-FR" sz="2400" b="1" dirty="0"/>
              <a:t>casino Sant </a:t>
            </a:r>
            <a:r>
              <a:rPr lang="fr-FR" sz="2400" b="1" dirty="0" err="1"/>
              <a:t>Feliu</a:t>
            </a:r>
            <a:r>
              <a:rPr lang="fr-FR" sz="2400" b="1" dirty="0"/>
              <a:t> de </a:t>
            </a:r>
            <a:r>
              <a:rPr lang="fr-FR" sz="2400" b="1" dirty="0" err="1"/>
              <a:t>Guíxols</a:t>
            </a:r>
            <a:endParaRPr lang="fr-FR" sz="2400" b="1" dirty="0"/>
          </a:p>
        </p:txBody>
      </p:sp>
    </p:spTree>
    <p:extLst>
      <p:ext uri="{BB962C8B-B14F-4D97-AF65-F5344CB8AC3E}">
        <p14:creationId xmlns:p14="http://schemas.microsoft.com/office/powerpoint/2010/main" val="486969962"/>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rnaval, Danse, festival, Mardi Gras&#10;&#10;Description générée automatiquement">
            <a:extLst>
              <a:ext uri="{FF2B5EF4-FFF2-40B4-BE49-F238E27FC236}">
                <a16:creationId xmlns:a16="http://schemas.microsoft.com/office/drawing/2014/main" id="{0EE3CD89-5DE9-709D-F5A5-400BCFBEE8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9805" y="369000"/>
            <a:ext cx="9119427"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54C5413-E4C8-0CE0-0F01-5DEEE38AFCA9}"/>
              </a:ext>
            </a:extLst>
          </p:cNvPr>
          <p:cNvSpPr txBox="1"/>
          <p:nvPr/>
        </p:nvSpPr>
        <p:spPr>
          <a:xfrm>
            <a:off x="9811265" y="2575521"/>
            <a:ext cx="2224217" cy="1200329"/>
          </a:xfrm>
          <a:prstGeom prst="rect">
            <a:avLst/>
          </a:prstGeom>
          <a:noFill/>
        </p:spPr>
        <p:txBody>
          <a:bodyPr wrap="square" rtlCol="0">
            <a:spAutoFit/>
          </a:bodyPr>
          <a:lstStyle/>
          <a:p>
            <a:r>
              <a:rPr lang="fr-FR" sz="2400" b="1" dirty="0">
                <a:solidFill>
                  <a:schemeClr val="bg1"/>
                </a:solidFill>
              </a:rPr>
              <a:t>Carnaval de Sant </a:t>
            </a:r>
            <a:r>
              <a:rPr lang="fr-FR" sz="2400" b="1" dirty="0" err="1">
                <a:solidFill>
                  <a:schemeClr val="bg1"/>
                </a:solidFill>
              </a:rPr>
              <a:t>Feliu</a:t>
            </a:r>
            <a:r>
              <a:rPr lang="fr-FR" sz="2400" b="1" dirty="0">
                <a:solidFill>
                  <a:schemeClr val="bg1"/>
                </a:solidFill>
              </a:rPr>
              <a:t> de </a:t>
            </a:r>
            <a:r>
              <a:rPr lang="fr-FR" sz="2400" b="1" dirty="0" err="1">
                <a:solidFill>
                  <a:schemeClr val="bg1"/>
                </a:solidFill>
              </a:rPr>
              <a:t>Guíxols</a:t>
            </a:r>
            <a:endParaRPr lang="fr-FR" sz="2400" b="1" dirty="0">
              <a:solidFill>
                <a:schemeClr val="bg1"/>
              </a:solidFill>
            </a:endParaRPr>
          </a:p>
        </p:txBody>
      </p:sp>
    </p:spTree>
    <p:extLst>
      <p:ext uri="{BB962C8B-B14F-4D97-AF65-F5344CB8AC3E}">
        <p14:creationId xmlns:p14="http://schemas.microsoft.com/office/powerpoint/2010/main" val="3242270413"/>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arbre, ciel&#10;&#10;Description générée automatiquement">
            <a:extLst>
              <a:ext uri="{FF2B5EF4-FFF2-40B4-BE49-F238E27FC236}">
                <a16:creationId xmlns:a16="http://schemas.microsoft.com/office/drawing/2014/main" id="{0A9AE03C-5ABC-C62D-00BC-70E8A880EE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89947" y="369000"/>
            <a:ext cx="9144553"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859D43-0197-B95D-80F7-F53E9E8AE0CD}"/>
              </a:ext>
            </a:extLst>
          </p:cNvPr>
          <p:cNvSpPr txBox="1"/>
          <p:nvPr/>
        </p:nvSpPr>
        <p:spPr>
          <a:xfrm>
            <a:off x="148281" y="2631989"/>
            <a:ext cx="2393385" cy="1569660"/>
          </a:xfrm>
          <a:prstGeom prst="rect">
            <a:avLst/>
          </a:prstGeom>
          <a:noFill/>
        </p:spPr>
        <p:txBody>
          <a:bodyPr wrap="square" rtlCol="0">
            <a:spAutoFit/>
          </a:bodyPr>
          <a:lstStyle/>
          <a:p>
            <a:r>
              <a:rPr lang="fr-FR" sz="2400" b="1">
                <a:solidFill>
                  <a:srgbClr val="FFFF00"/>
                </a:solidFill>
              </a:rPr>
              <a:t>Panorama de la ville de Sant Feliu de Guíxols vist des de Sant Elm</a:t>
            </a:r>
            <a:endParaRPr lang="fr-FR" sz="2400" b="1" dirty="0">
              <a:solidFill>
                <a:srgbClr val="FFFF00"/>
              </a:solidFill>
            </a:endParaRPr>
          </a:p>
        </p:txBody>
      </p:sp>
    </p:spTree>
    <p:extLst>
      <p:ext uri="{BB962C8B-B14F-4D97-AF65-F5344CB8AC3E}">
        <p14:creationId xmlns:p14="http://schemas.microsoft.com/office/powerpoint/2010/main" val="137170108"/>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bâtiment, personne, femme&#10;&#10;Description générée automatiquement">
            <a:extLst>
              <a:ext uri="{FF2B5EF4-FFF2-40B4-BE49-F238E27FC236}">
                <a16:creationId xmlns:a16="http://schemas.microsoft.com/office/drawing/2014/main" id="{747FC37B-FE57-2C97-9195-36FC48EF9B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3389" y="369000"/>
            <a:ext cx="8192010" cy="612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5ED1320-E57D-D294-6879-9408F8C43E76}"/>
              </a:ext>
            </a:extLst>
          </p:cNvPr>
          <p:cNvSpPr txBox="1"/>
          <p:nvPr/>
        </p:nvSpPr>
        <p:spPr>
          <a:xfrm>
            <a:off x="8810368" y="2400919"/>
            <a:ext cx="3381632" cy="1200329"/>
          </a:xfrm>
          <a:prstGeom prst="rect">
            <a:avLst/>
          </a:prstGeom>
          <a:noFill/>
        </p:spPr>
        <p:txBody>
          <a:bodyPr wrap="square" rtlCol="0">
            <a:spAutoFit/>
          </a:bodyPr>
          <a:lstStyle/>
          <a:p>
            <a:r>
              <a:rPr lang="fr-FR" sz="2400" b="1" dirty="0">
                <a:solidFill>
                  <a:srgbClr val="FFFF00"/>
                </a:solidFill>
              </a:rPr>
              <a:t>: Une scène de femmes catalanes au marché de Sant </a:t>
            </a:r>
            <a:r>
              <a:rPr lang="fr-FR" sz="2400" b="1" dirty="0" err="1">
                <a:solidFill>
                  <a:srgbClr val="FFFF00"/>
                </a:solidFill>
              </a:rPr>
              <a:t>Feliu</a:t>
            </a:r>
            <a:r>
              <a:rPr lang="fr-FR" sz="2400" b="1" dirty="0">
                <a:solidFill>
                  <a:srgbClr val="FFFF00"/>
                </a:solidFill>
              </a:rPr>
              <a:t> de </a:t>
            </a:r>
            <a:r>
              <a:rPr lang="fr-FR" sz="2400" b="1" dirty="0" err="1">
                <a:solidFill>
                  <a:srgbClr val="FFFF00"/>
                </a:solidFill>
              </a:rPr>
              <a:t>Guíxols</a:t>
            </a:r>
            <a:r>
              <a:rPr lang="fr-FR" sz="2400" b="1" dirty="0">
                <a:solidFill>
                  <a:srgbClr val="FFFF00"/>
                </a:solidFill>
              </a:rPr>
              <a:t>.</a:t>
            </a:r>
          </a:p>
        </p:txBody>
      </p:sp>
    </p:spTree>
    <p:extLst>
      <p:ext uri="{BB962C8B-B14F-4D97-AF65-F5344CB8AC3E}">
        <p14:creationId xmlns:p14="http://schemas.microsoft.com/office/powerpoint/2010/main" val="1648461848"/>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nuage&#10;&#10;Description générée automatiquement">
            <a:extLst>
              <a:ext uri="{FF2B5EF4-FFF2-40B4-BE49-F238E27FC236}">
                <a16:creationId xmlns:a16="http://schemas.microsoft.com/office/drawing/2014/main" id="{F76F210E-D010-6B9F-CC8A-3DE71CA871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70327" y="369000"/>
            <a:ext cx="81600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9952842-0E80-54EA-A418-94D754AE1D40}"/>
              </a:ext>
            </a:extLst>
          </p:cNvPr>
          <p:cNvSpPr txBox="1"/>
          <p:nvPr/>
        </p:nvSpPr>
        <p:spPr>
          <a:xfrm>
            <a:off x="561673" y="2335427"/>
            <a:ext cx="3138617" cy="830997"/>
          </a:xfrm>
          <a:prstGeom prst="rect">
            <a:avLst/>
          </a:prstGeom>
          <a:noFill/>
        </p:spPr>
        <p:txBody>
          <a:bodyPr wrap="square" rtlCol="0">
            <a:spAutoFit/>
          </a:bodyPr>
          <a:lstStyle/>
          <a:p>
            <a:r>
              <a:rPr lang="fr-FR" sz="2400" b="1" dirty="0">
                <a:solidFill>
                  <a:srgbClr val="FFFF00"/>
                </a:solidFill>
              </a:rPr>
              <a:t>Monastère de Sant </a:t>
            </a:r>
            <a:r>
              <a:rPr lang="fr-FR" sz="2400" b="1" dirty="0" err="1">
                <a:solidFill>
                  <a:srgbClr val="FFFF00"/>
                </a:solidFill>
              </a:rPr>
              <a:t>Feliu</a:t>
            </a:r>
            <a:r>
              <a:rPr lang="fr-FR" sz="2400" b="1" dirty="0">
                <a:solidFill>
                  <a:srgbClr val="FFFF00"/>
                </a:solidFill>
              </a:rPr>
              <a:t> de </a:t>
            </a:r>
            <a:r>
              <a:rPr lang="fr-FR" sz="2400" b="1" dirty="0" err="1">
                <a:solidFill>
                  <a:srgbClr val="FFFF00"/>
                </a:solidFill>
              </a:rPr>
              <a:t>Guíxols</a:t>
            </a:r>
            <a:endParaRPr lang="fr-FR" sz="2400" b="1" dirty="0">
              <a:solidFill>
                <a:srgbClr val="FFFF00"/>
              </a:solidFill>
            </a:endParaRPr>
          </a:p>
        </p:txBody>
      </p:sp>
    </p:spTree>
    <p:extLst>
      <p:ext uri="{BB962C8B-B14F-4D97-AF65-F5344CB8AC3E}">
        <p14:creationId xmlns:p14="http://schemas.microsoft.com/office/powerpoint/2010/main" val="3921792580"/>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hapelle, coffre, cathédrale&#10;&#10;Description générée automatiquement">
            <a:extLst>
              <a:ext uri="{FF2B5EF4-FFF2-40B4-BE49-F238E27FC236}">
                <a16:creationId xmlns:a16="http://schemas.microsoft.com/office/drawing/2014/main" id="{5B882773-93A0-E77D-8BDA-B7AB81F133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6714" y="189000"/>
            <a:ext cx="4738572" cy="6480000"/>
          </a:xfrm>
          <a:prstGeom prst="rect">
            <a:avLst/>
          </a:prstGeom>
          <a:ln w="88900" cap="sq" cmpd="thickThin">
            <a:solidFill>
              <a:srgbClr val="C0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50E8E05-EE63-E0E5-0F69-BF7305FC4233}"/>
              </a:ext>
            </a:extLst>
          </p:cNvPr>
          <p:cNvSpPr txBox="1"/>
          <p:nvPr/>
        </p:nvSpPr>
        <p:spPr>
          <a:xfrm>
            <a:off x="8625016" y="2446638"/>
            <a:ext cx="3566984" cy="1107996"/>
          </a:xfrm>
          <a:prstGeom prst="rect">
            <a:avLst/>
          </a:prstGeom>
          <a:noFill/>
        </p:spPr>
        <p:txBody>
          <a:bodyPr wrap="square" rtlCol="0">
            <a:spAutoFit/>
          </a:bodyPr>
          <a:lstStyle/>
          <a:p>
            <a:endParaRPr lang="fr-FR" dirty="0"/>
          </a:p>
          <a:p>
            <a:r>
              <a:rPr lang="fr-FR" sz="2400" b="1" dirty="0"/>
              <a:t>À l'intérieur du monastère de Sant </a:t>
            </a:r>
            <a:r>
              <a:rPr lang="fr-FR" sz="2400" b="1" dirty="0" err="1"/>
              <a:t>Feliu</a:t>
            </a:r>
            <a:r>
              <a:rPr lang="fr-FR" sz="2400" b="1" dirty="0"/>
              <a:t> de </a:t>
            </a:r>
            <a:r>
              <a:rPr lang="fr-FR" sz="2400" b="1" dirty="0" err="1"/>
              <a:t>Guíxols</a:t>
            </a:r>
            <a:endParaRPr lang="fr-FR" sz="2400" b="1" dirty="0"/>
          </a:p>
        </p:txBody>
      </p:sp>
    </p:spTree>
    <p:extLst>
      <p:ext uri="{BB962C8B-B14F-4D97-AF65-F5344CB8AC3E}">
        <p14:creationId xmlns:p14="http://schemas.microsoft.com/office/powerpoint/2010/main" val="324949017"/>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nature, arbre&#10;&#10;Description générée automatiquement">
            <a:extLst>
              <a:ext uri="{FF2B5EF4-FFF2-40B4-BE49-F238E27FC236}">
                <a16:creationId xmlns:a16="http://schemas.microsoft.com/office/drawing/2014/main" id="{9714BD33-6D7A-C6BF-C38D-F5ABCB66C0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6303" y="369000"/>
            <a:ext cx="8160000" cy="6120000"/>
          </a:xfrm>
          <a:prstGeom prst="rect">
            <a:avLst/>
          </a:prstGeom>
          <a:ln w="88900" cap="sq" cmpd="thickThin">
            <a:solidFill>
              <a:srgbClr val="FF0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436E1D0-19B9-97E1-B225-42341A7CEFA0}"/>
              </a:ext>
            </a:extLst>
          </p:cNvPr>
          <p:cNvSpPr txBox="1"/>
          <p:nvPr/>
        </p:nvSpPr>
        <p:spPr>
          <a:xfrm>
            <a:off x="0" y="2508422"/>
            <a:ext cx="3266303" cy="461665"/>
          </a:xfrm>
          <a:prstGeom prst="rect">
            <a:avLst/>
          </a:prstGeom>
          <a:noFill/>
        </p:spPr>
        <p:txBody>
          <a:bodyPr wrap="square" rtlCol="0">
            <a:spAutoFit/>
          </a:bodyPr>
          <a:lstStyle/>
          <a:p>
            <a:r>
              <a:rPr lang="fr-FR" sz="2400" b="1"/>
              <a:t>Sant Feliu de Guixols</a:t>
            </a:r>
            <a:endParaRPr lang="fr-FR" sz="2400" b="1" dirty="0"/>
          </a:p>
        </p:txBody>
      </p:sp>
    </p:spTree>
    <p:extLst>
      <p:ext uri="{BB962C8B-B14F-4D97-AF65-F5344CB8AC3E}">
        <p14:creationId xmlns:p14="http://schemas.microsoft.com/office/powerpoint/2010/main" val="1321781277"/>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rive, ciel&#10;&#10;Description générée automatiquement">
            <a:extLst>
              <a:ext uri="{FF2B5EF4-FFF2-40B4-BE49-F238E27FC236}">
                <a16:creationId xmlns:a16="http://schemas.microsoft.com/office/drawing/2014/main" id="{C93470D2-7533-8FFE-3484-2075B16184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rgbClr val="C00000"/>
            </a:solidFill>
            <a:prstDash val="solid"/>
            <a:miter lim="800000"/>
          </a:ln>
          <a:effectLst>
            <a:innerShdw blurRad="76200">
              <a:srgbClr val="000000"/>
            </a:innerShdw>
          </a:effectLst>
        </p:spPr>
      </p:pic>
    </p:spTree>
    <p:extLst>
      <p:ext uri="{BB962C8B-B14F-4D97-AF65-F5344CB8AC3E}">
        <p14:creationId xmlns:p14="http://schemas.microsoft.com/office/powerpoint/2010/main" val="3744500917"/>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ature, rive, ciel&#10;&#10;Description générée automatiquement">
            <a:extLst>
              <a:ext uri="{FF2B5EF4-FFF2-40B4-BE49-F238E27FC236}">
                <a16:creationId xmlns:a16="http://schemas.microsoft.com/office/drawing/2014/main" id="{63EA8C9C-F62B-42A7-2A0E-E046845B79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ln w="88900" cap="sq" cmpd="thickThin">
            <a:solidFill>
              <a:srgbClr val="002060"/>
            </a:solidFill>
            <a:prstDash val="solid"/>
            <a:miter lim="800000"/>
          </a:ln>
          <a:effectLst>
            <a:innerShdw blurRad="76200">
              <a:srgbClr val="000000"/>
            </a:innerShdw>
          </a:effectLst>
        </p:spPr>
      </p:pic>
    </p:spTree>
    <p:extLst>
      <p:ext uri="{BB962C8B-B14F-4D97-AF65-F5344CB8AC3E}">
        <p14:creationId xmlns:p14="http://schemas.microsoft.com/office/powerpoint/2010/main" val="894462505"/>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eau, bateau, pagaie&#10;&#10;Description générée automatiquement">
            <a:extLst>
              <a:ext uri="{FF2B5EF4-FFF2-40B4-BE49-F238E27FC236}">
                <a16:creationId xmlns:a16="http://schemas.microsoft.com/office/drawing/2014/main" id="{CB795FAF-7661-1141-D4F1-647194D9C1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8008" y="369000"/>
            <a:ext cx="8335983" cy="6120000"/>
          </a:xfrm>
          <a:prstGeom prst="rect">
            <a:avLst/>
          </a:prstGeom>
          <a:ln w="88900" cap="sq" cmpd="thickThin">
            <a:solidFill>
              <a:schemeClr val="accent6"/>
            </a:solidFill>
            <a:prstDash val="solid"/>
            <a:miter lim="800000"/>
          </a:ln>
          <a:effectLst>
            <a:innerShdw blurRad="76200">
              <a:srgbClr val="000000"/>
            </a:innerShdw>
          </a:effectLst>
        </p:spPr>
      </p:pic>
    </p:spTree>
    <p:extLst>
      <p:ext uri="{BB962C8B-B14F-4D97-AF65-F5344CB8AC3E}">
        <p14:creationId xmlns:p14="http://schemas.microsoft.com/office/powerpoint/2010/main" val="270997657"/>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hotographie aérienne, eau, plage&#10;&#10;Description générée automatiquement">
            <a:extLst>
              <a:ext uri="{FF2B5EF4-FFF2-40B4-BE49-F238E27FC236}">
                <a16:creationId xmlns:a16="http://schemas.microsoft.com/office/drawing/2014/main" id="{41B9AC57-1896-2D82-2DB7-34A5DDAA586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6000" y="369000"/>
            <a:ext cx="8160000" cy="612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779834151"/>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ille touristique, nuage&#10;&#10;Description générée automatiquement">
            <a:extLst>
              <a:ext uri="{FF2B5EF4-FFF2-40B4-BE49-F238E27FC236}">
                <a16:creationId xmlns:a16="http://schemas.microsoft.com/office/drawing/2014/main" id="{AA0E094E-025D-1B6A-FA43-FCB578B5A4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9789" y="965385"/>
            <a:ext cx="8532000" cy="492723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BE32A348-A14B-3977-AB84-24EC9DA410D3}"/>
              </a:ext>
            </a:extLst>
          </p:cNvPr>
          <p:cNvSpPr txBox="1"/>
          <p:nvPr/>
        </p:nvSpPr>
        <p:spPr>
          <a:xfrm>
            <a:off x="2891481" y="5911824"/>
            <a:ext cx="9156357" cy="461665"/>
          </a:xfrm>
          <a:prstGeom prst="rect">
            <a:avLst/>
          </a:prstGeom>
          <a:noFill/>
        </p:spPr>
        <p:txBody>
          <a:bodyPr wrap="square" rtlCol="0">
            <a:spAutoFit/>
          </a:bodyPr>
          <a:lstStyle/>
          <a:p>
            <a:r>
              <a:rPr lang="fr-FR" sz="2400" b="1" dirty="0">
                <a:solidFill>
                  <a:srgbClr val="FFFF00"/>
                </a:solidFill>
              </a:rPr>
              <a:t>Sant </a:t>
            </a:r>
            <a:r>
              <a:rPr lang="fr-FR" sz="2400" b="1" dirty="0" err="1">
                <a:solidFill>
                  <a:srgbClr val="FFFF00"/>
                </a:solidFill>
              </a:rPr>
              <a:t>Feliu</a:t>
            </a:r>
            <a:r>
              <a:rPr lang="fr-FR" sz="2400" b="1" dirty="0">
                <a:solidFill>
                  <a:srgbClr val="FFFF00"/>
                </a:solidFill>
              </a:rPr>
              <a:t> de </a:t>
            </a:r>
            <a:r>
              <a:rPr lang="fr-FR" sz="2400" b="1" dirty="0" err="1">
                <a:solidFill>
                  <a:srgbClr val="FFFF00"/>
                </a:solidFill>
              </a:rPr>
              <a:t>Guixols</a:t>
            </a:r>
            <a:endParaRPr lang="fr-FR" sz="2400" b="1" dirty="0">
              <a:solidFill>
                <a:srgbClr val="FFFF00"/>
              </a:solidFill>
            </a:endParaRPr>
          </a:p>
        </p:txBody>
      </p:sp>
      <p:sp>
        <p:nvSpPr>
          <p:cNvPr id="5" name="ZoneTexte 4">
            <a:extLst>
              <a:ext uri="{FF2B5EF4-FFF2-40B4-BE49-F238E27FC236}">
                <a16:creationId xmlns:a16="http://schemas.microsoft.com/office/drawing/2014/main" id="{4C5EB67F-7B05-0E8D-67C1-32C68418B23A}"/>
              </a:ext>
            </a:extLst>
          </p:cNvPr>
          <p:cNvSpPr txBox="1"/>
          <p:nvPr/>
        </p:nvSpPr>
        <p:spPr>
          <a:xfrm>
            <a:off x="580767" y="494115"/>
            <a:ext cx="10762735" cy="461665"/>
          </a:xfrm>
          <a:prstGeom prst="rect">
            <a:avLst/>
          </a:prstGeom>
          <a:noFill/>
        </p:spPr>
        <p:txBody>
          <a:bodyPr wrap="square" rtlCol="0">
            <a:spAutoFit/>
          </a:bodyPr>
          <a:lstStyle/>
          <a:p>
            <a:r>
              <a:rPr lang="fr-FR" sz="2400" b="1" dirty="0">
                <a:solidFill>
                  <a:srgbClr val="FFFF00"/>
                </a:solidFill>
              </a:rPr>
              <a:t>Lorient Vous a Présenté  Tossa De Mar Et San </a:t>
            </a:r>
            <a:r>
              <a:rPr lang="fr-FR" sz="2400" b="1" dirty="0" err="1">
                <a:solidFill>
                  <a:srgbClr val="FFFF00"/>
                </a:solidFill>
              </a:rPr>
              <a:t>Feliu</a:t>
            </a:r>
            <a:r>
              <a:rPr lang="fr-FR" sz="2400" b="1" dirty="0">
                <a:solidFill>
                  <a:srgbClr val="FFFF00"/>
                </a:solidFill>
              </a:rPr>
              <a:t> De </a:t>
            </a:r>
            <a:r>
              <a:rPr lang="fr-FR" sz="2400" b="1" dirty="0" err="1">
                <a:solidFill>
                  <a:srgbClr val="FFFF00"/>
                </a:solidFill>
              </a:rPr>
              <a:t>Guixols</a:t>
            </a:r>
            <a:r>
              <a:rPr lang="fr-FR" sz="2400" b="1" dirty="0">
                <a:solidFill>
                  <a:srgbClr val="FFFF00"/>
                </a:solidFill>
              </a:rPr>
              <a:t>  (Espagne )</a:t>
            </a:r>
          </a:p>
        </p:txBody>
      </p:sp>
      <p:sp>
        <p:nvSpPr>
          <p:cNvPr id="6" name="ZoneTexte 5">
            <a:extLst>
              <a:ext uri="{FF2B5EF4-FFF2-40B4-BE49-F238E27FC236}">
                <a16:creationId xmlns:a16="http://schemas.microsoft.com/office/drawing/2014/main" id="{7A3D2149-2541-440B-A7D1-EA9CC56C33D9}"/>
              </a:ext>
            </a:extLst>
          </p:cNvPr>
          <p:cNvSpPr txBox="1"/>
          <p:nvPr/>
        </p:nvSpPr>
        <p:spPr>
          <a:xfrm>
            <a:off x="8801789" y="2706129"/>
            <a:ext cx="3390211" cy="830997"/>
          </a:xfrm>
          <a:prstGeom prst="rect">
            <a:avLst/>
          </a:prstGeom>
          <a:noFill/>
        </p:spPr>
        <p:txBody>
          <a:bodyPr wrap="square" rtlCol="0">
            <a:spAutoFit/>
          </a:bodyPr>
          <a:lstStyle/>
          <a:p>
            <a:r>
              <a:rPr lang="fr-FR" sz="2400" b="1" dirty="0">
                <a:solidFill>
                  <a:srgbClr val="FFFF00"/>
                </a:solidFill>
              </a:rPr>
              <a:t>Les Images Et Le Son Du net</a:t>
            </a:r>
          </a:p>
        </p:txBody>
      </p:sp>
      <p:sp>
        <p:nvSpPr>
          <p:cNvPr id="7" name="ZoneTexte 6">
            <a:extLst>
              <a:ext uri="{FF2B5EF4-FFF2-40B4-BE49-F238E27FC236}">
                <a16:creationId xmlns:a16="http://schemas.microsoft.com/office/drawing/2014/main" id="{13055E27-9E24-ABBA-3743-4DF54A79F151}"/>
              </a:ext>
            </a:extLst>
          </p:cNvPr>
          <p:cNvSpPr txBox="1"/>
          <p:nvPr/>
        </p:nvSpPr>
        <p:spPr>
          <a:xfrm>
            <a:off x="9862750" y="3750795"/>
            <a:ext cx="2961503"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1540427406"/>
      </p:ext>
    </p:extLst>
  </p:cSld>
  <p:clrMapOvr>
    <a:masterClrMapping/>
  </p:clrMapOvr>
  <mc:AlternateContent xmlns:mc="http://schemas.openxmlformats.org/markup-compatibility/2006">
    <mc:Choice xmlns:p14="http://schemas.microsoft.com/office/powerpoint/2010/main" Requires="p14">
      <p:transition spd="slow" p14:dur="5000" advClick="0" advTm="9000">
        <p14:prism isInverted="1"/>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6">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p:cTn id="25" dur="500" fill="hold"/>
                                        <p:tgtEl>
                                          <p:spTgt spid="7">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7">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7">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7">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TotalTime>
  <Words>484</Words>
  <Application>Microsoft Office PowerPoint</Application>
  <PresentationFormat>Grand écran</PresentationFormat>
  <Paragraphs>41</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2023-12-31T15:22:56Z</dcterms:created>
  <dcterms:modified xsi:type="dcterms:W3CDTF">2024-01-01T09:15:26Z</dcterms:modified>
</cp:coreProperties>
</file>