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75" r:id="rId3"/>
    <p:sldId id="274" r:id="rId4"/>
    <p:sldId id="273" r:id="rId5"/>
    <p:sldId id="272" r:id="rId6"/>
    <p:sldId id="271" r:id="rId7"/>
    <p:sldId id="270" r:id="rId8"/>
    <p:sldId id="269" r:id="rId9"/>
    <p:sldId id="268" r:id="rId10"/>
    <p:sldId id="267" r:id="rId11"/>
    <p:sldId id="265" r:id="rId12"/>
    <p:sldId id="264" r:id="rId13"/>
    <p:sldId id="263" r:id="rId14"/>
    <p:sldId id="262" r:id="rId15"/>
    <p:sldId id="261" r:id="rId16"/>
    <p:sldId id="260" r:id="rId17"/>
    <p:sldId id="259" r:id="rId18"/>
    <p:sldId id="258" r:id="rId19"/>
    <p:sldId id="257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3" autoAdjust="0"/>
    <p:restoredTop sz="94660"/>
  </p:normalViewPr>
  <p:slideViewPr>
    <p:cSldViewPr snapToGrid="0">
      <p:cViewPr varScale="1">
        <p:scale>
          <a:sx n="94" d="100"/>
          <a:sy n="94" d="100"/>
        </p:scale>
        <p:origin x="1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F58D85-E2E1-E4CC-1921-6AF7877FD1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ED0C79-91AF-2691-F591-51D943381B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511056-BF1A-36E4-2E6A-4A0486EAF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C2E2-60DC-4F4B-9B4E-DE4FDBCE4EFC}" type="datetimeFigureOut">
              <a:rPr lang="fr-FR" smtClean="0"/>
              <a:t>09/01/2024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73FF35-DAC9-49E9-29A0-07308D7D0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FB89188-ADCC-49E0-FA86-993B48A39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DB9F7-680C-43DD-A14C-8EB5D1E2D1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4974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35D21F-0C00-A5D0-84AB-3FD0B6065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A3618F4-CAE3-8B09-5E24-6DADD2AE01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132975-D90F-336B-616F-C384C75DD2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C2E2-60DC-4F4B-9B4E-DE4FDBCE4EFC}" type="datetimeFigureOut">
              <a:rPr lang="fr-FR" smtClean="0"/>
              <a:t>09/01/2024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C4B23BA-76B6-536F-742B-0A748448C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AC2EC9-A6E6-4502-DA9B-2B45B2B5C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DB9F7-680C-43DD-A14C-8EB5D1E2D1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25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9F224D-057B-A93C-A50B-41155901C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BE0F529-10A0-8AAD-2CA9-13570943DC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4EC973-22BE-6F73-7DA8-A00A704C1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C2E2-60DC-4F4B-9B4E-DE4FDBCE4EFC}" type="datetimeFigureOut">
              <a:rPr lang="fr-FR" smtClean="0"/>
              <a:t>09/01/2024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49130E-E702-1557-73AD-548C222D1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274036-35AC-DF8C-3218-945EFFE5F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DB9F7-680C-43DD-A14C-8EB5D1E2D1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945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659CC1-A154-624C-947A-5FD7F23E6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08DD773-AA05-5EA5-CF25-AE18873C99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FC8C01A-70BF-B769-F22E-4ACE24ED45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E974D41-C490-7A66-63D1-B160CA67E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C2E2-60DC-4F4B-9B4E-DE4FDBCE4EFC}" type="datetimeFigureOut">
              <a:rPr lang="fr-FR" smtClean="0"/>
              <a:t>09/01/2024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364BA87-181C-94F7-E13B-A9286484C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618482A-214E-4972-8810-6E3F4E6B0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DB9F7-680C-43DD-A14C-8EB5D1E2D1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366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75FE11-E719-8FA1-A9AD-28CDFCDD6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CF81DB-4F77-2F87-3FAA-15B30C8162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B077AE3-DDD9-B5CF-9C7E-5C6756C946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920474C-E799-3FCD-5372-D2D76F4017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B551317-2DBA-7BC1-E6DE-114131DC8F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65553C3-BA6E-8A05-ED5B-BFB82B12C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C2E2-60DC-4F4B-9B4E-DE4FDBCE4EFC}" type="datetimeFigureOut">
              <a:rPr lang="fr-FR" smtClean="0"/>
              <a:t>09/01/2024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0D8F040-4A27-A29A-66E7-049AC9AA3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755CDCC-0C64-6B22-3149-893DAE403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DB9F7-680C-43DD-A14C-8EB5D1E2D1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802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5DE1D4-3C4E-CDF7-827D-48F58C96D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839B96A-C840-278D-B23E-8B3666722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C2E2-60DC-4F4B-9B4E-DE4FDBCE4EFC}" type="datetimeFigureOut">
              <a:rPr lang="fr-FR" smtClean="0"/>
              <a:t>09/01/2024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BC37BF-7FCC-AFD8-3132-B971CA776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A7D9E3C-3B02-5965-D2D3-2A59C5DAF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DB9F7-680C-43DD-A14C-8EB5D1E2D1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613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A037CBB-F332-9F36-1C81-9B8D2CECB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C2E2-60DC-4F4B-9B4E-DE4FDBCE4EFC}" type="datetimeFigureOut">
              <a:rPr lang="fr-FR" smtClean="0"/>
              <a:t>09/01/2024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39F59EA-196A-2B47-2042-42C1989E4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41ED3B7-7435-38FF-3E81-5DCC856FF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DB9F7-680C-43DD-A14C-8EB5D1E2D1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5583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05B5CA-62BB-DAD9-D139-0B9029459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F938029-9682-B479-E988-68509F4E6D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4C7ADA-DD8B-C251-E831-C8C690889C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1420735-6572-7CA1-B30A-E805FA0A15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C2E2-60DC-4F4B-9B4E-DE4FDBCE4EFC}" type="datetimeFigureOut">
              <a:rPr lang="fr-FR" smtClean="0"/>
              <a:t>09/01/2024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08520D6-1C22-F376-CC26-75C493A4B8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551D52D-85EF-F3C2-DB0D-A9707CC55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DB9F7-680C-43DD-A14C-8EB5D1E2D1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146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CDBC1A-0C65-A034-0573-E0F218836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1DE3A2D-E56A-6B2B-1CCE-1E2C1B1781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FB5C6D5-C9E9-9E81-C9AA-75A6416CE0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5F3C1AD-C82C-A2F6-01A1-918B55AB12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C2E2-60DC-4F4B-9B4E-DE4FDBCE4EFC}" type="datetimeFigureOut">
              <a:rPr lang="fr-FR" smtClean="0"/>
              <a:t>09/01/2024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3C243F0-3C4C-2F67-5EED-016B63F2A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D82527E-95AE-3920-D2A1-9DF6D9341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DB9F7-680C-43DD-A14C-8EB5D1E2D1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048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A84661-40F3-C31B-794B-2A5862C9D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036334F-B937-DD9A-16C2-6660ED8566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3A7895-123D-16DC-2452-3F6A3545A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C2E2-60DC-4F4B-9B4E-DE4FDBCE4EFC}" type="datetimeFigureOut">
              <a:rPr lang="fr-FR" smtClean="0"/>
              <a:t>09/01/2024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210D57A-9D69-99AA-0BC8-D9F8AA9F2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FA46DA-F45A-DC71-657B-259DA8922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DB9F7-680C-43DD-A14C-8EB5D1E2D1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894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15250F4-F991-5B8D-1691-53D395C8BF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CB3AB61-943D-41F5-524C-1220F1BED5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928664-1381-2D16-704D-F18917721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C2E2-60DC-4F4B-9B4E-DE4FDBCE4EFC}" type="datetimeFigureOut">
              <a:rPr lang="fr-FR" smtClean="0"/>
              <a:t>09/01/2024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E44DCFE-69BC-B526-7612-B583911C4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DABFFE-F553-A218-A530-004C1506A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DB9F7-680C-43DD-A14C-8EB5D1E2D1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0315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0C97DC3-0CE5-9999-8201-E8C3BB333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A258062-E157-1ABD-ACD4-A9233B5CE7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3823D6-5647-9DB7-88D0-C950D25A19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BC2E2-60DC-4F4B-9B4E-DE4FDBCE4EFC}" type="datetimeFigureOut">
              <a:rPr lang="fr-FR" smtClean="0"/>
              <a:t>09/01/2024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F9434A-D797-8BF4-015C-A0C1C71668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0EC8F0-F60F-95C3-115C-639C51FE6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DB9F7-680C-43DD-A14C-8EB5D1E2D1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5892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ortrait, croquis, Front&#10;&#10;Description générée automatiquement">
            <a:extLst>
              <a:ext uri="{FF2B5EF4-FFF2-40B4-BE49-F238E27FC236}">
                <a16:creationId xmlns:a16="http://schemas.microsoft.com/office/drawing/2014/main" id="{965964DD-08C4-480B-DD4A-C219EC8104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744" y="359421"/>
            <a:ext cx="4968000" cy="613915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B6345FB-8B31-7B05-CD07-0C465707689D}"/>
              </a:ext>
            </a:extLst>
          </p:cNvPr>
          <p:cNvSpPr txBox="1"/>
          <p:nvPr/>
        </p:nvSpPr>
        <p:spPr>
          <a:xfrm>
            <a:off x="1946829" y="5921773"/>
            <a:ext cx="4402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Pierre Bonnard), c.1899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1BF1984-C34A-7BC5-0D73-649D8408B0CE}"/>
              </a:ext>
            </a:extLst>
          </p:cNvPr>
          <p:cNvSpPr txBox="1"/>
          <p:nvPr/>
        </p:nvSpPr>
        <p:spPr>
          <a:xfrm>
            <a:off x="7080068" y="1789611"/>
            <a:ext cx="51119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Le Peintre  Pierre Bonnard ,N°1 à Suivre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0AA10F1-FC98-D650-3F95-8A1AB7C3703B}"/>
              </a:ext>
            </a:extLst>
          </p:cNvPr>
          <p:cNvSpPr txBox="1"/>
          <p:nvPr/>
        </p:nvSpPr>
        <p:spPr>
          <a:xfrm>
            <a:off x="7080069" y="4467497"/>
            <a:ext cx="46111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Bonnard (Portrait photographique de Pierre Bonnard), c.1899, Musée d'Orsay, </a:t>
            </a:r>
          </a:p>
        </p:txBody>
      </p:sp>
    </p:spTree>
    <p:extLst>
      <p:ext uri="{BB962C8B-B14F-4D97-AF65-F5344CB8AC3E}">
        <p14:creationId xmlns:p14="http://schemas.microsoft.com/office/powerpoint/2010/main" val="4111435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  <p:sndAc>
          <p:stSnd loop="1">
            <p:snd r:embed="rId2" name="Vladimir Cosma - bande originale du film la chèvre.wav"/>
          </p:stSnd>
        </p:sndAc>
      </p:transition>
    </mc:Choice>
    <mc:Fallback>
      <p:transition spd="slow" advClick="0" advTm="9000">
        <p:fade/>
        <p:sndAc>
          <p:stSnd loop="1">
            <p:snd r:embed="rId2" name="Vladimir Cosma - bande originale du film la chèv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678F230A-4E70-BCD3-CF69-D8A190B2238E}"/>
              </a:ext>
            </a:extLst>
          </p:cNvPr>
          <p:cNvSpPr txBox="1"/>
          <p:nvPr/>
        </p:nvSpPr>
        <p:spPr>
          <a:xfrm>
            <a:off x="476794" y="117693"/>
            <a:ext cx="11508377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400" b="1" dirty="0">
                <a:solidFill>
                  <a:srgbClr val="FFFF00"/>
                </a:solidFill>
              </a:rPr>
              <a:t>Pierre Bonnard, né le 3 octobre 1867 à Fontenay-aux-Roses et mort le 23 janvier 1947 au Cannet, est un peintre, décorateur, illustrateur, lithographe, graveur et sculpteur français. Issu de la petite bourgeoisie, esprit à la fois modeste et indépendant, il se met très tôt à dessiner et à peindre</a:t>
            </a:r>
          </a:p>
        </p:txBody>
      </p:sp>
    </p:spTree>
    <p:extLst>
      <p:ext uri="{BB962C8B-B14F-4D97-AF65-F5344CB8AC3E}">
        <p14:creationId xmlns:p14="http://schemas.microsoft.com/office/powerpoint/2010/main" val="1405852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fenêtre&#10;&#10;Description générée automatiquement">
            <a:extLst>
              <a:ext uri="{FF2B5EF4-FFF2-40B4-BE49-F238E27FC236}">
                <a16:creationId xmlns:a16="http://schemas.microsoft.com/office/drawing/2014/main" id="{E8637566-C4D5-2909-CCB2-1FCFD1E238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269" y="369000"/>
            <a:ext cx="8160000" cy="612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44EE1D-42DD-79FC-A37B-7CB1AFE3AAF7}"/>
              </a:ext>
            </a:extLst>
          </p:cNvPr>
          <p:cNvSpPr txBox="1"/>
          <p:nvPr/>
        </p:nvSpPr>
        <p:spPr>
          <a:xfrm>
            <a:off x="8442927" y="4696097"/>
            <a:ext cx="34485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maison natale de Bonnard a peu changé hormis le chien-assis et la plaque commémorative</a:t>
            </a:r>
            <a:r>
              <a:rPr lang="fr-FR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59139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plein air, herbe&#10;&#10;Description générée automatiquement">
            <a:extLst>
              <a:ext uri="{FF2B5EF4-FFF2-40B4-BE49-F238E27FC236}">
                <a16:creationId xmlns:a16="http://schemas.microsoft.com/office/drawing/2014/main" id="{31327C3A-2482-23DF-4EB5-3190FC9F28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7109" y="369311"/>
            <a:ext cx="7920000" cy="611937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426B80-EC1D-F853-038D-67F238DD103D}"/>
              </a:ext>
            </a:extLst>
          </p:cNvPr>
          <p:cNvSpPr txBox="1"/>
          <p:nvPr/>
        </p:nvSpPr>
        <p:spPr>
          <a:xfrm>
            <a:off x="375086" y="2795451"/>
            <a:ext cx="31220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Paysage du Dauphiné (v. 1888, huile sur toile, 19 × 24 cm, coll. privée).</a:t>
            </a:r>
          </a:p>
        </p:txBody>
      </p:sp>
    </p:spTree>
    <p:extLst>
      <p:ext uri="{BB962C8B-B14F-4D97-AF65-F5344CB8AC3E}">
        <p14:creationId xmlns:p14="http://schemas.microsoft.com/office/powerpoint/2010/main" val="3881786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Visage humain, portrait&#10;&#10;Description générée automatiquement">
            <a:extLst>
              <a:ext uri="{FF2B5EF4-FFF2-40B4-BE49-F238E27FC236}">
                <a16:creationId xmlns:a16="http://schemas.microsoft.com/office/drawing/2014/main" id="{09F8D188-B824-9655-7E33-BEC686F35B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7833" y="209700"/>
            <a:ext cx="5256000" cy="64386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33381E-1332-47FB-5BE8-0A8A13F8BABE}"/>
              </a:ext>
            </a:extLst>
          </p:cNvPr>
          <p:cNvSpPr txBox="1"/>
          <p:nvPr/>
        </p:nvSpPr>
        <p:spPr>
          <a:xfrm>
            <a:off x="7145383" y="3278777"/>
            <a:ext cx="49508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Claude Terrasse, par Pierre-Auguste Renoir</a:t>
            </a:r>
          </a:p>
        </p:txBody>
      </p:sp>
    </p:spTree>
    <p:extLst>
      <p:ext uri="{BB962C8B-B14F-4D97-AF65-F5344CB8AC3E}">
        <p14:creationId xmlns:p14="http://schemas.microsoft.com/office/powerpoint/2010/main" val="3079954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hien, peinture, habits&#10;&#10;Description générée automatiquement">
            <a:extLst>
              <a:ext uri="{FF2B5EF4-FFF2-40B4-BE49-F238E27FC236}">
                <a16:creationId xmlns:a16="http://schemas.microsoft.com/office/drawing/2014/main" id="{C4944C35-5844-4DC5-F67A-340A647101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0720" y="189000"/>
            <a:ext cx="2753999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E86BD9-EA20-42DB-B452-9BDEF6DC54D4}"/>
              </a:ext>
            </a:extLst>
          </p:cNvPr>
          <p:cNvSpPr txBox="1"/>
          <p:nvPr/>
        </p:nvSpPr>
        <p:spPr>
          <a:xfrm>
            <a:off x="117566" y="3585754"/>
            <a:ext cx="56431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Andrée Bonnard avec ses chiens (1890, huile sur toile, 180 × 80 cm, coll. privée).</a:t>
            </a:r>
          </a:p>
        </p:txBody>
      </p:sp>
    </p:spTree>
    <p:extLst>
      <p:ext uri="{BB962C8B-B14F-4D97-AF65-F5344CB8AC3E}">
        <p14:creationId xmlns:p14="http://schemas.microsoft.com/office/powerpoint/2010/main" val="1281872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art, portrait&#10;&#10;Description générée automatiquement">
            <a:extLst>
              <a:ext uri="{FF2B5EF4-FFF2-40B4-BE49-F238E27FC236}">
                <a16:creationId xmlns:a16="http://schemas.microsoft.com/office/drawing/2014/main" id="{7CA50D48-BC6F-8699-04E3-E1F6006487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7702" y="189000"/>
            <a:ext cx="4935939" cy="648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E69923-538E-97FB-5375-DB494E036F45}"/>
              </a:ext>
            </a:extLst>
          </p:cNvPr>
          <p:cNvSpPr txBox="1"/>
          <p:nvPr/>
        </p:nvSpPr>
        <p:spPr>
          <a:xfrm>
            <a:off x="6792686" y="3122023"/>
            <a:ext cx="4935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Autoportrait (1889, huile sur bois, 21,5 × 16 cm, coll. privée).</a:t>
            </a:r>
          </a:p>
        </p:txBody>
      </p:sp>
    </p:spTree>
    <p:extLst>
      <p:ext uri="{BB962C8B-B14F-4D97-AF65-F5344CB8AC3E}">
        <p14:creationId xmlns:p14="http://schemas.microsoft.com/office/powerpoint/2010/main" val="1497552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Visage humain, peinture, homme&#10;&#10;Description générée automatiquement">
            <a:extLst>
              <a:ext uri="{FF2B5EF4-FFF2-40B4-BE49-F238E27FC236}">
                <a16:creationId xmlns:a16="http://schemas.microsoft.com/office/drawing/2014/main" id="{FC158C86-ADEE-F440-FD10-A4C183C65C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3711" y="189000"/>
            <a:ext cx="486760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08BA0E-D58A-F426-F4B4-8ECA75A225BD}"/>
              </a:ext>
            </a:extLst>
          </p:cNvPr>
          <p:cNvSpPr txBox="1"/>
          <p:nvPr/>
        </p:nvSpPr>
        <p:spPr>
          <a:xfrm>
            <a:off x="548640" y="2985589"/>
            <a:ext cx="40756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d'Édouard Vuillard par Vallotton (1893, huile sur panneau, coll. privée).</a:t>
            </a:r>
          </a:p>
        </p:txBody>
      </p:sp>
    </p:spTree>
    <p:extLst>
      <p:ext uri="{BB962C8B-B14F-4D97-AF65-F5344CB8AC3E}">
        <p14:creationId xmlns:p14="http://schemas.microsoft.com/office/powerpoint/2010/main" val="221499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einture artistique, Peinture acrylique, Art moderne&#10;&#10;Description générée automatiquement">
            <a:extLst>
              <a:ext uri="{FF2B5EF4-FFF2-40B4-BE49-F238E27FC236}">
                <a16:creationId xmlns:a16="http://schemas.microsoft.com/office/drawing/2014/main" id="{42674E00-08D8-676C-51C7-9D75B0DD88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98" y="189000"/>
            <a:ext cx="504280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3D42A2-9F83-E350-A0EA-DD8AB3A69524}"/>
              </a:ext>
            </a:extLst>
          </p:cNvPr>
          <p:cNvSpPr txBox="1"/>
          <p:nvPr/>
        </p:nvSpPr>
        <p:spPr>
          <a:xfrm>
            <a:off x="6470469" y="3122023"/>
            <a:ext cx="38622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Talisman , aussi connu sous le nom de Paysage au Bois d'Amour</a:t>
            </a:r>
          </a:p>
        </p:txBody>
      </p:sp>
    </p:spTree>
    <p:extLst>
      <p:ext uri="{BB962C8B-B14F-4D97-AF65-F5344CB8AC3E}">
        <p14:creationId xmlns:p14="http://schemas.microsoft.com/office/powerpoint/2010/main" val="477564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 moderne, Arts visuels&#10;&#10;Description générée automatiquement">
            <a:extLst>
              <a:ext uri="{FF2B5EF4-FFF2-40B4-BE49-F238E27FC236}">
                <a16:creationId xmlns:a16="http://schemas.microsoft.com/office/drawing/2014/main" id="{9150B81F-4C4F-0DE3-8370-E84D364C4F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1339" y="279000"/>
            <a:ext cx="7890418" cy="63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C71369-B5EA-30A2-EE95-4D51C0A45DE2}"/>
              </a:ext>
            </a:extLst>
          </p:cNvPr>
          <p:cNvSpPr txBox="1"/>
          <p:nvPr/>
        </p:nvSpPr>
        <p:spPr>
          <a:xfrm>
            <a:off x="220756" y="2364378"/>
            <a:ext cx="303058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Bonnard est très frappé par la Vision après le sermon de Gauguin (1888, huile sur toile, 72 × 91 cm, Galerie nationale d'Écosse)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145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s visuels, Art moderne&#10;&#10;Description générée automatiquement">
            <a:extLst>
              <a:ext uri="{FF2B5EF4-FFF2-40B4-BE49-F238E27FC236}">
                <a16:creationId xmlns:a16="http://schemas.microsoft.com/office/drawing/2014/main" id="{84EBEA4E-4669-3848-0C74-E15CA831EE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917" y="369000"/>
            <a:ext cx="8701421" cy="612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0443F5-83E5-4582-974D-99C511AD0062}"/>
              </a:ext>
            </a:extLst>
          </p:cNvPr>
          <p:cNvSpPr txBox="1"/>
          <p:nvPr/>
        </p:nvSpPr>
        <p:spPr>
          <a:xfrm>
            <a:off x="9575073" y="2290415"/>
            <a:ext cx="24296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L'Exercice (1890, huile sur toile, 23 × 31 cm, coll. privée).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7D40481-3750-6440-D0F6-00EA72D4897A}"/>
              </a:ext>
            </a:extLst>
          </p:cNvPr>
          <p:cNvSpPr txBox="1"/>
          <p:nvPr/>
        </p:nvSpPr>
        <p:spPr>
          <a:xfrm>
            <a:off x="9575073" y="3860075"/>
            <a:ext cx="25472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terrain de parade de Pierre Bonnard (1890)</a:t>
            </a:r>
          </a:p>
        </p:txBody>
      </p:sp>
    </p:spTree>
    <p:extLst>
      <p:ext uri="{BB962C8B-B14F-4D97-AF65-F5344CB8AC3E}">
        <p14:creationId xmlns:p14="http://schemas.microsoft.com/office/powerpoint/2010/main" val="3440969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einture, art, oiseau&#10;&#10;Description générée automatiquement">
            <a:extLst>
              <a:ext uri="{FF2B5EF4-FFF2-40B4-BE49-F238E27FC236}">
                <a16:creationId xmlns:a16="http://schemas.microsoft.com/office/drawing/2014/main" id="{8A10B389-4FA8-5595-73F3-EA2E26EC06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4446" y="189000"/>
            <a:ext cx="6606183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4D80D0-577D-0BE6-1951-AE6F887C8161}"/>
              </a:ext>
            </a:extLst>
          </p:cNvPr>
          <p:cNvSpPr txBox="1"/>
          <p:nvPr/>
        </p:nvSpPr>
        <p:spPr>
          <a:xfrm>
            <a:off x="85634" y="1802674"/>
            <a:ext cx="36314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(Détrempe sur toile fine, paravent à trois panneaux)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0486EF6-F9E7-D7DD-5D71-D920C953E57E}"/>
              </a:ext>
            </a:extLst>
          </p:cNvPr>
          <p:cNvSpPr txBox="1"/>
          <p:nvPr/>
        </p:nvSpPr>
        <p:spPr>
          <a:xfrm>
            <a:off x="85634" y="2459504"/>
            <a:ext cx="330490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Gauche : Paravent (1889, détrempe sur coton teint, panneaux de 160 × 54,5 cm, </a:t>
            </a:r>
            <a:r>
              <a:rPr lang="fr-FR" sz="2400" b="1" dirty="0" err="1">
                <a:solidFill>
                  <a:schemeClr val="bg1"/>
                </a:solidFill>
              </a:rPr>
              <a:t>coll.privée</a:t>
            </a:r>
            <a:r>
              <a:rPr lang="fr-FR" sz="2400" b="1" dirty="0">
                <a:solidFill>
                  <a:schemeClr val="bg1"/>
                </a:solidFill>
              </a:rPr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3680128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ours, mammifère&#10;&#10;Description générée automatiquement">
            <a:extLst>
              <a:ext uri="{FF2B5EF4-FFF2-40B4-BE49-F238E27FC236}">
                <a16:creationId xmlns:a16="http://schemas.microsoft.com/office/drawing/2014/main" id="{81B9C0A2-E864-304F-A552-367B4912BF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969" y="189000"/>
            <a:ext cx="6949795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B85282-4C86-6384-396A-31BED201F784}"/>
              </a:ext>
            </a:extLst>
          </p:cNvPr>
          <p:cNvSpPr txBox="1"/>
          <p:nvPr/>
        </p:nvSpPr>
        <p:spPr>
          <a:xfrm>
            <a:off x="7628709" y="2351314"/>
            <a:ext cx="437605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Gauche : Paravent (1889, détrempe sur coton teint, panneaux de 160 × 54,5 cm, </a:t>
            </a:r>
            <a:r>
              <a:rPr lang="fr-FR" sz="2400" b="1" dirty="0" err="1"/>
              <a:t>coll.privée</a:t>
            </a:r>
            <a:r>
              <a:rPr lang="fr-FR" sz="2400" b="1" dirty="0"/>
              <a:t>). Droite : Deux chiens jouant (1891, 36 × 39,5 cm, musée de Southampton).</a:t>
            </a:r>
          </a:p>
        </p:txBody>
      </p:sp>
    </p:spTree>
    <p:extLst>
      <p:ext uri="{BB962C8B-B14F-4D97-AF65-F5344CB8AC3E}">
        <p14:creationId xmlns:p14="http://schemas.microsoft.com/office/powerpoint/2010/main" val="1523251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habits&#10;&#10;Description générée automatiquement">
            <a:extLst>
              <a:ext uri="{FF2B5EF4-FFF2-40B4-BE49-F238E27FC236}">
                <a16:creationId xmlns:a16="http://schemas.microsoft.com/office/drawing/2014/main" id="{FC9CF252-85A8-D407-4A74-5969A0D79C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7947" y="189000"/>
            <a:ext cx="8067607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DCF3C8-DE1B-3F3B-FF7C-97EA79EA2C85}"/>
              </a:ext>
            </a:extLst>
          </p:cNvPr>
          <p:cNvSpPr txBox="1"/>
          <p:nvPr/>
        </p:nvSpPr>
        <p:spPr>
          <a:xfrm>
            <a:off x="-1" y="2801983"/>
            <a:ext cx="37079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Plus de détails</a:t>
            </a:r>
          </a:p>
          <a:p>
            <a:r>
              <a:rPr lang="fr-FR" sz="2400" b="1" dirty="0"/>
              <a:t>La Partie de croquet (1892, huile sur toile, 130 × 162,5 cm, musée d'Orsay).</a:t>
            </a:r>
          </a:p>
        </p:txBody>
      </p:sp>
    </p:spTree>
    <p:extLst>
      <p:ext uri="{BB962C8B-B14F-4D97-AF65-F5344CB8AC3E}">
        <p14:creationId xmlns:p14="http://schemas.microsoft.com/office/powerpoint/2010/main" val="3776692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rrière de corail, peinture, dessin humoristique, texte&#10;&#10;Description générée automatiquement">
            <a:extLst>
              <a:ext uri="{FF2B5EF4-FFF2-40B4-BE49-F238E27FC236}">
                <a16:creationId xmlns:a16="http://schemas.microsoft.com/office/drawing/2014/main" id="{1A77C8DA-CDD3-C7C5-B6C5-D6456D830B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1303" y="189000"/>
            <a:ext cx="1766271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FDC0D6-8BE6-AEB0-3DB2-02737623A6CA}"/>
              </a:ext>
            </a:extLst>
          </p:cNvPr>
          <p:cNvSpPr txBox="1"/>
          <p:nvPr/>
        </p:nvSpPr>
        <p:spPr>
          <a:xfrm>
            <a:off x="10175463" y="1720840"/>
            <a:ext cx="21031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Femmes au jardin (1891, huile sur toile, panneau de 160 × 48 cm, musée d'Orsay) : premier panneau.</a:t>
            </a:r>
          </a:p>
        </p:txBody>
      </p:sp>
      <p:pic>
        <p:nvPicPr>
          <p:cNvPr id="5" name="Image 4" descr="Une image contenant texte, peinture, art&#10;&#10;Description générée automatiquement">
            <a:extLst>
              <a:ext uri="{FF2B5EF4-FFF2-40B4-BE49-F238E27FC236}">
                <a16:creationId xmlns:a16="http://schemas.microsoft.com/office/drawing/2014/main" id="{609FF3EA-AE86-4BBE-C5D7-C4186F3320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2551" y="189000"/>
            <a:ext cx="1772306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727B65C-433B-766F-2953-52D12811DE4A}"/>
              </a:ext>
            </a:extLst>
          </p:cNvPr>
          <p:cNvSpPr txBox="1"/>
          <p:nvPr/>
        </p:nvSpPr>
        <p:spPr>
          <a:xfrm>
            <a:off x="122728" y="2011679"/>
            <a:ext cx="2743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Femmes au jardin (1891, huile sur toile, panneau de 160 × 48 cm, Orsay)</a:t>
            </a:r>
          </a:p>
        </p:txBody>
      </p:sp>
    </p:spTree>
    <p:extLst>
      <p:ext uri="{BB962C8B-B14F-4D97-AF65-F5344CB8AC3E}">
        <p14:creationId xmlns:p14="http://schemas.microsoft.com/office/powerpoint/2010/main" val="2636558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peinture, dessin, art&#10;&#10;Description générée automatiquement">
            <a:extLst>
              <a:ext uri="{FF2B5EF4-FFF2-40B4-BE49-F238E27FC236}">
                <a16:creationId xmlns:a16="http://schemas.microsoft.com/office/drawing/2014/main" id="{DD4D3CA7-FB2F-9AB6-9DF7-A75402A886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5867" y="189000"/>
            <a:ext cx="181258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028E8A0-FA58-1371-EA81-07A9B1A636B1}"/>
              </a:ext>
            </a:extLst>
          </p:cNvPr>
          <p:cNvSpPr txBox="1"/>
          <p:nvPr/>
        </p:nvSpPr>
        <p:spPr>
          <a:xfrm>
            <a:off x="365760" y="2390503"/>
            <a:ext cx="33310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Femmes au jardin (1891, huile sur toile, panneau de 160 × 48 cm, Orsay) </a:t>
            </a:r>
          </a:p>
        </p:txBody>
      </p:sp>
      <p:pic>
        <p:nvPicPr>
          <p:cNvPr id="8" name="Image 7" descr="Une image contenant peinture, barrière de corail, art, dessin&#10;&#10;Description générée automatiquement">
            <a:extLst>
              <a:ext uri="{FF2B5EF4-FFF2-40B4-BE49-F238E27FC236}">
                <a16:creationId xmlns:a16="http://schemas.microsoft.com/office/drawing/2014/main" id="{7CED3F04-D77C-7C5C-5F57-06ACE266E73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7159" y="189000"/>
            <a:ext cx="181258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3CFF7C8-BEEF-EE08-3C7A-6E6611952C34}"/>
              </a:ext>
            </a:extLst>
          </p:cNvPr>
          <p:cNvSpPr txBox="1"/>
          <p:nvPr/>
        </p:nvSpPr>
        <p:spPr>
          <a:xfrm>
            <a:off x="9927771" y="2233748"/>
            <a:ext cx="22642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Femmes au jardin, 1891, huile sur toile, panneau de 160 × 48 cm, Orsay) </a:t>
            </a:r>
          </a:p>
        </p:txBody>
      </p:sp>
    </p:spTree>
    <p:extLst>
      <p:ext uri="{BB962C8B-B14F-4D97-AF65-F5344CB8AC3E}">
        <p14:creationId xmlns:p14="http://schemas.microsoft.com/office/powerpoint/2010/main" val="4115005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ffiche, Visage humain, habits&#10;&#10;Description générée automatiquement">
            <a:extLst>
              <a:ext uri="{FF2B5EF4-FFF2-40B4-BE49-F238E27FC236}">
                <a16:creationId xmlns:a16="http://schemas.microsoft.com/office/drawing/2014/main" id="{3AE98A46-DDA3-E027-6BCD-DB27DAD2FF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476" y="189000"/>
            <a:ext cx="4994218" cy="648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72697A-3047-2165-7B61-1AB88A84B416}"/>
              </a:ext>
            </a:extLst>
          </p:cNvPr>
          <p:cNvSpPr txBox="1"/>
          <p:nvPr/>
        </p:nvSpPr>
        <p:spPr>
          <a:xfrm>
            <a:off x="344265" y="2828835"/>
            <a:ext cx="31612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Revue blanche (1894, lithographie, 80 × 62 cm, coll. privée).</a:t>
            </a:r>
          </a:p>
        </p:txBody>
      </p:sp>
    </p:spTree>
    <p:extLst>
      <p:ext uri="{BB962C8B-B14F-4D97-AF65-F5344CB8AC3E}">
        <p14:creationId xmlns:p14="http://schemas.microsoft.com/office/powerpoint/2010/main" val="2473743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Arts visuels&#10;&#10;Description générée automatiquement">
            <a:extLst>
              <a:ext uri="{FF2B5EF4-FFF2-40B4-BE49-F238E27FC236}">
                <a16:creationId xmlns:a16="http://schemas.microsoft.com/office/drawing/2014/main" id="{539A4B7F-AD26-03BC-2036-287EBEF9B7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0384" y="186000"/>
            <a:ext cx="3449553" cy="648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C7B20D7-61E5-BDAD-F5F2-ABB720A59710}"/>
              </a:ext>
            </a:extLst>
          </p:cNvPr>
          <p:cNvSpPr txBox="1"/>
          <p:nvPr/>
        </p:nvSpPr>
        <p:spPr>
          <a:xfrm>
            <a:off x="19698" y="1619794"/>
            <a:ext cx="167068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Corsage à carreaux (1892, huile sur toile, 61 × 33 cm, Musée d'Orsay).</a:t>
            </a:r>
          </a:p>
        </p:txBody>
      </p:sp>
      <p:pic>
        <p:nvPicPr>
          <p:cNvPr id="7" name="Image 6" descr="Une image contenant dessin, art, peinture, illustration&#10;&#10;Description générée automatiquement">
            <a:extLst>
              <a:ext uri="{FF2B5EF4-FFF2-40B4-BE49-F238E27FC236}">
                <a16:creationId xmlns:a16="http://schemas.microsoft.com/office/drawing/2014/main" id="{8590F4E2-47C7-75FC-43B1-0F6620ECD4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0137" y="189000"/>
            <a:ext cx="3655124" cy="648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9278032-73DF-2E27-98AA-FC740F194433}"/>
              </a:ext>
            </a:extLst>
          </p:cNvPr>
          <p:cNvSpPr txBox="1"/>
          <p:nvPr/>
        </p:nvSpPr>
        <p:spPr>
          <a:xfrm>
            <a:off x="10345783" y="1867988"/>
            <a:ext cx="18265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Scène de famille (1893, lithographie, coll. privée).</a:t>
            </a:r>
          </a:p>
        </p:txBody>
      </p:sp>
    </p:spTree>
    <p:extLst>
      <p:ext uri="{BB962C8B-B14F-4D97-AF65-F5344CB8AC3E}">
        <p14:creationId xmlns:p14="http://schemas.microsoft.com/office/powerpoint/2010/main" val="95064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croquis, illustration, peinture&#10;&#10;Description générée automatiquement">
            <a:extLst>
              <a:ext uri="{FF2B5EF4-FFF2-40B4-BE49-F238E27FC236}">
                <a16:creationId xmlns:a16="http://schemas.microsoft.com/office/drawing/2014/main" id="{C031360B-4AF8-BB77-AD95-1B36C54C03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6191" y="189000"/>
            <a:ext cx="466086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87466C-A4D3-29F8-96AE-7714A4D460E1}"/>
              </a:ext>
            </a:extLst>
          </p:cNvPr>
          <p:cNvSpPr txBox="1"/>
          <p:nvPr/>
        </p:nvSpPr>
        <p:spPr>
          <a:xfrm>
            <a:off x="8058972" y="2606040"/>
            <a:ext cx="40015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Femme au parapluie (1894, lithographie, 32,5 × 25 cm, coll. privée).</a:t>
            </a:r>
          </a:p>
        </p:txBody>
      </p:sp>
    </p:spTree>
    <p:extLst>
      <p:ext uri="{BB962C8B-B14F-4D97-AF65-F5344CB8AC3E}">
        <p14:creationId xmlns:p14="http://schemas.microsoft.com/office/powerpoint/2010/main" val="3142102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pier photographique, habits, dessin, plein air&#10;&#10;Description générée automatiquement">
            <a:extLst>
              <a:ext uri="{FF2B5EF4-FFF2-40B4-BE49-F238E27FC236}">
                <a16:creationId xmlns:a16="http://schemas.microsoft.com/office/drawing/2014/main" id="{D1DDF153-F9C5-0F7B-CB30-0866962322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0591" y="189000"/>
            <a:ext cx="4795947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C43B29-07D7-26D6-6A62-072B6B30A55A}"/>
              </a:ext>
            </a:extLst>
          </p:cNvPr>
          <p:cNvSpPr txBox="1"/>
          <p:nvPr/>
        </p:nvSpPr>
        <p:spPr>
          <a:xfrm>
            <a:off x="143691" y="2913017"/>
            <a:ext cx="42323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La Petite Blanchisseuse (1896, lithographie, 30 × 19 cm, coll. privée.</a:t>
            </a:r>
          </a:p>
        </p:txBody>
      </p:sp>
    </p:spTree>
    <p:extLst>
      <p:ext uri="{BB962C8B-B14F-4D97-AF65-F5344CB8AC3E}">
        <p14:creationId xmlns:p14="http://schemas.microsoft.com/office/powerpoint/2010/main" val="4056158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Arts visuels&#10;&#10;Description générée automatiquement">
            <a:extLst>
              <a:ext uri="{FF2B5EF4-FFF2-40B4-BE49-F238E27FC236}">
                <a16:creationId xmlns:a16="http://schemas.microsoft.com/office/drawing/2014/main" id="{4483FB55-A337-6517-2D0A-84E6C3DA10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366" y="639000"/>
            <a:ext cx="11301267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2F5251-221D-A118-25B7-ED86B67B13AE}"/>
              </a:ext>
            </a:extLst>
          </p:cNvPr>
          <p:cNvSpPr txBox="1"/>
          <p:nvPr/>
        </p:nvSpPr>
        <p:spPr>
          <a:xfrm>
            <a:off x="2195789" y="5757335"/>
            <a:ext cx="11546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Boulevard (1896, lithographie, 17 × 43 cm, coll. privée).</a:t>
            </a:r>
          </a:p>
        </p:txBody>
      </p:sp>
    </p:spTree>
    <p:extLst>
      <p:ext uri="{BB962C8B-B14F-4D97-AF65-F5344CB8AC3E}">
        <p14:creationId xmlns:p14="http://schemas.microsoft.com/office/powerpoint/2010/main" val="3514840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habits, illustration&#10;&#10;Description générée automatiquement">
            <a:extLst>
              <a:ext uri="{FF2B5EF4-FFF2-40B4-BE49-F238E27FC236}">
                <a16:creationId xmlns:a16="http://schemas.microsoft.com/office/drawing/2014/main" id="{965BB7D1-7D63-FF2A-0D23-8FA1CBD871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829" y="189000"/>
            <a:ext cx="9544773" cy="648000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1C2F13-2F47-C96D-AF1D-FB7698105244}"/>
              </a:ext>
            </a:extLst>
          </p:cNvPr>
          <p:cNvSpPr txBox="1"/>
          <p:nvPr/>
        </p:nvSpPr>
        <p:spPr>
          <a:xfrm>
            <a:off x="9261565" y="189000"/>
            <a:ext cx="31392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Promenade des Nourrices (1895-1897, panneaux lithographiés, 150 × 200 cm, National </a:t>
            </a:r>
            <a:r>
              <a:rPr lang="fr-FR" sz="2400" b="1" dirty="0" err="1"/>
              <a:t>Gallery</a:t>
            </a:r>
            <a:r>
              <a:rPr lang="fr-FR" sz="2400" b="1" dirty="0"/>
              <a:t> of Victoria).</a:t>
            </a:r>
          </a:p>
        </p:txBody>
      </p:sp>
    </p:spTree>
    <p:extLst>
      <p:ext uri="{BB962C8B-B14F-4D97-AF65-F5344CB8AC3E}">
        <p14:creationId xmlns:p14="http://schemas.microsoft.com/office/powerpoint/2010/main" val="355474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Visage humain, Arts visuels&#10;&#10;Description générée automatiquement">
            <a:extLst>
              <a:ext uri="{FF2B5EF4-FFF2-40B4-BE49-F238E27FC236}">
                <a16:creationId xmlns:a16="http://schemas.microsoft.com/office/drawing/2014/main" id="{FEC76107-1AD1-71CF-074E-D5DFEB12A7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9469" y="189000"/>
            <a:ext cx="4197570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AE62D1-6F10-6D2D-98FE-817AAE702C4F}"/>
              </a:ext>
            </a:extLst>
          </p:cNvPr>
          <p:cNvSpPr txBox="1"/>
          <p:nvPr/>
        </p:nvSpPr>
        <p:spPr>
          <a:xfrm>
            <a:off x="0" y="2965269"/>
            <a:ext cx="3566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L'Omnibus (1895, huile sur toile, 59 × 41 cm, coll. privée).</a:t>
            </a:r>
          </a:p>
        </p:txBody>
      </p:sp>
    </p:spTree>
    <p:extLst>
      <p:ext uri="{BB962C8B-B14F-4D97-AF65-F5344CB8AC3E}">
        <p14:creationId xmlns:p14="http://schemas.microsoft.com/office/powerpoint/2010/main" val="83125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s visuels, art&#10;&#10;Description générée automatiquement">
            <a:extLst>
              <a:ext uri="{FF2B5EF4-FFF2-40B4-BE49-F238E27FC236}">
                <a16:creationId xmlns:a16="http://schemas.microsoft.com/office/drawing/2014/main" id="{493350CC-A316-D820-32CD-A404E839B6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0468" y="189000"/>
            <a:ext cx="5184000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2D1195-4378-8764-4E8B-BE2EA68BAAFA}"/>
              </a:ext>
            </a:extLst>
          </p:cNvPr>
          <p:cNvSpPr txBox="1"/>
          <p:nvPr/>
        </p:nvSpPr>
        <p:spPr>
          <a:xfrm>
            <a:off x="7994469" y="2240281"/>
            <a:ext cx="4023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Fenêtre (1925, huile sur toile, 88,5 × 108,5 cm, Tate Modern).</a:t>
            </a:r>
          </a:p>
        </p:txBody>
      </p:sp>
    </p:spTree>
    <p:extLst>
      <p:ext uri="{BB962C8B-B14F-4D97-AF65-F5344CB8AC3E}">
        <p14:creationId xmlns:p14="http://schemas.microsoft.com/office/powerpoint/2010/main" val="1484660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Arts visuels&#10;&#10;Description générée automatiquement">
            <a:extLst>
              <a:ext uri="{FF2B5EF4-FFF2-40B4-BE49-F238E27FC236}">
                <a16:creationId xmlns:a16="http://schemas.microsoft.com/office/drawing/2014/main" id="{EED50712-0A43-DC46-87B8-21A05EB92E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612" y="189000"/>
            <a:ext cx="48276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81A15E-AAF7-CA39-4D60-5CB259B9BC55}"/>
              </a:ext>
            </a:extLst>
          </p:cNvPr>
          <p:cNvSpPr txBox="1"/>
          <p:nvPr/>
        </p:nvSpPr>
        <p:spPr>
          <a:xfrm>
            <a:off x="182880" y="3161211"/>
            <a:ext cx="44427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Baignade (1893, huile sur toile, 35 × 27 cm, coll. privée).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265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dessin, croquis, femme&#10;&#10;Description générée automatiquement">
            <a:extLst>
              <a:ext uri="{FF2B5EF4-FFF2-40B4-BE49-F238E27FC236}">
                <a16:creationId xmlns:a16="http://schemas.microsoft.com/office/drawing/2014/main" id="{B71A3112-7CB3-A8B8-CBEC-108207E367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8902" y="189000"/>
            <a:ext cx="4992296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E2B24FF-A303-9D3F-6522-FAE54D8122FD}"/>
              </a:ext>
            </a:extLst>
          </p:cNvPr>
          <p:cNvSpPr txBox="1"/>
          <p:nvPr/>
        </p:nvSpPr>
        <p:spPr>
          <a:xfrm>
            <a:off x="7863840" y="3095897"/>
            <a:ext cx="41017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Femme remontant ses bas (1893, coll. privée).</a:t>
            </a:r>
          </a:p>
        </p:txBody>
      </p:sp>
    </p:spTree>
    <p:extLst>
      <p:ext uri="{BB962C8B-B14F-4D97-AF65-F5344CB8AC3E}">
        <p14:creationId xmlns:p14="http://schemas.microsoft.com/office/powerpoint/2010/main" val="3169583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croquis, art&#10;&#10;Description générée automatiquement">
            <a:extLst>
              <a:ext uri="{FF2B5EF4-FFF2-40B4-BE49-F238E27FC236}">
                <a16:creationId xmlns:a16="http://schemas.microsoft.com/office/drawing/2014/main" id="{57D29397-EB61-B205-48EB-5F5A82C6A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5883" y="189000"/>
            <a:ext cx="6998024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E3C4AF-5A7B-C93D-71AA-8F6FFCE6A476}"/>
              </a:ext>
            </a:extLst>
          </p:cNvPr>
          <p:cNvSpPr txBox="1"/>
          <p:nvPr/>
        </p:nvSpPr>
        <p:spPr>
          <a:xfrm>
            <a:off x="666206" y="2971801"/>
            <a:ext cx="33963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L'Indolente (1899, huile sur toile, 92 × 108 cm, Orsay).</a:t>
            </a:r>
          </a:p>
        </p:txBody>
      </p:sp>
    </p:spTree>
    <p:extLst>
      <p:ext uri="{BB962C8B-B14F-4D97-AF65-F5344CB8AC3E}">
        <p14:creationId xmlns:p14="http://schemas.microsoft.com/office/powerpoint/2010/main" val="121193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isselle, peinture, Visage humain, intérieur&#10;&#10;Description générée automatiquement">
            <a:extLst>
              <a:ext uri="{FF2B5EF4-FFF2-40B4-BE49-F238E27FC236}">
                <a16:creationId xmlns:a16="http://schemas.microsoft.com/office/drawing/2014/main" id="{64D89040-A0ED-17DE-1871-5269D8073A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645" y="279000"/>
            <a:ext cx="787939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44771B-0874-1610-3EEE-3921FC4F9EFF}"/>
              </a:ext>
            </a:extLst>
          </p:cNvPr>
          <p:cNvSpPr txBox="1"/>
          <p:nvPr/>
        </p:nvSpPr>
        <p:spPr>
          <a:xfrm>
            <a:off x="8830491" y="1933303"/>
            <a:ext cx="3108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Repas des enfants (1895, huile sur carton monté sur bois, 60 × 74 cm, </a:t>
            </a:r>
            <a:r>
              <a:rPr lang="fr-FR" sz="2400" b="1" dirty="0" err="1">
                <a:solidFill>
                  <a:srgbClr val="FFFF00"/>
                </a:solidFill>
              </a:rPr>
              <a:t>Metropolitan</a:t>
            </a:r>
            <a:r>
              <a:rPr lang="fr-FR" sz="2400" b="1" dirty="0">
                <a:solidFill>
                  <a:srgbClr val="FFFF00"/>
                </a:solidFill>
              </a:rPr>
              <a:t> Museum of Art).</a:t>
            </a:r>
          </a:p>
        </p:txBody>
      </p:sp>
    </p:spTree>
    <p:extLst>
      <p:ext uri="{BB962C8B-B14F-4D97-AF65-F5344CB8AC3E}">
        <p14:creationId xmlns:p14="http://schemas.microsoft.com/office/powerpoint/2010/main" val="175687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dessin, croquis, encre&#10;&#10;Description générée automatiquement">
            <a:extLst>
              <a:ext uri="{FF2B5EF4-FFF2-40B4-BE49-F238E27FC236}">
                <a16:creationId xmlns:a16="http://schemas.microsoft.com/office/drawing/2014/main" id="{DF96A8E1-288F-FC57-318A-E8A5F5705E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1023" y="189000"/>
            <a:ext cx="5023256" cy="64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763850-B1D3-E401-D863-9178B8BE631B}"/>
              </a:ext>
            </a:extLst>
          </p:cNvPr>
          <p:cNvSpPr txBox="1"/>
          <p:nvPr/>
        </p:nvSpPr>
        <p:spPr>
          <a:xfrm>
            <a:off x="468881" y="2965269"/>
            <a:ext cx="4297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dessin ornant ce poème de Verlaine fait écho à L'Indolente79.</a:t>
            </a:r>
          </a:p>
        </p:txBody>
      </p:sp>
    </p:spTree>
    <p:extLst>
      <p:ext uri="{BB962C8B-B14F-4D97-AF65-F5344CB8AC3E}">
        <p14:creationId xmlns:p14="http://schemas.microsoft.com/office/powerpoint/2010/main" val="925835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s visuels, art&#10;&#10;Description générée automatiquement">
            <a:extLst>
              <a:ext uri="{FF2B5EF4-FFF2-40B4-BE49-F238E27FC236}">
                <a16:creationId xmlns:a16="http://schemas.microsoft.com/office/drawing/2014/main" id="{5817EB6E-CAB0-A3F0-88F8-8565D0B270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895" y="549000"/>
            <a:ext cx="6991200" cy="57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79EE18-685F-6A41-9788-3E0EF5578348}"/>
              </a:ext>
            </a:extLst>
          </p:cNvPr>
          <p:cNvSpPr txBox="1"/>
          <p:nvPr/>
        </p:nvSpPr>
        <p:spPr>
          <a:xfrm>
            <a:off x="235895" y="0"/>
            <a:ext cx="115468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  Peintre Pierre Bonnard ( N°1  à Suivre)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C663078-07A7-1FA5-22BC-A2D94473E97E}"/>
              </a:ext>
            </a:extLst>
          </p:cNvPr>
          <p:cNvSpPr txBox="1"/>
          <p:nvPr/>
        </p:nvSpPr>
        <p:spPr>
          <a:xfrm>
            <a:off x="7341326" y="2495006"/>
            <a:ext cx="47287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0FADC31-7050-CE0A-9C21-B79F5C01DE89}"/>
              </a:ext>
            </a:extLst>
          </p:cNvPr>
          <p:cNvSpPr txBox="1"/>
          <p:nvPr/>
        </p:nvSpPr>
        <p:spPr>
          <a:xfrm>
            <a:off x="8895806" y="3372824"/>
            <a:ext cx="3709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827093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allery dir="l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689</Words>
  <Application>Microsoft Office PowerPoint</Application>
  <PresentationFormat>Grand écran</PresentationFormat>
  <Paragraphs>40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2024-01-08T10:42:39Z</dcterms:created>
  <dcterms:modified xsi:type="dcterms:W3CDTF">2024-01-09T09:26:45Z</dcterms:modified>
</cp:coreProperties>
</file>