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7" r:id="rId3"/>
    <p:sldId id="273" r:id="rId4"/>
    <p:sldId id="272" r:id="rId5"/>
    <p:sldId id="271" r:id="rId6"/>
    <p:sldId id="270" r:id="rId7"/>
    <p:sldId id="269" r:id="rId8"/>
    <p:sldId id="268" r:id="rId9"/>
    <p:sldId id="267" r:id="rId10"/>
    <p:sldId id="266" r:id="rId11"/>
    <p:sldId id="265" r:id="rId12"/>
    <p:sldId id="263" r:id="rId13"/>
    <p:sldId id="262" r:id="rId14"/>
    <p:sldId id="261" r:id="rId15"/>
    <p:sldId id="260" r:id="rId16"/>
    <p:sldId id="280" r:id="rId17"/>
    <p:sldId id="281" r:id="rId18"/>
    <p:sldId id="282" r:id="rId19"/>
    <p:sldId id="283" r:id="rId20"/>
    <p:sldId id="259" r:id="rId21"/>
    <p:sldId id="278" r:id="rId22"/>
    <p:sldId id="279" r:id="rId23"/>
    <p:sldId id="277" r:id="rId24"/>
    <p:sldId id="276" r:id="rId25"/>
    <p:sldId id="258" r:id="rId26"/>
    <p:sldId id="274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2" autoAdjust="0"/>
    <p:restoredTop sz="94660"/>
  </p:normalViewPr>
  <p:slideViewPr>
    <p:cSldViewPr snapToGrid="0">
      <p:cViewPr varScale="1">
        <p:scale>
          <a:sx n="94" d="100"/>
          <a:sy n="94" d="100"/>
        </p:scale>
        <p:origin x="15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78669-B147-038F-F2AB-250BD7224B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295BDA6-F0C2-D37B-B472-8F99A30987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8FCAB2-2D05-8343-7819-E512C360EE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88B81-924D-4AB0-9B76-522FCEE74F7D}" type="datetimeFigureOut">
              <a:rPr lang="fr-FR" smtClean="0"/>
              <a:t>06/01/2024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5CA2B1D-A362-1285-C6F8-DC3D26ACE5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DAAC2AE-67B0-B0C9-9FE7-D80E9444C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D1A4D-79DB-4DEC-9866-E337538689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0862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F20670-AAB6-93C8-7F49-4FD1D7B1F9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CB38174-AD73-169B-9270-13027C156F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B03CFA0-ADA9-3178-C169-A56C07B695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88B81-924D-4AB0-9B76-522FCEE74F7D}" type="datetimeFigureOut">
              <a:rPr lang="fr-FR" smtClean="0"/>
              <a:t>06/01/2024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2754FF9-E185-ADD6-57C8-3A4765D34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2ED12F3-D3F6-6C01-89DB-E6CBF0977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D1A4D-79DB-4DEC-9866-E337538689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8840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E4CDE2-E289-506E-191E-E8A060365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EE534C1-6A64-799A-D128-A9135BDC8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74C95E9-C8F4-06BA-130E-B93C8B7196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88B81-924D-4AB0-9B76-522FCEE74F7D}" type="datetimeFigureOut">
              <a:rPr lang="fr-FR" smtClean="0"/>
              <a:t>06/01/2024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80A9AD7-8A72-6650-CD86-BDED583611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DCAD72-174D-A745-45D9-F64383A81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D1A4D-79DB-4DEC-9866-E337538689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5542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9AA849-110C-EE07-4F4A-EA8CE7E4C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8606CA5-4FB4-B694-8BAE-405B91ED20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6753FFE-6051-9A28-622E-5AC0728DCB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971E1FB-88C8-668A-A9E6-C7D1F3841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88B81-924D-4AB0-9B76-522FCEE74F7D}" type="datetimeFigureOut">
              <a:rPr lang="fr-FR" smtClean="0"/>
              <a:t>06/01/2024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298D462-17D8-DFB6-A456-8A1F362AF0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2D13359-D8F9-A33D-13B8-9772B6C434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D1A4D-79DB-4DEC-9866-E337538689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3586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D8ACBD-1B0A-F8A7-2B6C-43334A845B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43B20E1-EDBD-246B-03A2-BA7EA74A32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3371ABD-54BC-6463-BE97-09C494AC3E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4491E8C-4D79-FED4-06A0-303BBB7D73F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8926A-159E-D9A4-7DDA-65AC3BDDD6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0A478C0-968E-E74C-2C00-76D7E821E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88B81-924D-4AB0-9B76-522FCEE74F7D}" type="datetimeFigureOut">
              <a:rPr lang="fr-FR" smtClean="0"/>
              <a:t>06/01/2024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964C022-AFB7-9A18-4858-B2D71CB30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A7DF917-F5BD-3633-C797-5D621AA0F5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D1A4D-79DB-4DEC-9866-E337538689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6067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0FF313-652E-C507-D104-AAD00D39D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A26CAF3-A1A7-0366-5C7D-4CBE98766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88B81-924D-4AB0-9B76-522FCEE74F7D}" type="datetimeFigureOut">
              <a:rPr lang="fr-FR" smtClean="0"/>
              <a:t>06/01/2024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F55F4C8-8695-73A2-492F-860BDFC6A1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AD27BFD-0187-BD1D-D881-29291DAFD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D1A4D-79DB-4DEC-9866-E337538689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962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22BDB44-2CEA-7566-2913-0178C93688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88B81-924D-4AB0-9B76-522FCEE74F7D}" type="datetimeFigureOut">
              <a:rPr lang="fr-FR" smtClean="0"/>
              <a:t>06/01/2024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91D5453-C336-7B6F-508B-0943190D90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C6244EE-788C-250F-48CF-206F6FD9DE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D1A4D-79DB-4DEC-9866-E337538689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9359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5BA83A-03C6-1A89-928C-A963F82C3B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976D5B0-9D6B-C387-B122-8C05815049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6001FBE-DF34-7D29-9E86-B0C68CEE7E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1368395-E14F-B069-B3FF-4DE28B043D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88B81-924D-4AB0-9B76-522FCEE74F7D}" type="datetimeFigureOut">
              <a:rPr lang="fr-FR" smtClean="0"/>
              <a:t>06/01/2024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FD98590-03DC-E8DD-328D-76383D9FC2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9EDA7A7-A236-F567-05AD-8CB69EEDA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D1A4D-79DB-4DEC-9866-E337538689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0093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63F26E-1376-CD58-5817-B32012C88F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0AB0826-E23B-34D3-958E-8C1AEBB852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D6CB284-174D-C692-044E-4637F84508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72D73FD-AD65-7FC9-556A-EEDC9FCF12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88B81-924D-4AB0-9B76-522FCEE74F7D}" type="datetimeFigureOut">
              <a:rPr lang="fr-FR" smtClean="0"/>
              <a:t>06/01/2024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02442E0-6F6A-F64E-3015-6DB3A2092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8E7545F-8399-0AF0-415D-73B7D31EF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D1A4D-79DB-4DEC-9866-E337538689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5458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66DBD8-28C5-EFB8-EBD8-CD6A3F9DA1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6792F97-B589-F5DA-6581-4D61AB5A5A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390693-5DE3-958E-9DF2-2114F35C3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88B81-924D-4AB0-9B76-522FCEE74F7D}" type="datetimeFigureOut">
              <a:rPr lang="fr-FR" smtClean="0"/>
              <a:t>06/01/2024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52CB17F-9A79-F1AD-5FAC-1C9FF76A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E5F8413-FFF5-116B-A922-B8F0F8434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D1A4D-79DB-4DEC-9866-E337538689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5121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01EEF67-09DD-4B34-C4BC-665BA896CF0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0142D77-6436-AD9E-820A-82B475EF8B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4234BF5-C4B0-572D-7BDC-CC585257A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88B81-924D-4AB0-9B76-522FCEE74F7D}" type="datetimeFigureOut">
              <a:rPr lang="fr-FR" smtClean="0"/>
              <a:t>06/01/2024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D1CF213-A8A7-C1DA-D588-6D34BADF2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7BCC85F-2965-DFC8-B9EA-BA3739811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D1A4D-79DB-4DEC-9866-E337538689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52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8866F82-D47B-2CB2-01F3-AF1C9EBE1A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756E74B-ED8E-874E-875B-8E57FDB065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C146274-035C-9DE9-B478-193FBD5BC04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388B81-924D-4AB0-9B76-522FCEE74F7D}" type="datetimeFigureOut">
              <a:rPr lang="fr-FR" smtClean="0"/>
              <a:t>06/01/2024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E81593B-BE49-97F0-14FA-895AC5F1D6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93F852D-B856-EE3D-078D-810512545B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9D1A4D-79DB-4DEC-9866-E337538689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2848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lein air, personne, Visage humain&#10;&#10;Description générée automatiquement">
            <a:extLst>
              <a:ext uri="{FF2B5EF4-FFF2-40B4-BE49-F238E27FC236}">
                <a16:creationId xmlns:a16="http://schemas.microsoft.com/office/drawing/2014/main" id="{EEEBDAC1-9D8A-77A9-625B-264C0CB1426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0640" y="189000"/>
            <a:ext cx="5327853" cy="6480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803280-D6AF-AB0A-1AE1-D0374D633B73}"/>
              </a:ext>
            </a:extLst>
          </p:cNvPr>
          <p:cNvSpPr txBox="1"/>
          <p:nvPr/>
        </p:nvSpPr>
        <p:spPr>
          <a:xfrm>
            <a:off x="8284413" y="2301966"/>
            <a:ext cx="34605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Propose L’Artiste Peintre Emile Friant (1863-1932)</a:t>
            </a:r>
          </a:p>
        </p:txBody>
      </p:sp>
    </p:spTree>
    <p:extLst>
      <p:ext uri="{BB962C8B-B14F-4D97-AF65-F5344CB8AC3E}">
        <p14:creationId xmlns:p14="http://schemas.microsoft.com/office/powerpoint/2010/main" val="164347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  <p:sndAc>
          <p:stSnd loop="1">
            <p:snd r:embed="rId2" name="Les choses de la vie - Philippe Sarde.wav"/>
          </p:stSnd>
        </p:sndAc>
      </p:transition>
    </mc:Choice>
    <mc:Fallback>
      <p:transition spd="slow" advClick="0" advTm="9000">
        <p:dissolve/>
        <p:sndAc>
          <p:stSnd loop="1">
            <p:snd r:embed="rId2" name="Les choses de la vie - Philippe Sar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B9EFA29-A189-054D-123E-D7E361C7E33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>
                <a:solidFill>
                  <a:srgbClr val="FFFF00"/>
                </a:solidFill>
              </a:rPr>
              <a:t>Émile Friant naît à Dieuze, alors dans le département de la Meurthe, le 16 avril 18631. Sa famille s'établit à Nancy devant l'invasion prussienne en 1870. Il fréquente brièvement l'École professionnelle de l'Est (actuel lycée </a:t>
            </a:r>
            <a:r>
              <a:rPr lang="fr-FR" sz="4000" b="1" dirty="0" err="1">
                <a:solidFill>
                  <a:srgbClr val="FFFF00"/>
                </a:solidFill>
              </a:rPr>
              <a:t>Loritz</a:t>
            </a:r>
            <a:r>
              <a:rPr lang="fr-FR" sz="4000" b="1" dirty="0">
                <a:solidFill>
                  <a:srgbClr val="FFFF00"/>
                </a:solidFill>
              </a:rPr>
              <a:t>), avant d'être repéré très tôt par Théodore </a:t>
            </a:r>
            <a:r>
              <a:rPr lang="fr-FR" sz="4000" b="1" dirty="0" err="1">
                <a:solidFill>
                  <a:srgbClr val="FFFF00"/>
                </a:solidFill>
              </a:rPr>
              <a:t>Devilly</a:t>
            </a:r>
            <a:r>
              <a:rPr lang="fr-FR" sz="4000" b="1" dirty="0">
                <a:solidFill>
                  <a:srgbClr val="FFFF00"/>
                </a:solidFill>
              </a:rPr>
              <a:t>, directeur de l'École des beaux-arts de Nancy qu'il intègre. Son apprentissage des techniques de peintures à l'école de beaux-arts, combiné à un talent évident, lui permettent d'exposer aux Salons des beaux-arts de Nancy dès 18782. Son premier autoportrait date de cette époque.</a:t>
            </a:r>
          </a:p>
        </p:txBody>
      </p:sp>
    </p:spTree>
    <p:extLst>
      <p:ext uri="{BB962C8B-B14F-4D97-AF65-F5344CB8AC3E}">
        <p14:creationId xmlns:p14="http://schemas.microsoft.com/office/powerpoint/2010/main" val="2078429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chaussures, personne, meubles&#10;&#10;Description générée automatiquement">
            <a:extLst>
              <a:ext uri="{FF2B5EF4-FFF2-40B4-BE49-F238E27FC236}">
                <a16:creationId xmlns:a16="http://schemas.microsoft.com/office/drawing/2014/main" id="{6E792197-FE85-1565-8C43-F0D96B3976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9842" y="369000"/>
            <a:ext cx="7905271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025EC3-3044-0E7B-6C37-6C2BD343113C}"/>
              </a:ext>
            </a:extLst>
          </p:cNvPr>
          <p:cNvSpPr txBox="1"/>
          <p:nvPr/>
        </p:nvSpPr>
        <p:spPr>
          <a:xfrm>
            <a:off x="182880" y="2926080"/>
            <a:ext cx="34747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Émile Friant dans son atelier peignant Les Canotiers de la </a:t>
            </a:r>
            <a:r>
              <a:rPr lang="fr-FR" sz="2400" b="1" dirty="0" err="1"/>
              <a:t>Meurthen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539775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homme, personnes, Visage humain&#10;&#10;Description générée automatiquement">
            <a:extLst>
              <a:ext uri="{FF2B5EF4-FFF2-40B4-BE49-F238E27FC236}">
                <a16:creationId xmlns:a16="http://schemas.microsoft.com/office/drawing/2014/main" id="{E5D36425-9CA1-70D6-0D77-68BACF2C6E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836" y="369000"/>
            <a:ext cx="8811695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3D0E73-7070-D6F6-009E-FFC631CF6D95}"/>
              </a:ext>
            </a:extLst>
          </p:cNvPr>
          <p:cNvSpPr txBox="1"/>
          <p:nvPr/>
        </p:nvSpPr>
        <p:spPr>
          <a:xfrm>
            <a:off x="9326880" y="2357848"/>
            <a:ext cx="26517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Premier jour d'audience du procès d'Henriette Caillaux le 20 juillet 1914, pour lequel Friant réalise des dessins d'audience.</a:t>
            </a:r>
          </a:p>
        </p:txBody>
      </p:sp>
    </p:spTree>
    <p:extLst>
      <p:ext uri="{BB962C8B-B14F-4D97-AF65-F5344CB8AC3E}">
        <p14:creationId xmlns:p14="http://schemas.microsoft.com/office/powerpoint/2010/main" val="91138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bâtiment, scène, plein air&#10;&#10;Description générée automatiquement">
            <a:extLst>
              <a:ext uri="{FF2B5EF4-FFF2-40B4-BE49-F238E27FC236}">
                <a16:creationId xmlns:a16="http://schemas.microsoft.com/office/drawing/2014/main" id="{9D806AB7-A3C8-19B9-C416-F610EAA325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4114" y="639000"/>
            <a:ext cx="9920000" cy="558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D29246-64D4-3FA3-81ED-70A6B0D9B4D6}"/>
              </a:ext>
            </a:extLst>
          </p:cNvPr>
          <p:cNvSpPr txBox="1"/>
          <p:nvPr/>
        </p:nvSpPr>
        <p:spPr>
          <a:xfrm>
            <a:off x="97971" y="1436914"/>
            <a:ext cx="169817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librairie Rémy, située rue Stanislas à Nancy, est un lieu majeur de diffusion des estampes d'Émile Friant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79345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s visuels, dessin, Œuvre d’art&#10;&#10;Description générée automatiquement">
            <a:extLst>
              <a:ext uri="{FF2B5EF4-FFF2-40B4-BE49-F238E27FC236}">
                <a16:creationId xmlns:a16="http://schemas.microsoft.com/office/drawing/2014/main" id="{69CD443D-D0B0-9B2C-86AA-2FF7CD044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815" y="571500"/>
            <a:ext cx="7105650" cy="5715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0FF714-15CC-368B-E6CB-96A4CF79976B}"/>
              </a:ext>
            </a:extLst>
          </p:cNvPr>
          <p:cNvSpPr txBox="1"/>
          <p:nvPr/>
        </p:nvSpPr>
        <p:spPr>
          <a:xfrm>
            <a:off x="8085909" y="2717074"/>
            <a:ext cx="39841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Odalisques au sultan[13] ou Hassan et </a:t>
            </a:r>
            <a:r>
              <a:rPr lang="fr-FR" sz="2400" b="1" dirty="0" err="1"/>
              <a:t>Namouna</a:t>
            </a:r>
            <a:r>
              <a:rPr lang="fr-FR" sz="2400" b="1" dirty="0"/>
              <a:t>[14] (1881).</a:t>
            </a:r>
          </a:p>
        </p:txBody>
      </p:sp>
    </p:spTree>
    <p:extLst>
      <p:ext uri="{BB962C8B-B14F-4D97-AF65-F5344CB8AC3E}">
        <p14:creationId xmlns:p14="http://schemas.microsoft.com/office/powerpoint/2010/main" val="350229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Visage humain, peinture, personne&#10;&#10;Description générée automatiquement">
            <a:extLst>
              <a:ext uri="{FF2B5EF4-FFF2-40B4-BE49-F238E27FC236}">
                <a16:creationId xmlns:a16="http://schemas.microsoft.com/office/drawing/2014/main" id="{D2A9F776-C9F0-1C92-CCC2-1F435EB69C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6194" y="243000"/>
            <a:ext cx="4891367" cy="637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CC1C3C-E77A-025E-FAF5-84E1A56704F8}"/>
              </a:ext>
            </a:extLst>
          </p:cNvPr>
          <p:cNvSpPr txBox="1"/>
          <p:nvPr/>
        </p:nvSpPr>
        <p:spPr>
          <a:xfrm>
            <a:off x="0" y="3135086"/>
            <a:ext cx="40364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Portrait de Madame Petitjean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ECF9791-312C-B64C-BE6E-836533A6E466}"/>
              </a:ext>
            </a:extLst>
          </p:cNvPr>
          <p:cNvSpPr txBox="1"/>
          <p:nvPr/>
        </p:nvSpPr>
        <p:spPr>
          <a:xfrm>
            <a:off x="1293223" y="3596751"/>
            <a:ext cx="23251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1883</a:t>
            </a:r>
          </a:p>
        </p:txBody>
      </p:sp>
    </p:spTree>
    <p:extLst>
      <p:ext uri="{BB962C8B-B14F-4D97-AF65-F5344CB8AC3E}">
        <p14:creationId xmlns:p14="http://schemas.microsoft.com/office/powerpoint/2010/main" val="1603623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homme, sol&#10;&#10;Description générée automatiquement">
            <a:extLst>
              <a:ext uri="{FF2B5EF4-FFF2-40B4-BE49-F238E27FC236}">
                <a16:creationId xmlns:a16="http://schemas.microsoft.com/office/drawing/2014/main" id="{18A4E226-DF0E-C606-3672-19A5E754D5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3051" y="238702"/>
            <a:ext cx="6084000" cy="6380595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928DD9-D863-5AF3-BAD6-B9AEE9412470}"/>
              </a:ext>
            </a:extLst>
          </p:cNvPr>
          <p:cNvSpPr txBox="1"/>
          <p:nvPr/>
        </p:nvSpPr>
        <p:spPr>
          <a:xfrm>
            <a:off x="7654834" y="3195374"/>
            <a:ext cx="44413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Buveurs ou Le Travail du lundi (1884).</a:t>
            </a:r>
          </a:p>
        </p:txBody>
      </p:sp>
    </p:spTree>
    <p:extLst>
      <p:ext uri="{BB962C8B-B14F-4D97-AF65-F5344CB8AC3E}">
        <p14:creationId xmlns:p14="http://schemas.microsoft.com/office/powerpoint/2010/main" val="2666005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peinture, art&#10;&#10;Description générée automatiquement">
            <a:extLst>
              <a:ext uri="{FF2B5EF4-FFF2-40B4-BE49-F238E27FC236}">
                <a16:creationId xmlns:a16="http://schemas.microsoft.com/office/drawing/2014/main" id="{B7C5C59F-C731-F1CB-5AA4-9F645E1D7B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4014" y="260350"/>
            <a:ext cx="4343400" cy="63373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3909FA-092E-FF21-7003-11DF97B4D690}"/>
              </a:ext>
            </a:extLst>
          </p:cNvPr>
          <p:cNvSpPr txBox="1"/>
          <p:nvPr/>
        </p:nvSpPr>
        <p:spPr>
          <a:xfrm>
            <a:off x="717368" y="2824090"/>
            <a:ext cx="44544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Sculpteur Bussière dans son atelier (1884).</a:t>
            </a:r>
          </a:p>
        </p:txBody>
      </p:sp>
    </p:spTree>
    <p:extLst>
      <p:ext uri="{BB962C8B-B14F-4D97-AF65-F5344CB8AC3E}">
        <p14:creationId xmlns:p14="http://schemas.microsoft.com/office/powerpoint/2010/main" val="370283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peinture, dessin&#10;&#10;Description générée automatiquement">
            <a:extLst>
              <a:ext uri="{FF2B5EF4-FFF2-40B4-BE49-F238E27FC236}">
                <a16:creationId xmlns:a16="http://schemas.microsoft.com/office/drawing/2014/main" id="{177D6085-342D-19DB-F8CE-66C30DB81E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3729" y="279000"/>
            <a:ext cx="5927683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C55EB0-5DA7-F36A-AD7B-F45507F48B73}"/>
              </a:ext>
            </a:extLst>
          </p:cNvPr>
          <p:cNvSpPr txBox="1"/>
          <p:nvPr/>
        </p:nvSpPr>
        <p:spPr>
          <a:xfrm>
            <a:off x="7393577" y="3265714"/>
            <a:ext cx="3944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Autoportrait, dit Un étudiant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7A81E7A-75E9-C713-747C-A1018B859E1C}"/>
              </a:ext>
            </a:extLst>
          </p:cNvPr>
          <p:cNvSpPr txBox="1"/>
          <p:nvPr/>
        </p:nvSpPr>
        <p:spPr>
          <a:xfrm>
            <a:off x="8968154" y="3680461"/>
            <a:ext cx="314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1885</a:t>
            </a:r>
          </a:p>
        </p:txBody>
      </p:sp>
    </p:spTree>
    <p:extLst>
      <p:ext uri="{BB962C8B-B14F-4D97-AF65-F5344CB8AC3E}">
        <p14:creationId xmlns:p14="http://schemas.microsoft.com/office/powerpoint/2010/main" val="3120541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femme, art&#10;&#10;Description générée automatiquement">
            <a:extLst>
              <a:ext uri="{FF2B5EF4-FFF2-40B4-BE49-F238E27FC236}">
                <a16:creationId xmlns:a16="http://schemas.microsoft.com/office/drawing/2014/main" id="{EAE2719D-CA70-C392-4107-4A6B2C6500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8451" y="369000"/>
            <a:ext cx="8117659" cy="612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EB1E86-A2F8-E106-2503-CC5FCA0F9158}"/>
              </a:ext>
            </a:extLst>
          </p:cNvPr>
          <p:cNvSpPr txBox="1"/>
          <p:nvPr/>
        </p:nvSpPr>
        <p:spPr>
          <a:xfrm>
            <a:off x="156754" y="3429000"/>
            <a:ext cx="27214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Toussaint (1886).</a:t>
            </a:r>
          </a:p>
        </p:txBody>
      </p:sp>
    </p:spTree>
    <p:extLst>
      <p:ext uri="{BB962C8B-B14F-4D97-AF65-F5344CB8AC3E}">
        <p14:creationId xmlns:p14="http://schemas.microsoft.com/office/powerpoint/2010/main" val="2806169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Visage humain, portrait&#10;&#10;Description générée automatiquement">
            <a:extLst>
              <a:ext uri="{FF2B5EF4-FFF2-40B4-BE49-F238E27FC236}">
                <a16:creationId xmlns:a16="http://schemas.microsoft.com/office/drawing/2014/main" id="{15456B5D-9415-AE8A-3440-6734156C3D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2415" y="300640"/>
            <a:ext cx="5076000" cy="625672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A7F473-5484-D3EE-5A9B-80E473261C8A}"/>
              </a:ext>
            </a:extLst>
          </p:cNvPr>
          <p:cNvSpPr txBox="1"/>
          <p:nvPr/>
        </p:nvSpPr>
        <p:spPr>
          <a:xfrm>
            <a:off x="6675120" y="2573383"/>
            <a:ext cx="35139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Jeune Nancéienne dans un paysage de neige (1887).</a:t>
            </a:r>
          </a:p>
        </p:txBody>
      </p:sp>
    </p:spTree>
    <p:extLst>
      <p:ext uri="{BB962C8B-B14F-4D97-AF65-F5344CB8AC3E}">
        <p14:creationId xmlns:p14="http://schemas.microsoft.com/office/powerpoint/2010/main" val="1745186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peinture, Visage humain&#10;&#10;Description générée automatiquement">
            <a:extLst>
              <a:ext uri="{FF2B5EF4-FFF2-40B4-BE49-F238E27FC236}">
                <a16:creationId xmlns:a16="http://schemas.microsoft.com/office/drawing/2014/main" id="{775227BD-6537-4092-9C95-7EC31100BE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4785" y="268920"/>
            <a:ext cx="5544000" cy="632016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B8F27F-605D-C68F-4A10-15DADC080D88}"/>
              </a:ext>
            </a:extLst>
          </p:cNvPr>
          <p:cNvSpPr txBox="1"/>
          <p:nvPr/>
        </p:nvSpPr>
        <p:spPr>
          <a:xfrm>
            <a:off x="156754" y="2978331"/>
            <a:ext cx="39972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Portrait de sa mère épluchant un navet devant une fenêtre (1887).</a:t>
            </a:r>
          </a:p>
        </p:txBody>
      </p:sp>
    </p:spTree>
    <p:extLst>
      <p:ext uri="{BB962C8B-B14F-4D97-AF65-F5344CB8AC3E}">
        <p14:creationId xmlns:p14="http://schemas.microsoft.com/office/powerpoint/2010/main" val="237021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rsonne, habits, homme&#10;&#10;Description générée automatiquement">
            <a:extLst>
              <a:ext uri="{FF2B5EF4-FFF2-40B4-BE49-F238E27FC236}">
                <a16:creationId xmlns:a16="http://schemas.microsoft.com/office/drawing/2014/main" id="{9798156D-FF54-CF6B-4AE4-0B4B1D1272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2640" y="189000"/>
            <a:ext cx="5184000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768876-ED60-8FAF-D0B8-7FC33706005A}"/>
              </a:ext>
            </a:extLst>
          </p:cNvPr>
          <p:cNvSpPr txBox="1"/>
          <p:nvPr/>
        </p:nvSpPr>
        <p:spPr>
          <a:xfrm>
            <a:off x="7537269" y="2599509"/>
            <a:ext cx="43499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Autoportrait en gris clair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90BCA17-C48D-4480-55EB-D969907773FE}"/>
              </a:ext>
            </a:extLst>
          </p:cNvPr>
          <p:cNvSpPr txBox="1"/>
          <p:nvPr/>
        </p:nvSpPr>
        <p:spPr>
          <a:xfrm>
            <a:off x="8725988" y="3061007"/>
            <a:ext cx="24296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1888</a:t>
            </a:r>
          </a:p>
        </p:txBody>
      </p:sp>
    </p:spTree>
    <p:extLst>
      <p:ext uri="{BB962C8B-B14F-4D97-AF65-F5344CB8AC3E}">
        <p14:creationId xmlns:p14="http://schemas.microsoft.com/office/powerpoint/2010/main" val="4200208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arbre, plein air&#10;&#10;Description générée automatiquement">
            <a:extLst>
              <a:ext uri="{FF2B5EF4-FFF2-40B4-BE49-F238E27FC236}">
                <a16:creationId xmlns:a16="http://schemas.microsoft.com/office/drawing/2014/main" id="{24FF4523-5F33-EA94-D3BE-2FC03F01F7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9932" y="189041"/>
            <a:ext cx="8676000" cy="6479918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709078-5ECC-7F88-6937-D0072646C3AE}"/>
              </a:ext>
            </a:extLst>
          </p:cNvPr>
          <p:cNvSpPr txBox="1"/>
          <p:nvPr/>
        </p:nvSpPr>
        <p:spPr>
          <a:xfrm>
            <a:off x="718457" y="2860765"/>
            <a:ext cx="28607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Amoureux (1888).</a:t>
            </a:r>
          </a:p>
        </p:txBody>
      </p:sp>
    </p:spTree>
    <p:extLst>
      <p:ext uri="{BB962C8B-B14F-4D97-AF65-F5344CB8AC3E}">
        <p14:creationId xmlns:p14="http://schemas.microsoft.com/office/powerpoint/2010/main" val="1396644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embarcation, bateau, plein air&#10;&#10;Description générée automatiquement">
            <a:extLst>
              <a:ext uri="{FF2B5EF4-FFF2-40B4-BE49-F238E27FC236}">
                <a16:creationId xmlns:a16="http://schemas.microsoft.com/office/drawing/2014/main" id="{F302DDCB-AAC2-7839-42FF-E9C3D9BF44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7943" y="248194"/>
            <a:ext cx="7469462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CF40AE-449C-1362-CB25-2DD46720AEED}"/>
              </a:ext>
            </a:extLst>
          </p:cNvPr>
          <p:cNvSpPr txBox="1"/>
          <p:nvPr/>
        </p:nvSpPr>
        <p:spPr>
          <a:xfrm>
            <a:off x="8778240" y="3174274"/>
            <a:ext cx="3265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Petite Barque (1895).</a:t>
            </a:r>
          </a:p>
        </p:txBody>
      </p:sp>
    </p:spTree>
    <p:extLst>
      <p:ext uri="{BB962C8B-B14F-4D97-AF65-F5344CB8AC3E}">
        <p14:creationId xmlns:p14="http://schemas.microsoft.com/office/powerpoint/2010/main" val="2947384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einture, art, habits, personne&#10;&#10;Description générée automatiquement">
            <a:extLst>
              <a:ext uri="{FF2B5EF4-FFF2-40B4-BE49-F238E27FC236}">
                <a16:creationId xmlns:a16="http://schemas.microsoft.com/office/drawing/2014/main" id="{C872465F-239B-77C8-D4BC-6EE8FA6A30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9650" y="369000"/>
            <a:ext cx="9046959" cy="61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A2CE7886-7768-28DB-B0B0-CDB7D0616D54}"/>
              </a:ext>
            </a:extLst>
          </p:cNvPr>
          <p:cNvSpPr txBox="1"/>
          <p:nvPr/>
        </p:nvSpPr>
        <p:spPr>
          <a:xfrm>
            <a:off x="372655" y="3304902"/>
            <a:ext cx="20769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Douleur (1898).</a:t>
            </a:r>
          </a:p>
        </p:txBody>
      </p:sp>
    </p:spTree>
    <p:extLst>
      <p:ext uri="{BB962C8B-B14F-4D97-AF65-F5344CB8AC3E}">
        <p14:creationId xmlns:p14="http://schemas.microsoft.com/office/powerpoint/2010/main" val="35156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s visuels, art, mythologie&#10;&#10;Description générée automatiquement">
            <a:extLst>
              <a:ext uri="{FF2B5EF4-FFF2-40B4-BE49-F238E27FC236}">
                <a16:creationId xmlns:a16="http://schemas.microsoft.com/office/drawing/2014/main" id="{BD72A9E0-315B-468C-6936-CC1B80D006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0433" y="189000"/>
            <a:ext cx="5456842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97ADB9-BDC3-FE17-D169-EFB42CFC3529}"/>
              </a:ext>
            </a:extLst>
          </p:cNvPr>
          <p:cNvSpPr txBox="1"/>
          <p:nvPr/>
        </p:nvSpPr>
        <p:spPr>
          <a:xfrm>
            <a:off x="6845859" y="3429000"/>
            <a:ext cx="448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Devant la psyché (1912).</a:t>
            </a:r>
          </a:p>
        </p:txBody>
      </p:sp>
    </p:spTree>
    <p:extLst>
      <p:ext uri="{BB962C8B-B14F-4D97-AF65-F5344CB8AC3E}">
        <p14:creationId xmlns:p14="http://schemas.microsoft.com/office/powerpoint/2010/main" val="372983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ortrait, peinture, personne&#10;&#10;Description générée automatiquement">
            <a:extLst>
              <a:ext uri="{FF2B5EF4-FFF2-40B4-BE49-F238E27FC236}">
                <a16:creationId xmlns:a16="http://schemas.microsoft.com/office/drawing/2014/main" id="{872FEB96-F974-25E3-AD42-D72B08953D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2801" y="284017"/>
            <a:ext cx="4716000" cy="6289966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5E3480-415B-8C2D-7485-E0756364A687}"/>
              </a:ext>
            </a:extLst>
          </p:cNvPr>
          <p:cNvSpPr txBox="1"/>
          <p:nvPr/>
        </p:nvSpPr>
        <p:spPr>
          <a:xfrm>
            <a:off x="300446" y="2644170"/>
            <a:ext cx="29913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Portrait de Georges </a:t>
            </a:r>
            <a:r>
              <a:rPr lang="fr-FR" sz="2400" b="1" dirty="0" err="1"/>
              <a:t>Jeanniot</a:t>
            </a:r>
            <a:r>
              <a:rPr lang="fr-FR" sz="2400" b="1" dirty="0"/>
              <a:t> (1884), Dijon, musée des Beaux-Arts.</a:t>
            </a:r>
          </a:p>
        </p:txBody>
      </p:sp>
    </p:spTree>
    <p:extLst>
      <p:ext uri="{BB962C8B-B14F-4D97-AF65-F5344CB8AC3E}">
        <p14:creationId xmlns:p14="http://schemas.microsoft.com/office/powerpoint/2010/main" val="2521985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homme, personne, femme&#10;&#10;Description générée automatiquement">
            <a:extLst>
              <a:ext uri="{FF2B5EF4-FFF2-40B4-BE49-F238E27FC236}">
                <a16:creationId xmlns:a16="http://schemas.microsoft.com/office/drawing/2014/main" id="{0F432487-E9B5-8E93-6BCD-9A4D4AE03D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556" y="369000"/>
            <a:ext cx="9404111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F81DF8-3578-BFFC-C43B-01549B0BD60A}"/>
              </a:ext>
            </a:extLst>
          </p:cNvPr>
          <p:cNvSpPr txBox="1"/>
          <p:nvPr/>
        </p:nvSpPr>
        <p:spPr>
          <a:xfrm>
            <a:off x="10058400" y="2880361"/>
            <a:ext cx="2133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Canotiers de la Meurthe (1888), Nancy, musée de l'École de Nancy.</a:t>
            </a:r>
          </a:p>
        </p:txBody>
      </p:sp>
    </p:spTree>
    <p:extLst>
      <p:ext uri="{BB962C8B-B14F-4D97-AF65-F5344CB8AC3E}">
        <p14:creationId xmlns:p14="http://schemas.microsoft.com/office/powerpoint/2010/main" val="3348581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plein air, arbre&#10;&#10;Description générée automatiquement">
            <a:extLst>
              <a:ext uri="{FF2B5EF4-FFF2-40B4-BE49-F238E27FC236}">
                <a16:creationId xmlns:a16="http://schemas.microsoft.com/office/drawing/2014/main" id="{DB709AD5-E75F-A539-3586-ECD4328360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8057" y="203962"/>
            <a:ext cx="3924000" cy="64500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B4C184-9F57-A192-69C3-6EBA021F3DE1}"/>
              </a:ext>
            </a:extLst>
          </p:cNvPr>
          <p:cNvSpPr txBox="1"/>
          <p:nvPr/>
        </p:nvSpPr>
        <p:spPr>
          <a:xfrm>
            <a:off x="378823" y="3265714"/>
            <a:ext cx="392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Lutte (1889), Montpellier, musée Fabre.</a:t>
            </a:r>
          </a:p>
        </p:txBody>
      </p:sp>
    </p:spTree>
    <p:extLst>
      <p:ext uri="{BB962C8B-B14F-4D97-AF65-F5344CB8AC3E}">
        <p14:creationId xmlns:p14="http://schemas.microsoft.com/office/powerpoint/2010/main" val="3412936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Visage humain, personne, mur&#10;&#10;Description générée automatiquement">
            <a:extLst>
              <a:ext uri="{FF2B5EF4-FFF2-40B4-BE49-F238E27FC236}">
                <a16:creationId xmlns:a16="http://schemas.microsoft.com/office/drawing/2014/main" id="{39C894D7-1B42-C1B3-9819-03F1398B5E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6320" y="199934"/>
            <a:ext cx="3672000" cy="6458131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F95067-0304-3D5A-413B-D861CBE546FA}"/>
              </a:ext>
            </a:extLst>
          </p:cNvPr>
          <p:cNvSpPr txBox="1"/>
          <p:nvPr/>
        </p:nvSpPr>
        <p:spPr>
          <a:xfrm>
            <a:off x="8007531" y="3520441"/>
            <a:ext cx="40102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Ombres portées (1891), Paris, musée d'Orsay.</a:t>
            </a:r>
          </a:p>
        </p:txBody>
      </p:sp>
    </p:spTree>
    <p:extLst>
      <p:ext uri="{BB962C8B-B14F-4D97-AF65-F5344CB8AC3E}">
        <p14:creationId xmlns:p14="http://schemas.microsoft.com/office/powerpoint/2010/main" val="653882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Visage humain, peinture, personne&#10;&#10;Description générée automatiquement">
            <a:extLst>
              <a:ext uri="{FF2B5EF4-FFF2-40B4-BE49-F238E27FC236}">
                <a16:creationId xmlns:a16="http://schemas.microsoft.com/office/drawing/2014/main" id="{4E9633E1-6367-22A3-0375-F91439CE59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3555" y="172259"/>
            <a:ext cx="3996000" cy="6513482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CB8E74-BD56-F32C-4F1B-F10C80F90107}"/>
              </a:ext>
            </a:extLst>
          </p:cNvPr>
          <p:cNvSpPr txBox="1"/>
          <p:nvPr/>
        </p:nvSpPr>
        <p:spPr>
          <a:xfrm>
            <a:off x="130629" y="3017520"/>
            <a:ext cx="46765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Chagrin d’enfant (1897-1898), Pittsburgh, Frick Art &amp; </a:t>
            </a:r>
            <a:r>
              <a:rPr lang="fr-FR" sz="2400" b="1" dirty="0" err="1"/>
              <a:t>Historical</a:t>
            </a:r>
            <a:r>
              <a:rPr lang="fr-FR" sz="2400" b="1" dirty="0"/>
              <a:t> Center (en).</a:t>
            </a:r>
          </a:p>
        </p:txBody>
      </p:sp>
    </p:spTree>
    <p:extLst>
      <p:ext uri="{BB962C8B-B14F-4D97-AF65-F5344CB8AC3E}">
        <p14:creationId xmlns:p14="http://schemas.microsoft.com/office/powerpoint/2010/main" val="1623152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personne, homme&#10;&#10;Description générée automatiquement">
            <a:extLst>
              <a:ext uri="{FF2B5EF4-FFF2-40B4-BE49-F238E27FC236}">
                <a16:creationId xmlns:a16="http://schemas.microsoft.com/office/drawing/2014/main" id="{EE7CC85F-579A-023A-CAB4-755912649D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641" y="369000"/>
            <a:ext cx="6469344" cy="612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302123-6412-B95D-26D3-45767CEB5037}"/>
              </a:ext>
            </a:extLst>
          </p:cNvPr>
          <p:cNvSpPr txBox="1"/>
          <p:nvPr/>
        </p:nvSpPr>
        <p:spPr>
          <a:xfrm>
            <a:off x="8112034" y="2495006"/>
            <a:ext cx="37751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L'Expiation ou La Peine capitale (1908)[note 2], Hamilton, Art </a:t>
            </a:r>
            <a:r>
              <a:rPr lang="fr-FR" sz="2400" b="1" dirty="0" err="1"/>
              <a:t>Gallery</a:t>
            </a:r>
            <a:r>
              <a:rPr lang="fr-FR" sz="2400" b="1" dirty="0"/>
              <a:t> of Hamilton (en).</a:t>
            </a:r>
          </a:p>
        </p:txBody>
      </p:sp>
    </p:spTree>
    <p:extLst>
      <p:ext uri="{BB962C8B-B14F-4D97-AF65-F5344CB8AC3E}">
        <p14:creationId xmlns:p14="http://schemas.microsoft.com/office/powerpoint/2010/main" val="1028273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s visuels, art&#10;&#10;Description générée automatiquement">
            <a:extLst>
              <a:ext uri="{FF2B5EF4-FFF2-40B4-BE49-F238E27FC236}">
                <a16:creationId xmlns:a16="http://schemas.microsoft.com/office/drawing/2014/main" id="{AEC6E8CC-C3AB-8DA2-CF9D-5CDEC400D6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8805" y="261000"/>
            <a:ext cx="7627224" cy="633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369410-3C06-6322-EE2F-B1BAC50D61CF}"/>
              </a:ext>
            </a:extLst>
          </p:cNvPr>
          <p:cNvSpPr txBox="1"/>
          <p:nvPr/>
        </p:nvSpPr>
        <p:spPr>
          <a:xfrm>
            <a:off x="156754" y="3429000"/>
            <a:ext cx="30958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Comédien Coquelin aîné dans son studio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207971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lein air, bâtiment, dessin&#10;&#10;Description générée automatiquement">
            <a:extLst>
              <a:ext uri="{FF2B5EF4-FFF2-40B4-BE49-F238E27FC236}">
                <a16:creationId xmlns:a16="http://schemas.microsoft.com/office/drawing/2014/main" id="{47BC531F-779C-B932-B942-4BFB871786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3954" y="633377"/>
            <a:ext cx="6768000" cy="587863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0AD84D-70D9-5359-5173-FF5C382217B1}"/>
              </a:ext>
            </a:extLst>
          </p:cNvPr>
          <p:cNvSpPr txBox="1"/>
          <p:nvPr/>
        </p:nvSpPr>
        <p:spPr>
          <a:xfrm>
            <a:off x="339634" y="115160"/>
            <a:ext cx="7955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A Proposé Le Peintre Emile Friant  ( 1863-1932 )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DDDBB3F-DE30-E48D-4423-7C1543784A66}"/>
              </a:ext>
            </a:extLst>
          </p:cNvPr>
          <p:cNvSpPr txBox="1"/>
          <p:nvPr/>
        </p:nvSpPr>
        <p:spPr>
          <a:xfrm>
            <a:off x="7916092" y="2586445"/>
            <a:ext cx="44936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Images Et Le Son Du Net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9F652A4-B8EE-967C-E43A-CAC2FFDB122B}"/>
              </a:ext>
            </a:extLst>
          </p:cNvPr>
          <p:cNvSpPr txBox="1"/>
          <p:nvPr/>
        </p:nvSpPr>
        <p:spPr>
          <a:xfrm>
            <a:off x="9326880" y="3428999"/>
            <a:ext cx="3296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874722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373</Words>
  <Application>Microsoft Office PowerPoint</Application>
  <PresentationFormat>Grand écran</PresentationFormat>
  <Paragraphs>31</Paragraphs>
  <Slides>26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2024-01-06T04:24:06Z</dcterms:created>
  <dcterms:modified xsi:type="dcterms:W3CDTF">2024-01-06T05:41:21Z</dcterms:modified>
</cp:coreProperties>
</file>