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 id="281" r:id="rId3"/>
    <p:sldId id="264" r:id="rId4"/>
    <p:sldId id="268" r:id="rId5"/>
    <p:sldId id="269" r:id="rId6"/>
    <p:sldId id="270" r:id="rId7"/>
    <p:sldId id="271" r:id="rId8"/>
    <p:sldId id="272" r:id="rId9"/>
    <p:sldId id="273" r:id="rId10"/>
    <p:sldId id="274" r:id="rId11"/>
    <p:sldId id="266" r:id="rId12"/>
    <p:sldId id="267" r:id="rId13"/>
    <p:sldId id="275" r:id="rId14"/>
    <p:sldId id="277" r:id="rId15"/>
    <p:sldId id="279" r:id="rId16"/>
    <p:sldId id="280" r:id="rId17"/>
    <p:sldId id="27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98" autoAdjust="0"/>
    <p:restoredTop sz="94660"/>
  </p:normalViewPr>
  <p:slideViewPr>
    <p:cSldViewPr snapToGrid="0">
      <p:cViewPr varScale="1">
        <p:scale>
          <a:sx n="115" d="100"/>
          <a:sy n="115" d="100"/>
        </p:scale>
        <p:origin x="40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smtClean="0"/>
              <a:t>Modifiez le style du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356A61A-A5F4-461C-8044-8C42CA18A331}" type="datetimeFigureOut">
              <a:rPr lang="fr-FR" smtClean="0"/>
              <a:t>28/12/2023</a:t>
            </a:fld>
            <a:endParaRPr lang="fr-FR"/>
          </a:p>
        </p:txBody>
      </p:sp>
      <p:sp>
        <p:nvSpPr>
          <p:cNvPr id="5" name="Footer Placeholder 4"/>
          <p:cNvSpPr>
            <a:spLocks noGrp="1"/>
          </p:cNvSpPr>
          <p:nvPr>
            <p:ph type="ftr" sz="quarter" idx="11"/>
          </p:nvPr>
        </p:nvSpPr>
        <p:spPr>
          <a:xfrm>
            <a:off x="2416500" y="329307"/>
            <a:ext cx="4973915" cy="309201"/>
          </a:xfrm>
        </p:spPr>
        <p:txBody>
          <a:bodyPr/>
          <a:lstStyle/>
          <a:p>
            <a:endParaRPr lang="fr-FR"/>
          </a:p>
        </p:txBody>
      </p:sp>
      <p:sp>
        <p:nvSpPr>
          <p:cNvPr id="6" name="Slide Number Placeholder 5"/>
          <p:cNvSpPr>
            <a:spLocks noGrp="1"/>
          </p:cNvSpPr>
          <p:nvPr>
            <p:ph type="sldNum" sz="quarter" idx="12"/>
          </p:nvPr>
        </p:nvSpPr>
        <p:spPr>
          <a:xfrm>
            <a:off x="1437664" y="798973"/>
            <a:ext cx="811019" cy="503578"/>
          </a:xfrm>
        </p:spPr>
        <p:txBody>
          <a:bodyPr/>
          <a:lstStyle/>
          <a:p>
            <a:fld id="{83171D0A-2E81-485C-A067-55FEC0E09A53}" type="slidenum">
              <a:rPr lang="fr-FR" smtClean="0"/>
              <a:t>‹N°›</a:t>
            </a:fld>
            <a:endParaRPr lang="fr-FR"/>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5314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356A61A-A5F4-461C-8044-8C42CA18A331}"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3171D0A-2E81-485C-A067-55FEC0E09A53}" type="slidenum">
              <a:rPr lang="fr-FR" smtClean="0"/>
              <a:t>‹N°›</a:t>
            </a:fld>
            <a:endParaRPr lang="fr-FR"/>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8632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smtClean="0"/>
              <a:t>Modifiez le style du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356A61A-A5F4-461C-8044-8C42CA18A331}"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3171D0A-2E81-485C-A067-55FEC0E09A53}" type="slidenum">
              <a:rPr lang="fr-FR" smtClean="0"/>
              <a:t>‹N°›</a:t>
            </a:fld>
            <a:endParaRPr lang="fr-FR"/>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2984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356A61A-A5F4-461C-8044-8C42CA18A331}"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3171D0A-2E81-485C-A067-55FEC0E09A53}" type="slidenum">
              <a:rPr lang="fr-FR" smtClean="0"/>
              <a:t>‹N°›</a:t>
            </a:fld>
            <a:endParaRPr lang="fr-FR"/>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53507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447191" y="2824269"/>
            <a:ext cx="4645152" cy="264445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412362" y="2821491"/>
            <a:ext cx="4645152" cy="2637371"/>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356A61A-A5F4-461C-8044-8C42CA18A331}" type="datetimeFigureOut">
              <a:rPr lang="fr-FR" smtClean="0"/>
              <a:t>28/12/2023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83171D0A-2E81-485C-A067-55FEC0E09A53}" type="slidenum">
              <a:rPr lang="fr-FR" smtClean="0"/>
              <a:t>‹N°›</a:t>
            </a:fld>
            <a:endParaRPr lang="fr-FR"/>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55881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356A61A-A5F4-461C-8044-8C42CA18A331}" type="datetimeFigureOut">
              <a:rPr lang="fr-FR" smtClean="0"/>
              <a:t>28/12/2023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3171D0A-2E81-485C-A067-55FEC0E09A53}" type="slidenum">
              <a:rPr lang="fr-FR" smtClean="0"/>
              <a:t>‹N°›</a:t>
            </a:fld>
            <a:endParaRPr lang="fr-FR"/>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29148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56A61A-A5F4-461C-8044-8C42CA18A331}" type="datetimeFigureOut">
              <a:rPr lang="fr-FR" smtClean="0"/>
              <a:t>28/12/2023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83171D0A-2E81-485C-A067-55FEC0E09A53}" type="slidenum">
              <a:rPr lang="fr-FR" smtClean="0"/>
              <a:t>‹N°›</a:t>
            </a:fld>
            <a:endParaRPr lang="fr-FR"/>
          </a:p>
        </p:txBody>
      </p:sp>
    </p:spTree>
    <p:extLst>
      <p:ext uri="{BB962C8B-B14F-4D97-AF65-F5344CB8AC3E}">
        <p14:creationId xmlns:p14="http://schemas.microsoft.com/office/powerpoint/2010/main" val="1802283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smtClean="0"/>
              <a:t>Modifiez le style du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356A61A-A5F4-461C-8044-8C42CA18A331}"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3171D0A-2E81-485C-A067-55FEC0E09A53}" type="slidenum">
              <a:rPr lang="fr-FR" smtClean="0"/>
              <a:t>‹N°›</a:t>
            </a:fld>
            <a:endParaRPr lang="fr-FR"/>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7337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356A61A-A5F4-461C-8044-8C42CA18A331}" type="datetimeFigureOut">
              <a:rPr lang="fr-FR" smtClean="0"/>
              <a:t>28/12/2023</a:t>
            </a:fld>
            <a:endParaRPr lang="fr-FR"/>
          </a:p>
        </p:txBody>
      </p:sp>
      <p:sp>
        <p:nvSpPr>
          <p:cNvPr id="6" name="Footer Placeholder 5"/>
          <p:cNvSpPr>
            <a:spLocks noGrp="1"/>
          </p:cNvSpPr>
          <p:nvPr>
            <p:ph type="ftr" sz="quarter" idx="11"/>
          </p:nvPr>
        </p:nvSpPr>
        <p:spPr>
          <a:xfrm>
            <a:off x="1447382" y="318640"/>
            <a:ext cx="5541004" cy="320931"/>
          </a:xfrm>
        </p:spPr>
        <p:txBody>
          <a:bodyPr/>
          <a:lstStyle/>
          <a:p>
            <a:endParaRPr lang="fr-FR"/>
          </a:p>
        </p:txBody>
      </p:sp>
      <p:sp>
        <p:nvSpPr>
          <p:cNvPr id="7" name="Slide Number Placeholder 6"/>
          <p:cNvSpPr>
            <a:spLocks noGrp="1"/>
          </p:cNvSpPr>
          <p:nvPr>
            <p:ph type="sldNum" sz="quarter" idx="12"/>
          </p:nvPr>
        </p:nvSpPr>
        <p:spPr/>
        <p:txBody>
          <a:bodyPr/>
          <a:lstStyle/>
          <a:p>
            <a:fld id="{83171D0A-2E81-485C-A067-55FEC0E09A53}" type="slidenum">
              <a:rPr lang="fr-FR" smtClean="0"/>
              <a:t>‹N°›</a:t>
            </a:fld>
            <a:endParaRPr lang="fr-F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24251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356A61A-A5F4-461C-8044-8C42CA18A331}"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3171D0A-2E81-485C-A067-55FEC0E09A53}" type="slidenum">
              <a:rPr lang="fr-FR" smtClean="0"/>
              <a:t>‹N°›</a:t>
            </a:fld>
            <a:endParaRPr lang="fr-FR"/>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33784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356A61A-A5F4-461C-8044-8C42CA18A331}"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3171D0A-2E81-485C-A067-55FEC0E09A53}" type="slidenum">
              <a:rPr lang="fr-FR" smtClean="0"/>
              <a:t>‹N°›</a:t>
            </a:fld>
            <a:endParaRPr lang="fr-FR"/>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21584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356A61A-A5F4-461C-8044-8C42CA18A331}" type="datetimeFigureOut">
              <a:rPr lang="fr-FR" smtClean="0"/>
              <a:t>28/12/2023</a:t>
            </a:fld>
            <a:endParaRPr lang="fr-FR"/>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83171D0A-2E81-485C-A067-55FEC0E09A53}" type="slidenum">
              <a:rPr lang="fr-FR" smtClean="0"/>
              <a:t>‹N°›</a:t>
            </a:fld>
            <a:endParaRPr lang="fr-F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22329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hotel-lion-or.com/aveyron/mur-de-barrez-carladez" TargetMode="External"/><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hyperlink" Target="http://hotel-lion-or.com/aveyron/rodez-cathedrale-prefectur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5_mai" TargetMode="External"/><Relationship Id="rId7" Type="http://schemas.openxmlformats.org/officeDocument/2006/relationships/hyperlink" Target="https://fr.wikipedia.org/wiki/Affaire_Fuald%C3%A8s#cite_note-7" TargetMode="External"/><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s://fr.wikipedia.org/wiki/Aveyron_(d%C3%A9partement)" TargetMode="External"/><Relationship Id="rId5" Type="http://schemas.openxmlformats.org/officeDocument/2006/relationships/hyperlink" Target="https://fr.wikipedia.org/wiki/1818" TargetMode="External"/><Relationship Id="rId4" Type="http://schemas.openxmlformats.org/officeDocument/2006/relationships/hyperlink" Target="https://fr.wikipedia.org/wiki/Mai_1818"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fr.wikipedia.org/wiki/Vice_de_forme" TargetMode="External"/><Relationship Id="rId3" Type="http://schemas.openxmlformats.org/officeDocument/2006/relationships/hyperlink" Target="https://fr.wikipedia.org/wiki/18_ao%C3%BBt" TargetMode="External"/><Relationship Id="rId7" Type="http://schemas.openxmlformats.org/officeDocument/2006/relationships/hyperlink" Target="https://fr.wikipedia.org/wiki/Peine_de_mort" TargetMode="External"/><Relationship Id="rId12" Type="http://schemas.openxmlformats.org/officeDocument/2006/relationships/hyperlink" Target="https://fr.wikipedia.org/wiki/Tarn_(d%C3%A9partement)" TargetMode="Externa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hyperlink" Target="https://fr.wikipedia.org/wiki/13_septembre" TargetMode="External"/><Relationship Id="rId11" Type="http://schemas.openxmlformats.org/officeDocument/2006/relationships/hyperlink" Target="https://fr.wikipedia.org/wiki/Cour_d'assises_(France)" TargetMode="External"/><Relationship Id="rId5" Type="http://schemas.openxmlformats.org/officeDocument/2006/relationships/hyperlink" Target="https://fr.wikipedia.org/wiki/1817" TargetMode="External"/><Relationship Id="rId10" Type="http://schemas.openxmlformats.org/officeDocument/2006/relationships/hyperlink" Target="https://fr.wikipedia.org/wiki/Albi" TargetMode="External"/><Relationship Id="rId4" Type="http://schemas.openxmlformats.org/officeDocument/2006/relationships/hyperlink" Target="https://fr.wikipedia.org/wiki/Ao%C3%BBt_1817" TargetMode="External"/><Relationship Id="rId9" Type="http://schemas.openxmlformats.org/officeDocument/2006/relationships/hyperlink" Target="https://fr.wikipedia.org/wiki/Greffier"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fr.wikipedia.org/wiki/3_juin" TargetMode="External"/><Relationship Id="rId2" Type="http://schemas.openxmlformats.org/officeDocument/2006/relationships/hyperlink" Target="https://fr.wikipedia.org/wiki/Peine_capitale" TargetMode="Externa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hyperlink" Target="https://fr.wikipedia.org/wiki/1818" TargetMode="External"/><Relationship Id="rId4" Type="http://schemas.openxmlformats.org/officeDocument/2006/relationships/hyperlink" Target="https://fr.wikipedia.org/wiki/Juin_181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208" name="Picture 16" descr="RÃ©sultat de recherche d'images pour &quot;le petit journal fualdÃ¨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9419" y="0"/>
            <a:ext cx="525258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557699" y="3312042"/>
            <a:ext cx="4283902" cy="2554545"/>
          </a:xfrm>
          <a:prstGeom prst="rect">
            <a:avLst/>
          </a:prstGeom>
          <a:noFill/>
        </p:spPr>
        <p:txBody>
          <a:bodyPr wrap="square" rtlCol="0">
            <a:spAutoFit/>
          </a:bodyPr>
          <a:lstStyle/>
          <a:p>
            <a:r>
              <a:rPr lang="fr-FR" sz="8000" dirty="0" smtClean="0">
                <a:solidFill>
                  <a:schemeClr val="bg1"/>
                </a:solidFill>
                <a:latin typeface="X-Files" panose="020B0603050302020204" pitchFamily="34" charset="0"/>
              </a:rPr>
              <a:t>De </a:t>
            </a:r>
            <a:endParaRPr lang="fr-FR" sz="8000" dirty="0">
              <a:solidFill>
                <a:schemeClr val="bg1"/>
              </a:solidFill>
              <a:latin typeface="X-Files" panose="020B0603050302020204" pitchFamily="34" charset="0"/>
            </a:endParaRPr>
          </a:p>
          <a:p>
            <a:r>
              <a:rPr lang="fr-FR" sz="8000" dirty="0" smtClean="0">
                <a:solidFill>
                  <a:schemeClr val="bg1"/>
                </a:solidFill>
                <a:latin typeface="X-Files" panose="020B0603050302020204" pitchFamily="34" charset="0"/>
              </a:rPr>
              <a:t>RODEZ.</a:t>
            </a:r>
            <a:endParaRPr lang="fr-FR" sz="8000" dirty="0">
              <a:solidFill>
                <a:schemeClr val="bg1"/>
              </a:solidFill>
              <a:latin typeface="X-Files" panose="020B0603050302020204" pitchFamily="34" charset="0"/>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4419" y="4513157"/>
            <a:ext cx="1672182" cy="1959321"/>
          </a:xfrm>
          <a:prstGeom prst="rect">
            <a:avLst/>
          </a:prstGeom>
          <a:ln>
            <a:noFill/>
          </a:ln>
          <a:effectLst>
            <a:outerShdw blurRad="190500" algn="tl" rotWithShape="0">
              <a:srgbClr val="000000">
                <a:alpha val="70000"/>
              </a:srgbClr>
            </a:outerShdw>
          </a:effectLst>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99368" y="5583966"/>
            <a:ext cx="1600565" cy="1054340"/>
          </a:xfrm>
          <a:prstGeom prst="rect">
            <a:avLst/>
          </a:prstGeom>
        </p:spPr>
      </p:pic>
      <p:sp>
        <p:nvSpPr>
          <p:cNvPr id="4" name="ZoneTexte 3"/>
          <p:cNvSpPr txBox="1"/>
          <p:nvPr/>
        </p:nvSpPr>
        <p:spPr>
          <a:xfrm>
            <a:off x="1572599" y="6378821"/>
            <a:ext cx="2254102" cy="369332"/>
          </a:xfrm>
          <a:prstGeom prst="rect">
            <a:avLst/>
          </a:prstGeom>
          <a:noFill/>
        </p:spPr>
        <p:txBody>
          <a:bodyPr wrap="square" rtlCol="0">
            <a:spAutoFit/>
          </a:bodyPr>
          <a:lstStyle/>
          <a:p>
            <a:r>
              <a:rPr lang="fr-FR" b="1" dirty="0" smtClean="0">
                <a:solidFill>
                  <a:schemeClr val="bg1"/>
                </a:solidFill>
              </a:rPr>
              <a:t>Défilement Manuel</a:t>
            </a:r>
            <a:endParaRPr lang="fr-FR" b="1" dirty="0">
              <a:solidFill>
                <a:schemeClr val="bg1"/>
              </a:solidFill>
            </a:endParaRPr>
          </a:p>
        </p:txBody>
      </p:sp>
    </p:spTree>
    <p:extLst>
      <p:ext uri="{BB962C8B-B14F-4D97-AF65-F5344CB8AC3E}">
        <p14:creationId xmlns:p14="http://schemas.microsoft.com/office/powerpoint/2010/main" val="388785162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hemin de Compostelle 1h de beauté musicale! (Way of Saint James)_NEW.wav"/>
          </p:stSnd>
        </p:sndAc>
      </p:transition>
    </mc:Choice>
    <mc:Fallback xmlns="">
      <p:transition spd="slow">
        <p:sndAc>
          <p:stSnd>
            <p:snd r:embed="rId7" name="Chemin de Compostelle 1h de beauté musicale! (Way of Saint James)_NEW.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0" descr="RÃ©sultat de recherche d'images pour &quot;le petit journal fualdÃ¨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4640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1961" y="3141273"/>
            <a:ext cx="6096000" cy="1631216"/>
          </a:xfrm>
          <a:prstGeom prst="rect">
            <a:avLst/>
          </a:prstGeom>
        </p:spPr>
        <p:txBody>
          <a:bodyPr>
            <a:spAutoFit/>
          </a:bodyPr>
          <a:lstStyle/>
          <a:p>
            <a:r>
              <a:rPr lang="fr-FR" sz="2000" b="1" dirty="0"/>
              <a:t>Deux cents ans après l’assassinat du procureur Fualdès, l’exposition du musée </a:t>
            </a:r>
            <a:r>
              <a:rPr lang="fr-FR" sz="2000" b="1" dirty="0" err="1"/>
              <a:t>Fenaille</a:t>
            </a:r>
            <a:r>
              <a:rPr lang="fr-FR" sz="2000" b="1" dirty="0"/>
              <a:t> s’attache à révéler les ressorts d’une des plus célèbres affaires criminelles du XIXe siècle. La France et toute l’Europe vont suivre cet incroyable feuilleton judiciaire. </a:t>
            </a:r>
          </a:p>
        </p:txBody>
      </p:sp>
    </p:spTree>
    <p:extLst>
      <p:ext uri="{BB962C8B-B14F-4D97-AF65-F5344CB8AC3E}">
        <p14:creationId xmlns:p14="http://schemas.microsoft.com/office/powerpoint/2010/main" val="27180802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014" y="797138"/>
            <a:ext cx="11870498" cy="923330"/>
          </a:xfrm>
          <a:prstGeom prst="rect">
            <a:avLst/>
          </a:prstGeom>
        </p:spPr>
        <p:txBody>
          <a:bodyPr wrap="square">
            <a:spAutoFit/>
          </a:bodyPr>
          <a:lstStyle/>
          <a:p>
            <a:r>
              <a:rPr lang="fr-FR" dirty="0">
                <a:solidFill>
                  <a:srgbClr val="323232"/>
                </a:solidFill>
                <a:latin typeface="Lato"/>
              </a:rPr>
              <a:t>C'est assurément l'une des plus célèbres affaires criminelles du XIXe siècle. Un matin du mois de mars 1817 à Rodez, le corps d'Antoine Bernardin Fualdès, ancien procureur impérial, est retrouvé la gorge tranchée, ligoté et flottant dans les eaux de l'Aveyron.</a:t>
            </a:r>
            <a:endParaRPr lang="fr-FR" dirty="0"/>
          </a:p>
        </p:txBody>
      </p:sp>
      <p:sp>
        <p:nvSpPr>
          <p:cNvPr id="3" name="Rectangle 2"/>
          <p:cNvSpPr/>
          <p:nvPr/>
        </p:nvSpPr>
        <p:spPr>
          <a:xfrm>
            <a:off x="167014" y="1835000"/>
            <a:ext cx="11774465" cy="1200329"/>
          </a:xfrm>
          <a:prstGeom prst="rect">
            <a:avLst/>
          </a:prstGeom>
        </p:spPr>
        <p:txBody>
          <a:bodyPr wrap="square">
            <a:spAutoFit/>
          </a:bodyPr>
          <a:lstStyle/>
          <a:p>
            <a:r>
              <a:rPr lang="fr-FR" dirty="0">
                <a:solidFill>
                  <a:srgbClr val="323232"/>
                </a:solidFill>
                <a:latin typeface="Lato"/>
              </a:rPr>
              <a:t>C'est le début d'une saga judiciaire qui va captiver une France usée par les guerres napoléoniennes, marquée par les bouleversements révolutionnaires et agitée par des complots et autres conspirations. L'Europe entière et même l'Amérique vont également se prendre de passion pour ce fait divers devenu un véritable roman à suspense, nourri par le regard des premiers correspondants de presse.</a:t>
            </a:r>
            <a:endParaRPr lang="fr-FR" dirty="0"/>
          </a:p>
        </p:txBody>
      </p:sp>
      <p:sp>
        <p:nvSpPr>
          <p:cNvPr id="4" name="Rectangle 3"/>
          <p:cNvSpPr/>
          <p:nvPr/>
        </p:nvSpPr>
        <p:spPr>
          <a:xfrm>
            <a:off x="167014" y="3264394"/>
            <a:ext cx="11870498" cy="1200329"/>
          </a:xfrm>
          <a:prstGeom prst="rect">
            <a:avLst/>
          </a:prstGeom>
        </p:spPr>
        <p:txBody>
          <a:bodyPr wrap="square">
            <a:spAutoFit/>
          </a:bodyPr>
          <a:lstStyle/>
          <a:p>
            <a:r>
              <a:rPr lang="fr-FR" dirty="0">
                <a:solidFill>
                  <a:srgbClr val="323232"/>
                </a:solidFill>
                <a:latin typeface="Lato"/>
              </a:rPr>
              <a:t>Les circonstances de la mort de ce notable de province sont sordides : Fualdès, qui aurait été victime d'un guet-apens, a été quasiment saigné à blanc. Avec la rumeur et les nombreuses affabulations, Rodez devient alors «la ville où l'on égorge des gens comme des cochons»… L'enquête se dirige - trop - rapidement vers les habitants d'un tripot à la mauvaise réputation, la maison Bancal, située à deux pas du domicile de l'ancien procureur.</a:t>
            </a:r>
            <a:endParaRPr lang="fr-FR" dirty="0"/>
          </a:p>
        </p:txBody>
      </p:sp>
      <p:sp>
        <p:nvSpPr>
          <p:cNvPr id="5" name="Rectangle 4"/>
          <p:cNvSpPr/>
          <p:nvPr/>
        </p:nvSpPr>
        <p:spPr>
          <a:xfrm>
            <a:off x="3347460" y="4531321"/>
            <a:ext cx="6923592" cy="1477328"/>
          </a:xfrm>
          <a:prstGeom prst="rect">
            <a:avLst/>
          </a:prstGeom>
        </p:spPr>
        <p:txBody>
          <a:bodyPr wrap="square">
            <a:spAutoFit/>
          </a:bodyPr>
          <a:lstStyle/>
          <a:p>
            <a:r>
              <a:rPr lang="fr-FR" dirty="0">
                <a:solidFill>
                  <a:srgbClr val="323232"/>
                </a:solidFill>
                <a:latin typeface="Lato"/>
              </a:rPr>
              <a:t>Sous la vindicte populaire et au terme de trois procès qui verront défiler près de 700 témoins dont la fameuse Clarisse </a:t>
            </a:r>
            <a:r>
              <a:rPr lang="fr-FR" dirty="0" err="1">
                <a:solidFill>
                  <a:srgbClr val="323232"/>
                </a:solidFill>
                <a:latin typeface="Lato"/>
              </a:rPr>
              <a:t>Manzon</a:t>
            </a:r>
            <a:r>
              <a:rPr lang="fr-FR" dirty="0">
                <a:solidFill>
                  <a:srgbClr val="323232"/>
                </a:solidFill>
                <a:latin typeface="Lato"/>
              </a:rPr>
              <a:t> (qui fera basculer le procès dans la justice spectacle), trois personnes sont condamnées à mort et deux à perpétuité… sans que l'on connaisse exactement les mobiles de cet assassinat et ses auteurs</a:t>
            </a:r>
            <a:endParaRPr lang="fr-FR" dirty="0"/>
          </a:p>
        </p:txBody>
      </p:sp>
      <p:sp>
        <p:nvSpPr>
          <p:cNvPr id="6" name="Rectangle 5"/>
          <p:cNvSpPr/>
          <p:nvPr/>
        </p:nvSpPr>
        <p:spPr>
          <a:xfrm>
            <a:off x="425887" y="198741"/>
            <a:ext cx="11060482" cy="369332"/>
          </a:xfrm>
          <a:prstGeom prst="rect">
            <a:avLst/>
          </a:prstGeom>
        </p:spPr>
        <p:txBody>
          <a:bodyPr wrap="square">
            <a:spAutoFit/>
          </a:bodyPr>
          <a:lstStyle/>
          <a:p>
            <a:r>
              <a:rPr lang="fr-FR" b="1" dirty="0">
                <a:solidFill>
                  <a:srgbClr val="323232"/>
                </a:solidFill>
                <a:latin typeface="Lato"/>
              </a:rPr>
              <a:t>Versée au patrimoine historique du Rouergue, la criminelle affaire Fualdès garde tout son mystère.</a:t>
            </a:r>
            <a:r>
              <a:rPr lang="fr-FR" dirty="0">
                <a:solidFill>
                  <a:srgbClr val="323232"/>
                </a:solidFill>
                <a:latin typeface="Lato"/>
              </a:rPr>
              <a:t> </a:t>
            </a:r>
            <a:endParaRPr lang="fr-FR" dirty="0"/>
          </a:p>
        </p:txBody>
      </p:sp>
    </p:spTree>
    <p:extLst>
      <p:ext uri="{BB962C8B-B14F-4D97-AF65-F5344CB8AC3E}">
        <p14:creationId xmlns:p14="http://schemas.microsoft.com/office/powerpoint/2010/main" val="3098979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bonsai-photo.fr/zoummeroff/galerie-virtuelle/Fualdes/mac11143d00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7340" y="186237"/>
            <a:ext cx="4316818" cy="5768923"/>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27591" y="186237"/>
            <a:ext cx="7655442" cy="5909310"/>
          </a:xfrm>
          <a:prstGeom prst="rect">
            <a:avLst/>
          </a:prstGeom>
        </p:spPr>
        <p:txBody>
          <a:bodyPr wrap="square">
            <a:spAutoFit/>
          </a:bodyPr>
          <a:lstStyle/>
          <a:p>
            <a:r>
              <a:rPr lang="fr-FR" dirty="0"/>
              <a:t>Antoine Bernardin Fualdès (1761-1817). Accusateur public, juge du tribunal criminel de l'Aveyron, procureur impérial en 1811.</a:t>
            </a:r>
            <a:br>
              <a:rPr lang="fr-FR" dirty="0"/>
            </a:br>
            <a:r>
              <a:rPr lang="fr-FR" dirty="0"/>
              <a:t/>
            </a:r>
            <a:br>
              <a:rPr lang="fr-FR" dirty="0"/>
            </a:br>
            <a:r>
              <a:rPr lang="fr-FR" dirty="0"/>
              <a:t>Antoine Bernardin Fualdès est né à </a:t>
            </a:r>
            <a:r>
              <a:rPr lang="fr-FR" dirty="0">
                <a:hlinkClick r:id="rId3" tooltip="MUR DE BARREZ EN CARLADEZ ENTRE ROUERGUE ET AUVERGNE"/>
              </a:rPr>
              <a:t>Mur-de-Barrez</a:t>
            </a:r>
            <a:r>
              <a:rPr lang="fr-FR" dirty="0"/>
              <a:t> en Aveyron dans le Rouergue vers 1761. Issu d'une famille de robe, il vient tout juste de terminer ses études quand éclate la révolution. Jacobin modéré, il connaîtra sa première heure de gloire défendant le général Custine dont il parviendra à prouver l'innocence, mais non à éviter l'exécution. Il participera également à la défense de Charlotte Corday ( arrière-arrière petite fille de Pierre Corneille; accusée et exécutée pour l'assassinat de Marat </a:t>
            </a:r>
            <a:r>
              <a:rPr lang="fr-FR" dirty="0" smtClean="0"/>
              <a:t>).</a:t>
            </a:r>
            <a:r>
              <a:rPr lang="fr-FR" dirty="0"/>
              <a:t/>
            </a:r>
            <a:br>
              <a:rPr lang="fr-FR" dirty="0"/>
            </a:br>
            <a:r>
              <a:rPr lang="fr-FR" dirty="0"/>
              <a:t>Nommé dans la magistrature après le 18 Brumaire, il revient en 1811 à </a:t>
            </a:r>
            <a:r>
              <a:rPr lang="fr-FR" dirty="0">
                <a:hlinkClick r:id="rId4" tooltip="RODEZ : CAPITALE DE L'AVEYRON ET DU ROUERGUE"/>
              </a:rPr>
              <a:t>Rodez</a:t>
            </a:r>
            <a:r>
              <a:rPr lang="fr-FR" dirty="0"/>
              <a:t> où il exerce les fonctions de procureur impérial. Bonapartiste affirmé, il connaît la disgrâce avec l'avènement de Louis XVIII, un éphémère retour en poste avec les Cent-Jours avant de prendre sa retraite sous la Restauration.</a:t>
            </a:r>
            <a:br>
              <a:rPr lang="fr-FR" dirty="0"/>
            </a:br>
            <a:r>
              <a:rPr lang="fr-FR" dirty="0"/>
              <a:t/>
            </a:r>
            <a:br>
              <a:rPr lang="fr-FR" dirty="0"/>
            </a:br>
            <a:r>
              <a:rPr lang="fr-FR" dirty="0"/>
              <a:t>Le 19 mars 1817, il est sauvagement assassiné dans des conditions mystérieuses et son corps est retrouvé flottant dans l'Aveyron. Cet assassinat serait l'œuvre des Chevaliers de la Foi. Parmi les thèses soulevées, celle de la vengeance politique semble la plus probable : les royalistes se seraient vengés du procureur Fualdès qui avait eu une part importante dans l'échec du complot de Rodez en 1814.</a:t>
            </a:r>
          </a:p>
        </p:txBody>
      </p:sp>
    </p:spTree>
    <p:extLst>
      <p:ext uri="{BB962C8B-B14F-4D97-AF65-F5344CB8AC3E}">
        <p14:creationId xmlns:p14="http://schemas.microsoft.com/office/powerpoint/2010/main" val="3635361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upload.wikimedia.org/wikipedia/commons/6/6d/Clarisse_Mans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4684" y="159488"/>
            <a:ext cx="4995680" cy="573094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57242" y="451030"/>
            <a:ext cx="5040804" cy="369332"/>
          </a:xfrm>
          <a:prstGeom prst="rect">
            <a:avLst/>
          </a:prstGeom>
        </p:spPr>
        <p:txBody>
          <a:bodyPr wrap="none">
            <a:spAutoFit/>
          </a:bodyPr>
          <a:lstStyle/>
          <a:p>
            <a:r>
              <a:rPr lang="fr-FR" dirty="0">
                <a:solidFill>
                  <a:srgbClr val="222222"/>
                </a:solidFill>
                <a:latin typeface="Arial" panose="020B0604020202020204" pitchFamily="34" charset="0"/>
              </a:rPr>
              <a:t>Clarisse </a:t>
            </a:r>
            <a:r>
              <a:rPr lang="fr-FR" dirty="0" err="1">
                <a:solidFill>
                  <a:srgbClr val="222222"/>
                </a:solidFill>
                <a:latin typeface="Arial" panose="020B0604020202020204" pitchFamily="34" charset="0"/>
              </a:rPr>
              <a:t>Manson</a:t>
            </a:r>
            <a:r>
              <a:rPr lang="fr-FR" dirty="0">
                <a:solidFill>
                  <a:srgbClr val="222222"/>
                </a:solidFill>
                <a:latin typeface="Arial" panose="020B0604020202020204" pitchFamily="34" charset="0"/>
              </a:rPr>
              <a:t>, témoin dans l’affaire Fualdès.</a:t>
            </a:r>
            <a:endParaRPr lang="fr-FR" dirty="0"/>
          </a:p>
        </p:txBody>
      </p:sp>
      <p:sp>
        <p:nvSpPr>
          <p:cNvPr id="3" name="Rectangle 2"/>
          <p:cNvSpPr/>
          <p:nvPr/>
        </p:nvSpPr>
        <p:spPr>
          <a:xfrm>
            <a:off x="581101" y="1166842"/>
            <a:ext cx="6096000" cy="4524315"/>
          </a:xfrm>
          <a:prstGeom prst="rect">
            <a:avLst/>
          </a:prstGeom>
        </p:spPr>
        <p:txBody>
          <a:bodyPr>
            <a:spAutoFit/>
          </a:bodyPr>
          <a:lstStyle/>
          <a:p>
            <a:r>
              <a:rPr lang="fr-FR" dirty="0" smtClean="0">
                <a:solidFill>
                  <a:srgbClr val="222222"/>
                </a:solidFill>
                <a:latin typeface="Arial" panose="020B0604020202020204" pitchFamily="34" charset="0"/>
              </a:rPr>
              <a:t>Au </a:t>
            </a:r>
            <a:r>
              <a:rPr lang="fr-FR" dirty="0">
                <a:solidFill>
                  <a:srgbClr val="222222"/>
                </a:solidFill>
                <a:latin typeface="Arial" panose="020B0604020202020204" pitchFamily="34" charset="0"/>
              </a:rPr>
              <a:t>cours de ce second procès qui dure du 25 mars au </a:t>
            </a:r>
            <a:r>
              <a:rPr lang="fr-FR" dirty="0">
                <a:solidFill>
                  <a:srgbClr val="0B0080"/>
                </a:solidFill>
                <a:hlinkClick r:id="rId3" tooltip="5 mai"/>
              </a:rPr>
              <a:t>5</a:t>
            </a:r>
            <a:r>
              <a:rPr lang="fr-FR" dirty="0"/>
              <a:t> </a:t>
            </a:r>
            <a:r>
              <a:rPr lang="fr-FR" dirty="0">
                <a:solidFill>
                  <a:srgbClr val="0B0080"/>
                </a:solidFill>
                <a:hlinkClick r:id="rId4" tooltip="Mai 1818"/>
              </a:rPr>
              <a:t>mai</a:t>
            </a:r>
            <a:r>
              <a:rPr lang="fr-FR" dirty="0"/>
              <a:t> </a:t>
            </a:r>
            <a:r>
              <a:rPr lang="fr-FR" dirty="0">
                <a:solidFill>
                  <a:srgbClr val="0B0080"/>
                </a:solidFill>
                <a:hlinkClick r:id="rId5" tooltip="1818"/>
              </a:rPr>
              <a:t>1818</a:t>
            </a:r>
            <a:r>
              <a:rPr lang="fr-FR" dirty="0">
                <a:solidFill>
                  <a:srgbClr val="222222"/>
                </a:solidFill>
                <a:latin typeface="Arial" panose="020B0604020202020204" pitchFamily="34" charset="0"/>
              </a:rPr>
              <a:t>, un « témoin » fascinant, Clarisse </a:t>
            </a:r>
            <a:r>
              <a:rPr lang="fr-FR" dirty="0" err="1">
                <a:solidFill>
                  <a:srgbClr val="222222"/>
                </a:solidFill>
                <a:latin typeface="Arial" panose="020B0604020202020204" pitchFamily="34" charset="0"/>
              </a:rPr>
              <a:t>Manson</a:t>
            </a:r>
            <a:r>
              <a:rPr lang="fr-FR" dirty="0">
                <a:solidFill>
                  <a:srgbClr val="222222"/>
                </a:solidFill>
                <a:latin typeface="Arial" panose="020B0604020202020204" pitchFamily="34" charset="0"/>
              </a:rPr>
              <a:t>, va donner à l'affaire Fualdès une dimension hors du commun. Fille du juge </a:t>
            </a:r>
            <a:r>
              <a:rPr lang="fr-FR" dirty="0" err="1">
                <a:solidFill>
                  <a:srgbClr val="222222"/>
                </a:solidFill>
                <a:latin typeface="Arial" panose="020B0604020202020204" pitchFamily="34" charset="0"/>
              </a:rPr>
              <a:t>Enjolrand</a:t>
            </a:r>
            <a:r>
              <a:rPr lang="fr-FR" dirty="0">
                <a:solidFill>
                  <a:srgbClr val="222222"/>
                </a:solidFill>
                <a:latin typeface="Arial" panose="020B0604020202020204" pitchFamily="34" charset="0"/>
              </a:rPr>
              <a:t>, président de la cour prévôtale de l'</a:t>
            </a:r>
            <a:r>
              <a:rPr lang="fr-FR" dirty="0" err="1">
                <a:solidFill>
                  <a:srgbClr val="0B0080"/>
                </a:solidFill>
                <a:latin typeface="Arial" panose="020B0604020202020204" pitchFamily="34" charset="0"/>
                <a:hlinkClick r:id="rId6" tooltip="Aveyron (département)"/>
              </a:rPr>
              <a:t>Aveyron</a:t>
            </a:r>
            <a:r>
              <a:rPr lang="fr-FR" dirty="0" err="1">
                <a:solidFill>
                  <a:srgbClr val="222222"/>
                </a:solidFill>
                <a:latin typeface="Arial" panose="020B0604020202020204" pitchFamily="34" charset="0"/>
              </a:rPr>
              <a:t>qui</a:t>
            </a:r>
            <a:r>
              <a:rPr lang="fr-FR" dirty="0">
                <a:solidFill>
                  <a:srgbClr val="222222"/>
                </a:solidFill>
                <a:latin typeface="Arial" panose="020B0604020202020204" pitchFamily="34" charset="0"/>
              </a:rPr>
              <a:t> vient d'être dessaisi du dossier, elle mène sa propre enquête sur cette affaire. Cette femme, divorcée et fantasque, a pour amant le lieutenant </a:t>
            </a:r>
            <a:r>
              <a:rPr lang="fr-FR" dirty="0" err="1">
                <a:solidFill>
                  <a:srgbClr val="222222"/>
                </a:solidFill>
                <a:latin typeface="Arial" panose="020B0604020202020204" pitchFamily="34" charset="0"/>
              </a:rPr>
              <a:t>Clémendot</a:t>
            </a:r>
            <a:r>
              <a:rPr lang="fr-FR" dirty="0">
                <a:solidFill>
                  <a:srgbClr val="222222"/>
                </a:solidFill>
                <a:latin typeface="Arial" panose="020B0604020202020204" pitchFamily="34" charset="0"/>
              </a:rPr>
              <a:t>, un officier de la garnison auprès duquel elle se vante d'avoir été témoin du meurtre</a:t>
            </a:r>
            <a:r>
              <a:rPr lang="fr-FR" baseline="30000" dirty="0">
                <a:solidFill>
                  <a:srgbClr val="0B0080"/>
                </a:solidFill>
                <a:latin typeface="Arial" panose="020B0604020202020204" pitchFamily="34" charset="0"/>
                <a:hlinkClick r:id="rId7"/>
              </a:rPr>
              <a:t>7</a:t>
            </a:r>
            <a:r>
              <a:rPr lang="fr-FR" dirty="0">
                <a:solidFill>
                  <a:srgbClr val="222222"/>
                </a:solidFill>
                <a:latin typeface="Arial" panose="020B0604020202020204" pitchFamily="34" charset="0"/>
              </a:rPr>
              <a:t>. Comparaissant devant le jury, elle déconcerte le public par son passage incessant d’une logique individuelle (elle n’a rien vu de ce meurtre) à une logique sociale (Clarisse répond alors à ce qu’on attend d’elle, elle remplit le rôle qu’on veut lui donner, elle s’y conforme). Elle affirme être témoin puis se rétracte, multiplie les effets et s'évanouit aux moments les plus tendus du procès</a:t>
            </a:r>
            <a:endParaRPr lang="fr-FR" dirty="0"/>
          </a:p>
        </p:txBody>
      </p:sp>
    </p:spTree>
    <p:extLst>
      <p:ext uri="{BB962C8B-B14F-4D97-AF65-F5344CB8AC3E}">
        <p14:creationId xmlns:p14="http://schemas.microsoft.com/office/powerpoint/2010/main" val="40721527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9/90/FualdesAffa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7386" y="148856"/>
            <a:ext cx="6697405" cy="596616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65502" y="517703"/>
            <a:ext cx="4332831" cy="5078313"/>
          </a:xfrm>
          <a:prstGeom prst="rect">
            <a:avLst/>
          </a:prstGeom>
        </p:spPr>
        <p:txBody>
          <a:bodyPr wrap="square">
            <a:spAutoFit/>
          </a:bodyPr>
          <a:lstStyle/>
          <a:p>
            <a:r>
              <a:rPr lang="fr-FR" dirty="0">
                <a:solidFill>
                  <a:srgbClr val="222222"/>
                </a:solidFill>
                <a:latin typeface="Arial" panose="020B0604020202020204" pitchFamily="34" charset="0"/>
              </a:rPr>
              <a:t>Le premier procès dure du </a:t>
            </a:r>
            <a:r>
              <a:rPr lang="fr-FR" dirty="0">
                <a:solidFill>
                  <a:srgbClr val="0B0080"/>
                </a:solidFill>
                <a:hlinkClick r:id="rId3" tooltip="18 août"/>
              </a:rPr>
              <a:t>18</a:t>
            </a:r>
            <a:r>
              <a:rPr lang="fr-FR" dirty="0"/>
              <a:t> </a:t>
            </a:r>
            <a:r>
              <a:rPr lang="fr-FR" dirty="0">
                <a:solidFill>
                  <a:srgbClr val="0B0080"/>
                </a:solidFill>
                <a:hlinkClick r:id="rId4" tooltip="Août 1817"/>
              </a:rPr>
              <a:t>août</a:t>
            </a:r>
            <a:r>
              <a:rPr lang="fr-FR" dirty="0"/>
              <a:t> </a:t>
            </a:r>
            <a:r>
              <a:rPr lang="fr-FR" dirty="0">
                <a:solidFill>
                  <a:srgbClr val="0B0080"/>
                </a:solidFill>
                <a:hlinkClick r:id="rId5" tooltip="1817"/>
              </a:rPr>
              <a:t>1817</a:t>
            </a:r>
            <a:r>
              <a:rPr lang="fr-FR" dirty="0">
                <a:solidFill>
                  <a:srgbClr val="222222"/>
                </a:solidFill>
                <a:latin typeface="Arial" panose="020B0604020202020204" pitchFamily="34" charset="0"/>
              </a:rPr>
              <a:t> au </a:t>
            </a:r>
            <a:r>
              <a:rPr lang="fr-FR" dirty="0">
                <a:solidFill>
                  <a:srgbClr val="0B0080"/>
                </a:solidFill>
                <a:latin typeface="Arial" panose="020B0604020202020204" pitchFamily="34" charset="0"/>
                <a:hlinkClick r:id="rId6" tooltip="13 septembre"/>
              </a:rPr>
              <a:t>13 septembre</a:t>
            </a:r>
            <a:r>
              <a:rPr lang="fr-FR" dirty="0">
                <a:solidFill>
                  <a:srgbClr val="222222"/>
                </a:solidFill>
                <a:latin typeface="Arial" panose="020B0604020202020204" pitchFamily="34" charset="0"/>
              </a:rPr>
              <a:t> de la même année. Onze accusés sont à la barre et voient défiler 243 témoins à charge et 77 à décharge. Le verdict est à la hauteur de la cruauté du crime : quatre </a:t>
            </a:r>
            <a:r>
              <a:rPr lang="fr-FR" dirty="0">
                <a:solidFill>
                  <a:srgbClr val="0B0080"/>
                </a:solidFill>
                <a:latin typeface="Arial" panose="020B0604020202020204" pitchFamily="34" charset="0"/>
                <a:hlinkClick r:id="rId7" tooltip="Peine de mort"/>
              </a:rPr>
              <a:t>condamnations à mort</a:t>
            </a:r>
            <a:r>
              <a:rPr lang="fr-FR" dirty="0">
                <a:solidFill>
                  <a:srgbClr val="222222"/>
                </a:solidFill>
                <a:latin typeface="Arial" panose="020B0604020202020204" pitchFamily="34" charset="0"/>
              </a:rPr>
              <a:t>, deux à perpétuité, un an pour </a:t>
            </a:r>
            <a:r>
              <a:rPr lang="fr-FR" dirty="0" err="1">
                <a:solidFill>
                  <a:srgbClr val="222222"/>
                </a:solidFill>
                <a:latin typeface="Arial" panose="020B0604020202020204" pitchFamily="34" charset="0"/>
              </a:rPr>
              <a:t>Bousquier</a:t>
            </a:r>
            <a:r>
              <a:rPr lang="fr-FR" dirty="0">
                <a:solidFill>
                  <a:srgbClr val="222222"/>
                </a:solidFill>
                <a:latin typeface="Arial" panose="020B0604020202020204" pitchFamily="34" charset="0"/>
              </a:rPr>
              <a:t>, Marianne Bancal est acquittée. Pour autant, l’affaire ne s’arrête pas là. Les esprits sont tellement surchauffés par cette parodie de procès où les élites royalistes ont fait corps pour faire condamner les accusés qu’un </a:t>
            </a:r>
            <a:r>
              <a:rPr lang="fr-FR" dirty="0">
                <a:solidFill>
                  <a:srgbClr val="0B0080"/>
                </a:solidFill>
                <a:latin typeface="Arial" panose="020B0604020202020204" pitchFamily="34" charset="0"/>
                <a:hlinkClick r:id="rId8" tooltip="Vice de forme"/>
              </a:rPr>
              <a:t>vice de forme</a:t>
            </a:r>
            <a:r>
              <a:rPr lang="fr-FR" dirty="0">
                <a:solidFill>
                  <a:srgbClr val="222222"/>
                </a:solidFill>
                <a:latin typeface="Arial" panose="020B0604020202020204" pitchFamily="34" charset="0"/>
              </a:rPr>
              <a:t> imputable aux </a:t>
            </a:r>
            <a:r>
              <a:rPr lang="fr-FR" dirty="0">
                <a:solidFill>
                  <a:srgbClr val="0B0080"/>
                </a:solidFill>
                <a:latin typeface="Arial" panose="020B0604020202020204" pitchFamily="34" charset="0"/>
                <a:hlinkClick r:id="rId9" tooltip="Greffier"/>
              </a:rPr>
              <a:t>greffiers</a:t>
            </a:r>
            <a:r>
              <a:rPr lang="fr-FR" dirty="0">
                <a:solidFill>
                  <a:srgbClr val="222222"/>
                </a:solidFill>
                <a:latin typeface="Arial" panose="020B0604020202020204" pitchFamily="34" charset="0"/>
              </a:rPr>
              <a:t> est allégué pour faire annuler et délocaliser le procès à </a:t>
            </a:r>
            <a:r>
              <a:rPr lang="fr-FR" dirty="0">
                <a:solidFill>
                  <a:srgbClr val="0B0080"/>
                </a:solidFill>
                <a:latin typeface="Arial" panose="020B0604020202020204" pitchFamily="34" charset="0"/>
                <a:hlinkClick r:id="rId10" tooltip="Albi"/>
              </a:rPr>
              <a:t>Albi</a:t>
            </a:r>
            <a:r>
              <a:rPr lang="fr-FR" dirty="0">
                <a:solidFill>
                  <a:srgbClr val="222222"/>
                </a:solidFill>
                <a:latin typeface="Arial" panose="020B0604020202020204" pitchFamily="34" charset="0"/>
              </a:rPr>
              <a:t>, et c’est en </a:t>
            </a:r>
            <a:r>
              <a:rPr lang="fr-FR" dirty="0">
                <a:solidFill>
                  <a:srgbClr val="0B0080"/>
                </a:solidFill>
                <a:latin typeface="Arial" panose="020B0604020202020204" pitchFamily="34" charset="0"/>
                <a:hlinkClick r:id="rId11" tooltip="Cour d'assises (France)"/>
              </a:rPr>
              <a:t>Cour d’assises</a:t>
            </a:r>
            <a:r>
              <a:rPr lang="fr-FR" dirty="0">
                <a:solidFill>
                  <a:srgbClr val="222222"/>
                </a:solidFill>
                <a:latin typeface="Arial" panose="020B0604020202020204" pitchFamily="34" charset="0"/>
              </a:rPr>
              <a:t> du </a:t>
            </a:r>
            <a:r>
              <a:rPr lang="fr-FR" dirty="0">
                <a:solidFill>
                  <a:srgbClr val="0B0080"/>
                </a:solidFill>
                <a:latin typeface="Arial" panose="020B0604020202020204" pitchFamily="34" charset="0"/>
                <a:hlinkClick r:id="rId12" tooltip="Tarn (département)"/>
              </a:rPr>
              <a:t>Tarn</a:t>
            </a:r>
            <a:r>
              <a:rPr lang="fr-FR" dirty="0">
                <a:solidFill>
                  <a:srgbClr val="222222"/>
                </a:solidFill>
                <a:latin typeface="Arial" panose="020B0604020202020204" pitchFamily="34" charset="0"/>
              </a:rPr>
              <a:t> qu’est rejugée l’affaire.</a:t>
            </a:r>
            <a:endParaRPr lang="fr-FR" dirty="0"/>
          </a:p>
        </p:txBody>
      </p:sp>
    </p:spTree>
    <p:extLst>
      <p:ext uri="{BB962C8B-B14F-4D97-AF65-F5344CB8AC3E}">
        <p14:creationId xmlns:p14="http://schemas.microsoft.com/office/powerpoint/2010/main" val="30575071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6752" y="2089639"/>
            <a:ext cx="5244230" cy="923330"/>
          </a:xfrm>
          <a:prstGeom prst="rect">
            <a:avLst/>
          </a:prstGeom>
        </p:spPr>
        <p:txBody>
          <a:bodyPr wrap="square">
            <a:spAutoFit/>
          </a:bodyPr>
          <a:lstStyle/>
          <a:p>
            <a:r>
              <a:rPr lang="fr-FR" dirty="0">
                <a:solidFill>
                  <a:srgbClr val="222222"/>
                </a:solidFill>
                <a:latin typeface="Arial" panose="020B0604020202020204" pitchFamily="34" charset="0"/>
              </a:rPr>
              <a:t>mais la sentence de la </a:t>
            </a:r>
            <a:r>
              <a:rPr lang="fr-FR" dirty="0">
                <a:solidFill>
                  <a:srgbClr val="0B0080"/>
                </a:solidFill>
                <a:latin typeface="Arial" panose="020B0604020202020204" pitchFamily="34" charset="0"/>
                <a:hlinkClick r:id="rId2" tooltip="Peine capitale"/>
              </a:rPr>
              <a:t>peine capitale</a:t>
            </a:r>
            <a:r>
              <a:rPr lang="fr-FR" dirty="0">
                <a:solidFill>
                  <a:srgbClr val="222222"/>
                </a:solidFill>
                <a:latin typeface="Arial" panose="020B0604020202020204" pitchFamily="34" charset="0"/>
              </a:rPr>
              <a:t> est confirmée pour Bastide, </a:t>
            </a:r>
            <a:r>
              <a:rPr lang="fr-FR" dirty="0" err="1">
                <a:solidFill>
                  <a:srgbClr val="222222"/>
                </a:solidFill>
                <a:latin typeface="Arial" panose="020B0604020202020204" pitchFamily="34" charset="0"/>
              </a:rPr>
              <a:t>Jausion</a:t>
            </a:r>
            <a:r>
              <a:rPr lang="fr-FR" dirty="0">
                <a:solidFill>
                  <a:srgbClr val="222222"/>
                </a:solidFill>
                <a:latin typeface="Arial" panose="020B0604020202020204" pitchFamily="34" charset="0"/>
              </a:rPr>
              <a:t>, et </a:t>
            </a:r>
            <a:r>
              <a:rPr lang="fr-FR" dirty="0" err="1">
                <a:solidFill>
                  <a:srgbClr val="222222"/>
                </a:solidFill>
                <a:latin typeface="Arial" panose="020B0604020202020204" pitchFamily="34" charset="0"/>
              </a:rPr>
              <a:t>Colard</a:t>
            </a:r>
            <a:r>
              <a:rPr lang="fr-FR" dirty="0">
                <a:solidFill>
                  <a:srgbClr val="222222"/>
                </a:solidFill>
                <a:latin typeface="Arial" panose="020B0604020202020204" pitchFamily="34" charset="0"/>
              </a:rPr>
              <a:t> qui sont exécutés le </a:t>
            </a:r>
            <a:r>
              <a:rPr lang="fr-FR" dirty="0">
                <a:solidFill>
                  <a:srgbClr val="0B0080"/>
                </a:solidFill>
                <a:hlinkClick r:id="rId3" tooltip="3 juin"/>
              </a:rPr>
              <a:t>3</a:t>
            </a:r>
            <a:r>
              <a:rPr lang="fr-FR" dirty="0"/>
              <a:t> </a:t>
            </a:r>
            <a:r>
              <a:rPr lang="fr-FR" dirty="0">
                <a:solidFill>
                  <a:srgbClr val="0B0080"/>
                </a:solidFill>
                <a:hlinkClick r:id="rId4" tooltip="Juin 1818"/>
              </a:rPr>
              <a:t>juin</a:t>
            </a:r>
            <a:r>
              <a:rPr lang="fr-FR" dirty="0"/>
              <a:t> </a:t>
            </a:r>
            <a:r>
              <a:rPr lang="fr-FR" dirty="0">
                <a:solidFill>
                  <a:srgbClr val="0B0080"/>
                </a:solidFill>
                <a:hlinkClick r:id="rId5" tooltip="1818"/>
              </a:rPr>
              <a:t>1818</a:t>
            </a:r>
            <a:r>
              <a:rPr lang="fr-FR" dirty="0">
                <a:solidFill>
                  <a:srgbClr val="222222"/>
                </a:solidFill>
                <a:latin typeface="Arial" panose="020B0604020202020204" pitchFamily="34" charset="0"/>
              </a:rPr>
              <a:t>.</a:t>
            </a:r>
            <a:endParaRPr lang="fr-FR" dirty="0"/>
          </a:p>
        </p:txBody>
      </p:sp>
      <p:pic>
        <p:nvPicPr>
          <p:cNvPr id="11268" name="Picture 4" descr="https://bonsai-photo.fr/zoummeroff/galerie-virtuelle/Fualdes/mac11143d010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2368" y="191386"/>
            <a:ext cx="5796000" cy="5925511"/>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7886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bonsai-photo.fr/zoummeroff/galerie-virtuelle/Fualdes/mac11143d00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5845" y="107498"/>
            <a:ext cx="4680000" cy="589470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bonsai-photo.fr/zoummeroff/galerie-virtuelle/Fualdes/mac11143d00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446" y="244548"/>
            <a:ext cx="5940000" cy="5757659"/>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1811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bonsai-photo.fr/zoummeroff/galerie-virtuelle/Fualdes/mac11143d00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3775" y="191387"/>
            <a:ext cx="5940000" cy="592305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834971" y="1998751"/>
            <a:ext cx="4680559" cy="2308324"/>
          </a:xfrm>
          <a:prstGeom prst="rect">
            <a:avLst/>
          </a:prstGeom>
        </p:spPr>
        <p:txBody>
          <a:bodyPr wrap="square">
            <a:spAutoFit/>
          </a:bodyPr>
          <a:lstStyle/>
          <a:p>
            <a:r>
              <a:rPr lang="fr-FR" b="1" dirty="0">
                <a:solidFill>
                  <a:srgbClr val="46625D"/>
                </a:solidFill>
                <a:latin typeface="trebuchet ms" panose="020B0603020202020204" pitchFamily="34" charset="0"/>
              </a:rPr>
              <a:t>Les principaux personnages de l'affaire </a:t>
            </a:r>
            <a:r>
              <a:rPr lang="fr-FR" b="1" dirty="0" smtClean="0">
                <a:solidFill>
                  <a:srgbClr val="46625D"/>
                </a:solidFill>
                <a:latin typeface="trebuchet ms" panose="020B0603020202020204" pitchFamily="34" charset="0"/>
              </a:rPr>
              <a:t>Fualdès</a:t>
            </a:r>
          </a:p>
          <a:p>
            <a:endParaRPr lang="fr-FR" b="1" dirty="0">
              <a:solidFill>
                <a:srgbClr val="46625D"/>
              </a:solidFill>
              <a:latin typeface="trebuchet ms" panose="020B0603020202020204" pitchFamily="34" charset="0"/>
            </a:endParaRPr>
          </a:p>
          <a:p>
            <a:r>
              <a:rPr lang="fr-FR" b="1" dirty="0" smtClean="0">
                <a:solidFill>
                  <a:srgbClr val="46625D"/>
                </a:solidFill>
                <a:latin typeface="trebuchet ms" panose="020B0603020202020204" pitchFamily="34" charset="0"/>
              </a:rPr>
              <a:t> </a:t>
            </a:r>
            <a:r>
              <a:rPr lang="fr-FR" b="1" dirty="0">
                <a:solidFill>
                  <a:srgbClr val="46625D"/>
                </a:solidFill>
                <a:latin typeface="trebuchet ms" panose="020B0603020202020204" pitchFamily="34" charset="0"/>
              </a:rPr>
              <a:t>De gauche à droite et de haut en bas. 1)</a:t>
            </a:r>
            <a:r>
              <a:rPr lang="fr-FR" b="1" dirty="0" err="1">
                <a:solidFill>
                  <a:srgbClr val="46625D"/>
                </a:solidFill>
                <a:latin typeface="trebuchet ms" panose="020B0603020202020204" pitchFamily="34" charset="0"/>
              </a:rPr>
              <a:t>Jausion</a:t>
            </a:r>
            <a:r>
              <a:rPr lang="fr-FR" b="1" dirty="0">
                <a:solidFill>
                  <a:srgbClr val="46625D"/>
                </a:solidFill>
                <a:latin typeface="trebuchet ms" panose="020B0603020202020204" pitchFamily="34" charset="0"/>
              </a:rPr>
              <a:t> - 2) Bastide - 3) La Bancal. 4)Clarisse </a:t>
            </a:r>
            <a:r>
              <a:rPr lang="fr-FR" b="1" dirty="0" err="1">
                <a:solidFill>
                  <a:srgbClr val="46625D"/>
                </a:solidFill>
                <a:latin typeface="trebuchet ms" panose="020B0603020202020204" pitchFamily="34" charset="0"/>
              </a:rPr>
              <a:t>Manzon</a:t>
            </a:r>
            <a:r>
              <a:rPr lang="fr-FR" b="1" dirty="0">
                <a:solidFill>
                  <a:srgbClr val="46625D"/>
                </a:solidFill>
                <a:latin typeface="trebuchet ms" panose="020B0603020202020204" pitchFamily="34" charset="0"/>
              </a:rPr>
              <a:t> 5)</a:t>
            </a:r>
            <a:r>
              <a:rPr lang="fr-FR" b="1" dirty="0" err="1">
                <a:solidFill>
                  <a:srgbClr val="46625D"/>
                </a:solidFill>
                <a:latin typeface="trebuchet ms" panose="020B0603020202020204" pitchFamily="34" charset="0"/>
              </a:rPr>
              <a:t>Bousquier</a:t>
            </a:r>
            <a:r>
              <a:rPr lang="fr-FR" b="1" dirty="0">
                <a:solidFill>
                  <a:srgbClr val="46625D"/>
                </a:solidFill>
                <a:latin typeface="trebuchet ms" panose="020B0603020202020204" pitchFamily="34" charset="0"/>
              </a:rPr>
              <a:t> 6)Missonnier 7)</a:t>
            </a:r>
            <a:r>
              <a:rPr lang="fr-FR" b="1" dirty="0" err="1">
                <a:solidFill>
                  <a:srgbClr val="46625D"/>
                </a:solidFill>
                <a:latin typeface="trebuchet ms" panose="020B0603020202020204" pitchFamily="34" charset="0"/>
              </a:rPr>
              <a:t>Colard</a:t>
            </a:r>
            <a:r>
              <a:rPr lang="fr-FR" b="1" dirty="0">
                <a:solidFill>
                  <a:srgbClr val="46625D"/>
                </a:solidFill>
                <a:latin typeface="trebuchet ms" panose="020B0603020202020204" pitchFamily="34" charset="0"/>
              </a:rPr>
              <a:t> 8) Bach 9)Bancal 10) Anne Benoît 11) Fualdès.</a:t>
            </a:r>
            <a:endParaRPr lang="fr-FR" dirty="0"/>
          </a:p>
        </p:txBody>
      </p:sp>
    </p:spTree>
    <p:extLst>
      <p:ext uri="{BB962C8B-B14F-4D97-AF65-F5344CB8AC3E}">
        <p14:creationId xmlns:p14="http://schemas.microsoft.com/office/powerpoint/2010/main" val="39659635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bonsai-photo.fr/zoummeroff/galerie-virtuelle/Fualdes/mac11143d00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6075" y="287079"/>
            <a:ext cx="5233655" cy="582664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293599" y="1589442"/>
            <a:ext cx="4612160" cy="369332"/>
          </a:xfrm>
          <a:prstGeom prst="rect">
            <a:avLst/>
          </a:prstGeom>
        </p:spPr>
        <p:txBody>
          <a:bodyPr wrap="none">
            <a:spAutoFit/>
          </a:bodyPr>
          <a:lstStyle/>
          <a:p>
            <a:r>
              <a:rPr lang="fr-FR" b="1" dirty="0" err="1">
                <a:solidFill>
                  <a:srgbClr val="46625D"/>
                </a:solidFill>
                <a:latin typeface="trebuchet ms" panose="020B0603020202020204" pitchFamily="34" charset="0"/>
              </a:rPr>
              <a:t>Magdelaine</a:t>
            </a:r>
            <a:r>
              <a:rPr lang="fr-FR" b="1" dirty="0">
                <a:solidFill>
                  <a:srgbClr val="46625D"/>
                </a:solidFill>
                <a:latin typeface="trebuchet ms" panose="020B0603020202020204" pitchFamily="34" charset="0"/>
              </a:rPr>
              <a:t> Bancal dessin d'après nature </a:t>
            </a:r>
            <a:endParaRPr lang="fr-FR" dirty="0"/>
          </a:p>
        </p:txBody>
      </p:sp>
      <p:sp>
        <p:nvSpPr>
          <p:cNvPr id="3" name="Rectangle 2"/>
          <p:cNvSpPr/>
          <p:nvPr/>
        </p:nvSpPr>
        <p:spPr>
          <a:xfrm>
            <a:off x="921460" y="2461736"/>
            <a:ext cx="6096000" cy="1477328"/>
          </a:xfrm>
          <a:prstGeom prst="rect">
            <a:avLst/>
          </a:prstGeom>
        </p:spPr>
        <p:txBody>
          <a:bodyPr>
            <a:spAutoFit/>
          </a:bodyPr>
          <a:lstStyle/>
          <a:p>
            <a:r>
              <a:rPr lang="fr-FR" dirty="0">
                <a:solidFill>
                  <a:srgbClr val="777777"/>
                </a:solidFill>
                <a:latin typeface="Gentium Book Basic"/>
              </a:rPr>
              <a:t> Le jour même, la canne de la victime ainsi qu’un mouchoir ayant probablement servi de bâillon sont retrouvés dans un quartier populaire de Rodez, rue des Hebdomadiers, non loin d’un établissement de très mauvaise réputation tenu par les époux Bancal.</a:t>
            </a:r>
            <a:endParaRPr lang="fr-FR" dirty="0"/>
          </a:p>
        </p:txBody>
      </p:sp>
    </p:spTree>
    <p:extLst>
      <p:ext uri="{BB962C8B-B14F-4D97-AF65-F5344CB8AC3E}">
        <p14:creationId xmlns:p14="http://schemas.microsoft.com/office/powerpoint/2010/main" val="1183624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s://criminocorpus.org/media/filer_public/a8/b9/a8b95ca1-b42c-4b81-acdd-91a0c1c8c387/08-depeche-du-midi-19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343" y="138222"/>
            <a:ext cx="6781389" cy="601558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criminocorpus.org/media/filer_public/9e/fd/9efdbbfd-032c-4645-963b-b94cd1da7cb9/07-maison-banc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3142" y="138222"/>
            <a:ext cx="4595448" cy="60155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089733" y="0"/>
            <a:ext cx="5102267" cy="923330"/>
          </a:xfrm>
          <a:prstGeom prst="rect">
            <a:avLst/>
          </a:prstGeom>
        </p:spPr>
        <p:txBody>
          <a:bodyPr wrap="square">
            <a:spAutoFit/>
          </a:bodyPr>
          <a:lstStyle/>
          <a:p>
            <a:r>
              <a:rPr lang="fr-FR" dirty="0">
                <a:solidFill>
                  <a:schemeClr val="bg1"/>
                </a:solidFill>
                <a:latin typeface="Frank Ruhl Libre"/>
              </a:rPr>
              <a:t>photo restante de la maison Bancal détruite en 1961 fut publiée dans La Dépêche du Midi, le 2 décembre 1961.</a:t>
            </a:r>
            <a:endParaRPr lang="fr-FR" dirty="0">
              <a:solidFill>
                <a:schemeClr val="bg1"/>
              </a:solidFill>
            </a:endParaRPr>
          </a:p>
        </p:txBody>
      </p:sp>
    </p:spTree>
    <p:extLst>
      <p:ext uri="{BB962C8B-B14F-4D97-AF65-F5344CB8AC3E}">
        <p14:creationId xmlns:p14="http://schemas.microsoft.com/office/powerpoint/2010/main" val="1080454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Ã©sultat de recherche d'images pour &quot;la maison bancal&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3534" y="170121"/>
            <a:ext cx="5405564" cy="596486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bonsai-photo.fr/zoummeroff/galerie-virtuelle/Fualdes/mac11143d0096.jpg"/>
          <p:cNvPicPr>
            <a:picLocks noChangeAspect="1" noChangeArrowheads="1"/>
          </p:cNvPicPr>
          <p:nvPr/>
        </p:nvPicPr>
        <p:blipFill rotWithShape="1">
          <a:blip r:embed="rId3">
            <a:extLst>
              <a:ext uri="{28A0092B-C50C-407E-A947-70E740481C1C}">
                <a14:useLocalDpi xmlns:a14="http://schemas.microsoft.com/office/drawing/2010/main" val="0"/>
              </a:ext>
            </a:extLst>
          </a:blip>
          <a:srcRect l="15128"/>
          <a:stretch/>
        </p:blipFill>
        <p:spPr bwMode="auto">
          <a:xfrm>
            <a:off x="723014" y="255180"/>
            <a:ext cx="5368714" cy="5879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50889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21828" r="22052" b="68136"/>
          <a:stretch/>
        </p:blipFill>
        <p:spPr>
          <a:xfrm>
            <a:off x="839973" y="409353"/>
            <a:ext cx="4593264" cy="2690039"/>
          </a:xfrm>
          <a:prstGeom prst="rect">
            <a:avLst/>
          </a:prstGeom>
        </p:spPr>
      </p:pic>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l="1659" t="32393" r="75949" b="41681"/>
          <a:stretch/>
        </p:blipFill>
        <p:spPr>
          <a:xfrm>
            <a:off x="5747376" y="409353"/>
            <a:ext cx="2891334" cy="2690039"/>
          </a:xfrm>
          <a:prstGeom prst="rect">
            <a:avLst/>
          </a:prstGeom>
        </p:spPr>
      </p:pic>
      <p:pic>
        <p:nvPicPr>
          <p:cNvPr id="7" name="Image 6"/>
          <p:cNvPicPr>
            <a:picLocks noChangeAspect="1"/>
          </p:cNvPicPr>
          <p:nvPr/>
        </p:nvPicPr>
        <p:blipFill rotWithShape="1">
          <a:blip r:embed="rId2">
            <a:extLst>
              <a:ext uri="{28A0092B-C50C-407E-A947-70E740481C1C}">
                <a14:useLocalDpi xmlns:a14="http://schemas.microsoft.com/office/drawing/2010/main" val="0"/>
              </a:ext>
            </a:extLst>
          </a:blip>
          <a:srcRect l="24615" t="32511" r="25784" b="28512"/>
          <a:stretch/>
        </p:blipFill>
        <p:spPr>
          <a:xfrm>
            <a:off x="839973" y="3413050"/>
            <a:ext cx="4593263" cy="2599662"/>
          </a:xfrm>
          <a:prstGeom prst="rect">
            <a:avLst/>
          </a:prstGeom>
        </p:spPr>
      </p:pic>
      <p:pic>
        <p:nvPicPr>
          <p:cNvPr id="8" name="Image 7"/>
          <p:cNvPicPr>
            <a:picLocks noChangeAspect="1"/>
          </p:cNvPicPr>
          <p:nvPr/>
        </p:nvPicPr>
        <p:blipFill rotWithShape="1">
          <a:blip r:embed="rId2">
            <a:extLst>
              <a:ext uri="{28A0092B-C50C-407E-A947-70E740481C1C}">
                <a14:useLocalDpi xmlns:a14="http://schemas.microsoft.com/office/drawing/2010/main" val="0"/>
              </a:ext>
            </a:extLst>
          </a:blip>
          <a:srcRect l="74520" t="31511" b="40800"/>
          <a:stretch/>
        </p:blipFill>
        <p:spPr>
          <a:xfrm>
            <a:off x="9109725" y="409353"/>
            <a:ext cx="2914056" cy="2690040"/>
          </a:xfrm>
          <a:prstGeom prst="rect">
            <a:avLst/>
          </a:prstGeom>
        </p:spPr>
      </p:pic>
      <p:pic>
        <p:nvPicPr>
          <p:cNvPr id="9" name="Image 8"/>
          <p:cNvPicPr>
            <a:picLocks noChangeAspect="1"/>
          </p:cNvPicPr>
          <p:nvPr/>
        </p:nvPicPr>
        <p:blipFill rotWithShape="1">
          <a:blip r:embed="rId2">
            <a:extLst>
              <a:ext uri="{28A0092B-C50C-407E-A947-70E740481C1C}">
                <a14:useLocalDpi xmlns:a14="http://schemas.microsoft.com/office/drawing/2010/main" val="0"/>
              </a:ext>
            </a:extLst>
          </a:blip>
          <a:srcRect l="37086" t="70253" r="37829" b="823"/>
          <a:stretch/>
        </p:blipFill>
        <p:spPr>
          <a:xfrm>
            <a:off x="7187071" y="3322673"/>
            <a:ext cx="2903277" cy="2690039"/>
          </a:xfrm>
          <a:prstGeom prst="rect">
            <a:avLst/>
          </a:prstGeom>
        </p:spPr>
      </p:pic>
    </p:spTree>
    <p:extLst>
      <p:ext uri="{BB962C8B-B14F-4D97-AF65-F5344CB8AC3E}">
        <p14:creationId xmlns:p14="http://schemas.microsoft.com/office/powerpoint/2010/main" val="35459659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Ã©sultat de recherche d'images pour &quot;antoine bernardin fualdÃ¨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1632" y="0"/>
            <a:ext cx="539036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RÃ©sultat de recherche d'images pour &quot;le petit journal fualdÃ¨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2229633" cy="3093929"/>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RÃ©sultat de recherche d'images pour &quot;le petit journal fualdÃ¨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9632" y="0"/>
            <a:ext cx="2004165" cy="3093928"/>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RÃ©sultat de recherche d'images pour &quot;le petit journal fualdÃ¨s&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33796" y="0"/>
            <a:ext cx="2141951" cy="3093928"/>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RÃ©sultat de recherche d'images pour &quot;le petit journal fualdÃ¨s&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093928"/>
            <a:ext cx="6375747" cy="3764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40473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rotWithShape="1">
          <a:blip r:embed="rId2">
            <a:extLst>
              <a:ext uri="{28A0092B-C50C-407E-A947-70E740481C1C}">
                <a14:useLocalDpi xmlns:a14="http://schemas.microsoft.com/office/drawing/2010/main" val="0"/>
              </a:ext>
            </a:extLst>
          </a:blip>
          <a:srcRect r="1495"/>
          <a:stretch/>
        </p:blipFill>
        <p:spPr>
          <a:xfrm>
            <a:off x="324496" y="0"/>
            <a:ext cx="5714798" cy="3477110"/>
          </a:xfrm>
          <a:prstGeom prst="rect">
            <a:avLst/>
          </a:prstGeom>
        </p:spPr>
      </p:pic>
      <p:pic>
        <p:nvPicPr>
          <p:cNvPr id="10" name="Image 9"/>
          <p:cNvPicPr>
            <a:picLocks noChangeAspect="1"/>
          </p:cNvPicPr>
          <p:nvPr/>
        </p:nvPicPr>
        <p:blipFill rotWithShape="1">
          <a:blip r:embed="rId3">
            <a:extLst>
              <a:ext uri="{28A0092B-C50C-407E-A947-70E740481C1C}">
                <a14:useLocalDpi xmlns:a14="http://schemas.microsoft.com/office/drawing/2010/main" val="0"/>
              </a:ext>
            </a:extLst>
          </a:blip>
          <a:srcRect l="1371"/>
          <a:stretch/>
        </p:blipFill>
        <p:spPr>
          <a:xfrm>
            <a:off x="318977" y="3477110"/>
            <a:ext cx="5721992" cy="2615346"/>
          </a:xfrm>
          <a:prstGeom prst="rect">
            <a:avLst/>
          </a:prstGeom>
        </p:spPr>
      </p:pic>
      <p:pic>
        <p:nvPicPr>
          <p:cNvPr id="17411" name="Picture 3" descr="https://www.lesarchivesduspectacle.net/Documents/S/S65167_1.jpg"/>
          <p:cNvPicPr>
            <a:picLocks noChangeAspect="1" noChangeArrowheads="1"/>
          </p:cNvPicPr>
          <p:nvPr/>
        </p:nvPicPr>
        <p:blipFill rotWithShape="1">
          <a:blip r:embed="rId4">
            <a:extLst>
              <a:ext uri="{28A0092B-C50C-407E-A947-70E740481C1C}">
                <a14:useLocalDpi xmlns:a14="http://schemas.microsoft.com/office/drawing/2010/main" val="0"/>
              </a:ext>
            </a:extLst>
          </a:blip>
          <a:srcRect l="2990" t="1396" r="4556" b="3720"/>
          <a:stretch/>
        </p:blipFill>
        <p:spPr bwMode="auto">
          <a:xfrm>
            <a:off x="7187609" y="1"/>
            <a:ext cx="4536000" cy="6092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1836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odez : qui sont ces amateurs qui font revivre FualdÃ¨s ?"/>
          <p:cNvPicPr>
            <a:picLocks noChangeAspect="1" noChangeArrowheads="1"/>
          </p:cNvPicPr>
          <p:nvPr/>
        </p:nvPicPr>
        <p:blipFill rotWithShape="1">
          <a:blip r:embed="rId2">
            <a:extLst>
              <a:ext uri="{28A0092B-C50C-407E-A947-70E740481C1C}">
                <a14:useLocalDpi xmlns:a14="http://schemas.microsoft.com/office/drawing/2010/main" val="0"/>
              </a:ext>
            </a:extLst>
          </a:blip>
          <a:srcRect t="1216"/>
          <a:stretch/>
        </p:blipFill>
        <p:spPr bwMode="auto">
          <a:xfrm>
            <a:off x="4336533" y="74428"/>
            <a:ext cx="7524000" cy="6046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4037" y="2098428"/>
            <a:ext cx="3762375" cy="3693319"/>
          </a:xfrm>
          <a:prstGeom prst="rect">
            <a:avLst/>
          </a:prstGeom>
        </p:spPr>
        <p:txBody>
          <a:bodyPr wrap="square">
            <a:spAutoFit/>
          </a:bodyPr>
          <a:lstStyle/>
          <a:p>
            <a:r>
              <a:rPr lang="fr-FR" b="1" dirty="0">
                <a:solidFill>
                  <a:srgbClr val="333333"/>
                </a:solidFill>
                <a:latin typeface="Trebuchet MS" panose="020B0603020202020204" pitchFamily="34" charset="0"/>
              </a:rPr>
              <a:t>Théâtre. Ils sont une cinquantaine, sur scène et en coulisses, à s’activer depuis neuf mois pour monter la pièce événement de l’été ruthénois, «Qui a tué Fualdès?». Quatre représentations, au total, sont programmées : chaque soir à partir de demain et jusqu’à samedi, en nocturne, </a:t>
            </a:r>
            <a:r>
              <a:rPr lang="fr-FR" dirty="0"/>
              <a:t>sur la place Foch. Le projet est piloté par l’association «</a:t>
            </a:r>
            <a:r>
              <a:rPr lang="fr-FR" dirty="0" err="1"/>
              <a:t>Rutènes</a:t>
            </a:r>
            <a:r>
              <a:rPr lang="fr-FR" dirty="0"/>
              <a:t> en scène», présidée par Pierre Foucault.</a:t>
            </a:r>
          </a:p>
        </p:txBody>
      </p:sp>
      <p:sp>
        <p:nvSpPr>
          <p:cNvPr id="3" name="Rectangle 2"/>
          <p:cNvSpPr/>
          <p:nvPr/>
        </p:nvSpPr>
        <p:spPr>
          <a:xfrm>
            <a:off x="404037" y="715417"/>
            <a:ext cx="3600256" cy="646331"/>
          </a:xfrm>
          <a:prstGeom prst="rect">
            <a:avLst/>
          </a:prstGeom>
        </p:spPr>
        <p:txBody>
          <a:bodyPr wrap="square">
            <a:spAutoFit/>
          </a:bodyPr>
          <a:lstStyle/>
          <a:p>
            <a:r>
              <a:rPr lang="fr-FR" b="1" dirty="0">
                <a:solidFill>
                  <a:srgbClr val="1B1B1B"/>
                </a:solidFill>
                <a:latin typeface="Aleo"/>
              </a:rPr>
              <a:t>Rodez : qui sont ces amateurs qui font revivre Fualdès ?</a:t>
            </a:r>
            <a:endParaRPr lang="fr-FR" b="1" i="0" dirty="0">
              <a:solidFill>
                <a:srgbClr val="1B1B1B"/>
              </a:solidFill>
              <a:effectLst/>
              <a:latin typeface="Aleo"/>
            </a:endParaRPr>
          </a:p>
        </p:txBody>
      </p:sp>
    </p:spTree>
    <p:extLst>
      <p:ext uri="{BB962C8B-B14F-4D97-AF65-F5344CB8AC3E}">
        <p14:creationId xmlns:p14="http://schemas.microsoft.com/office/powerpoint/2010/main" val="19432410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L'affaire FualdÃ¨s Ã  La Bale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889347" y="450937"/>
            <a:ext cx="6764055" cy="1323439"/>
          </a:xfrm>
          <a:prstGeom prst="rect">
            <a:avLst/>
          </a:prstGeom>
          <a:noFill/>
        </p:spPr>
        <p:txBody>
          <a:bodyPr wrap="square" rtlCol="0">
            <a:spAutoFit/>
          </a:bodyPr>
          <a:lstStyle/>
          <a:p>
            <a:r>
              <a:rPr lang="fr-FR" sz="8000" dirty="0" smtClean="0">
                <a:latin typeface="Chiller" panose="04020404031007020602" pitchFamily="82" charset="0"/>
              </a:rPr>
              <a:t>A BIENTÔT…!!!</a:t>
            </a:r>
            <a:endParaRPr lang="fr-FR" sz="8000" dirty="0">
              <a:latin typeface="Chiller" panose="04020404031007020602" pitchFamily="82"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1303" y="4534422"/>
            <a:ext cx="1672182" cy="1959321"/>
          </a:xfrm>
          <a:prstGeom prst="rect">
            <a:avLst/>
          </a:prstGeom>
        </p:spPr>
      </p:pic>
      <p:sp>
        <p:nvSpPr>
          <p:cNvPr id="8" name="ZoneTexte 7"/>
          <p:cNvSpPr txBox="1"/>
          <p:nvPr/>
        </p:nvSpPr>
        <p:spPr>
          <a:xfrm>
            <a:off x="889347" y="3244334"/>
            <a:ext cx="4747365" cy="400110"/>
          </a:xfrm>
          <a:prstGeom prst="rect">
            <a:avLst/>
          </a:prstGeom>
          <a:noFill/>
        </p:spPr>
        <p:txBody>
          <a:bodyPr wrap="square" rtlCol="0">
            <a:spAutoFit/>
          </a:bodyPr>
          <a:lstStyle/>
          <a:p>
            <a:r>
              <a:rPr lang="fr-FR" sz="2000" b="1" dirty="0" smtClean="0"/>
              <a:t>Commentaires et images pris sur le NET</a:t>
            </a:r>
            <a:endParaRPr lang="fr-FR" sz="2000" b="1" dirty="0"/>
          </a:p>
        </p:txBody>
      </p:sp>
    </p:spTree>
    <p:extLst>
      <p:ext uri="{BB962C8B-B14F-4D97-AF65-F5344CB8AC3E}">
        <p14:creationId xmlns:p14="http://schemas.microsoft.com/office/powerpoint/2010/main" val="1515045070"/>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TM10001114[[fn=Galerie]]</Template>
  <TotalTime>0</TotalTime>
  <Words>457</Words>
  <Application>Microsoft Office PowerPoint</Application>
  <PresentationFormat>Grand écran</PresentationFormat>
  <Paragraphs>24</Paragraphs>
  <Slides>17</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17</vt:i4>
      </vt:variant>
    </vt:vector>
  </HeadingPairs>
  <TitlesOfParts>
    <vt:vector size="28" baseType="lpstr">
      <vt:lpstr>Aleo</vt:lpstr>
      <vt:lpstr>Arial</vt:lpstr>
      <vt:lpstr>Chiller</vt:lpstr>
      <vt:lpstr>Frank Ruhl Libre</vt:lpstr>
      <vt:lpstr>Gentium Book Basic</vt:lpstr>
      <vt:lpstr>Gill Sans MT</vt:lpstr>
      <vt:lpstr>Lato</vt:lpstr>
      <vt:lpstr>trebuchet ms</vt:lpstr>
      <vt:lpstr>trebuchet ms</vt:lpstr>
      <vt:lpstr>X-Files</vt:lpstr>
      <vt:lpstr>Gallery</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10</cp:revision>
  <dcterms:created xsi:type="dcterms:W3CDTF">2019-04-28T14:12:00Z</dcterms:created>
  <dcterms:modified xsi:type="dcterms:W3CDTF">2023-12-28T19:34:04Z</dcterms:modified>
</cp:coreProperties>
</file>