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60" r:id="rId4"/>
    <p:sldId id="259" r:id="rId5"/>
    <p:sldId id="258" r:id="rId6"/>
    <p:sldId id="257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68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741" autoAdjust="0"/>
    <p:restoredTop sz="94660"/>
  </p:normalViewPr>
  <p:slideViewPr>
    <p:cSldViewPr snapToGrid="0">
      <p:cViewPr varScale="1">
        <p:scale>
          <a:sx n="75" d="100"/>
          <a:sy n="75" d="100"/>
        </p:scale>
        <p:origin x="4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9958DD-BD14-0A1D-6019-A4EE2435FB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483CD13-F64F-F53C-1667-A801356424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6FEEC7-57F8-1B16-4D4E-5D1A8404A6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C3DF6-5BAF-4326-81F9-0A614A6743CB}" type="datetimeFigureOut">
              <a:rPr lang="fr-FR" smtClean="0"/>
              <a:t>03/01/2024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95EA61D-BE9A-D032-6AF4-BECEB50D1F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0AB965-8006-1E77-A929-31A58A0B4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4CB19-A681-4C76-9FA1-00195196B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220920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F9C0D1-604E-67FB-04F1-BC9FA007A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85F0863-1C45-52B9-DC03-1A296ABFB5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400C52D-00B3-56D6-ADAE-D0331FF31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C3DF6-5BAF-4326-81F9-0A614A6743CB}" type="datetimeFigureOut">
              <a:rPr lang="fr-FR" smtClean="0"/>
              <a:t>03/01/2024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C67F38-73B8-25F4-F15B-C2ACD3C10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769D35C-E467-3BE5-2F18-53D786D48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4CB19-A681-4C76-9FA1-00195196B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075704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730DC0-A59C-1B04-F604-8AC185446D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F577F7D-F9CE-35E2-A720-8A5A8DC0AD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6CE3D44-50BB-E672-0A85-FE8F632A8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C3DF6-5BAF-4326-81F9-0A614A6743CB}" type="datetimeFigureOut">
              <a:rPr lang="fr-FR" smtClean="0"/>
              <a:t>03/01/2024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F8910D7-7579-9A32-20C6-6D0F9AD87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38C57BD-16FE-7941-32DF-443EEF525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4CB19-A681-4C76-9FA1-00195196B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464257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056C43-F41C-E421-15B1-69BF8C8490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EA0F816-F0B5-CB00-9B23-3B3FD7AACF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80DE8F1-9813-F66B-7293-A6C8DE7385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040CA62-D919-348D-5B70-9ADE0C788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C3DF6-5BAF-4326-81F9-0A614A6743CB}" type="datetimeFigureOut">
              <a:rPr lang="fr-FR" smtClean="0"/>
              <a:t>03/01/2024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830350E-7A5C-0D23-F751-C464B3C17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AA10A0A-27FE-9BD7-F4C9-3856C3FD0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4CB19-A681-4C76-9FA1-00195196B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562752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E421F0-1934-596D-5DBA-876E373D4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F98865F-4A61-7A75-83C0-B00C7F97BD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785DAF1-1765-4B45-20E4-01D18C1AF5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45958D6-592D-A44B-1035-4D9F1A971B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B15AD7B-0971-4328-6C9A-E87E2195E9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D960F20-96BA-8417-BB88-A299071839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C3DF6-5BAF-4326-81F9-0A614A6743CB}" type="datetimeFigureOut">
              <a:rPr lang="fr-FR" smtClean="0"/>
              <a:t>03/01/2024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9421835-65E9-7A8E-242F-EC2CCB6EC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9380E4E-1B96-E085-268E-769921465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4CB19-A681-4C76-9FA1-00195196B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976563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075753-1239-62DC-4BE7-9D9E004BB9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60F9CFF-6CF8-85E0-7447-625A3BC7C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C3DF6-5BAF-4326-81F9-0A614A6743CB}" type="datetimeFigureOut">
              <a:rPr lang="fr-FR" smtClean="0"/>
              <a:t>03/01/2024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0BBE66B-DDCA-6568-9E1E-DA3738C6D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F71725D-1874-C9AD-C778-35A50DD72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4CB19-A681-4C76-9FA1-00195196B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173108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59F8313-6CB5-F68C-C89E-1D127FC2D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C3DF6-5BAF-4326-81F9-0A614A6743CB}" type="datetimeFigureOut">
              <a:rPr lang="fr-FR" smtClean="0"/>
              <a:t>03/01/2024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8A72494-7BD9-EFB6-68DB-5B06C04BFE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E0754D1-D590-E2E7-CE31-1D19DD534C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4CB19-A681-4C76-9FA1-00195196B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197584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DB6643-5B51-B941-EEC8-F975A4FF86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1E569C4-D24D-D72E-736B-B93464AB56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F03A7E7-B572-12E8-1058-3AD6D3E66D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F466FAA-BFCD-CD41-7C59-B7FC275827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C3DF6-5BAF-4326-81F9-0A614A6743CB}" type="datetimeFigureOut">
              <a:rPr lang="fr-FR" smtClean="0"/>
              <a:t>03/01/2024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7E111B8-067F-63C6-4217-B73AEED0C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87F6C8-7F8B-B1C0-A8B6-2D25797DD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4CB19-A681-4C76-9FA1-00195196B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292455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48920A-6989-0E22-3E8F-0B30DEF892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EB4B759-CBEC-B9A3-79D6-A143F5F4D1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2DD5AC5-A8FA-1BAC-5749-1D348A9312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B5884C1-111C-4D27-51BE-858C1BD78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C3DF6-5BAF-4326-81F9-0A614A6743CB}" type="datetimeFigureOut">
              <a:rPr lang="fr-FR" smtClean="0"/>
              <a:t>03/01/2024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75F63B5-C52C-10AB-364E-EDE71ACE0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573528D-DDA0-13E5-D113-25E65DDC3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4CB19-A681-4C76-9FA1-00195196B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152253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E75808-C448-1EDB-28F7-7CC828222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EF55E37-6F9B-1ECB-D0D3-11FB038C00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B864488-CA9A-0690-68D8-677EBDC3A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C3DF6-5BAF-4326-81F9-0A614A6743CB}" type="datetimeFigureOut">
              <a:rPr lang="fr-FR" smtClean="0"/>
              <a:t>03/01/2024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A411C3-C546-1426-A6FE-1E319E7BE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DF8E03-FDC0-B881-37FD-485990C47F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4CB19-A681-4C76-9FA1-00195196B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108070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7A7BE9F-851A-7DD9-DFD8-EE98B4F829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70153AE-7FDF-8A15-50F9-65564802E6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E51933-A5C4-C6CB-4116-F420CEC898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C3DF6-5BAF-4326-81F9-0A614A6743CB}" type="datetimeFigureOut">
              <a:rPr lang="fr-FR" smtClean="0"/>
              <a:t>03/01/2024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A536478-01CB-B8F3-1071-21CF59BF4F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0A74FEB-1A32-ABCB-8630-F0486D13A7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4CB19-A681-4C76-9FA1-00195196B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30743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6BE1217-9E14-9B85-5E49-E386C937BE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E4648F1-EC24-F005-C24B-CE576E6F90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338537D-AFB8-3686-40A8-97FF6DF7B5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C3DF6-5BAF-4326-81F9-0A614A6743CB}" type="datetimeFigureOut">
              <a:rPr lang="fr-FR" smtClean="0"/>
              <a:t>03/01/2024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FD4E59D-818D-92C7-0C1F-E22AB1EEB2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3B623E2-AB37-36DB-05B7-10152928BE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4CB19-A681-4C76-9FA1-00195196B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483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lieu de culte&#10;&#10;Description générée automatiquement">
            <a:extLst>
              <a:ext uri="{FF2B5EF4-FFF2-40B4-BE49-F238E27FC236}">
                <a16:creationId xmlns:a16="http://schemas.microsoft.com/office/drawing/2014/main" id="{F83037CB-2599-50BD-2977-9DF21C34067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070" y="399884"/>
            <a:ext cx="11304000" cy="6058232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FAD0985-1C02-DD4F-409A-654C1B68B793}"/>
              </a:ext>
            </a:extLst>
          </p:cNvPr>
          <p:cNvSpPr txBox="1"/>
          <p:nvPr/>
        </p:nvSpPr>
        <p:spPr>
          <a:xfrm>
            <a:off x="3966210" y="399884"/>
            <a:ext cx="9761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Wat </a:t>
            </a:r>
            <a:r>
              <a:rPr lang="fr-FR" sz="2400" b="1" i="0" dirty="0" err="1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Rong</a:t>
            </a:r>
            <a:r>
              <a:rPr lang="fr-FR" sz="2400" b="1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fr-FR" sz="2400" b="1" i="0" dirty="0" err="1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Khun</a:t>
            </a:r>
            <a:r>
              <a:rPr lang="fr-FR" sz="2400" b="1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 (Thaïlande )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C1AD79A-916D-3AB4-125C-4B8595EB2BB2}"/>
              </a:ext>
            </a:extLst>
          </p:cNvPr>
          <p:cNvSpPr txBox="1"/>
          <p:nvPr/>
        </p:nvSpPr>
        <p:spPr>
          <a:xfrm>
            <a:off x="3371850" y="5945826"/>
            <a:ext cx="80124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Wat </a:t>
            </a:r>
            <a:r>
              <a:rPr lang="fr-FR" sz="3200" b="1" dirty="0" err="1">
                <a:solidFill>
                  <a:schemeClr val="bg1"/>
                </a:solidFill>
              </a:rPr>
              <a:t>R</a:t>
            </a:r>
            <a:r>
              <a:rPr lang="fr-FR" sz="2400" b="1" dirty="0" err="1">
                <a:solidFill>
                  <a:schemeClr val="bg1"/>
                </a:solidFill>
              </a:rPr>
              <a:t>ong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Khun</a:t>
            </a:r>
            <a:r>
              <a:rPr lang="fr-FR" sz="2400" b="1" dirty="0">
                <a:solidFill>
                  <a:schemeClr val="bg1"/>
                </a:solidFill>
              </a:rPr>
              <a:t>, Chiang Rai, Nord-</a:t>
            </a:r>
            <a:r>
              <a:rPr lang="fr-FR" sz="2400" b="1" dirty="0" err="1">
                <a:solidFill>
                  <a:schemeClr val="bg1"/>
                </a:solidFill>
              </a:rPr>
              <a:t>Thailand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75363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  <p:sndAc>
          <p:stSnd loop="1">
            <p:snd r:embed="rId2" name="คู่คอง Ost.นาคี  ก้อง ห้วยไร่  Official MV.wav"/>
          </p:stSnd>
        </p:sndAc>
      </p:transition>
    </mc:Choice>
    <mc:Fallback>
      <p:transition spd="slow" advClick="0" advTm="9000">
        <p:fade/>
        <p:sndAc>
          <p:stSnd loop="1">
            <p:snd r:embed="rId2" name="คู่คอง Ost.นาคี  ก้อง ห้วยไร่  Official MV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E790B7-426A-BF94-AFD1-4BFE055C9E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Wat </a:t>
            </a:r>
            <a:r>
              <a:rPr lang="fr-FR" sz="44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Rong</a:t>
            </a:r>
            <a:r>
              <a:rPr lang="fr-F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</a:t>
            </a:r>
            <a:r>
              <a:rPr lang="fr-FR" sz="44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Khun</a:t>
            </a:r>
            <a:r>
              <a:rPr lang="fr-F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(en thaï : </a:t>
            </a:r>
            <a:r>
              <a:rPr lang="th-TH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วัดร่องขุ่น) </a:t>
            </a:r>
            <a:r>
              <a:rPr lang="fr-F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est un temple situé à 13 km au sud de Chiang Rai, en Thaïlande, il est communément appelé le temple blanc. Il a été construit par </a:t>
            </a:r>
            <a:r>
              <a:rPr lang="fr-FR" sz="44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Chalermchai</a:t>
            </a:r>
            <a:r>
              <a:rPr lang="fr-F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</a:t>
            </a:r>
            <a:r>
              <a:rPr lang="fr-FR" sz="44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Kositpipat</a:t>
            </a:r>
            <a:r>
              <a:rPr lang="fr-F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(en thaï : </a:t>
            </a:r>
            <a:r>
              <a:rPr lang="th-TH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เฉลิมชัย โฆษิตพิพัฒน์), </a:t>
            </a:r>
            <a:r>
              <a:rPr lang="fr-F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un artiste thaïlandais de renom qui a voulu créer un tribut durable à Rama IX, ancien roi de Thaïlande décédé en 2016, et également honorer sa ville natale.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D9A524E-0B1F-212B-EF6C-60F38016989B}"/>
              </a:ext>
            </a:extLst>
          </p:cNvPr>
          <p:cNvSpPr txBox="1"/>
          <p:nvPr/>
        </p:nvSpPr>
        <p:spPr>
          <a:xfrm>
            <a:off x="2654300" y="45847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862438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EFF19B85-5714-DBAE-EA8D-BCFE181A51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936974"/>
            <a:ext cx="10728000" cy="498405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518971-7DC4-1D0C-8622-5240897316C2}"/>
              </a:ext>
            </a:extLst>
          </p:cNvPr>
          <p:cNvSpPr txBox="1"/>
          <p:nvPr/>
        </p:nvSpPr>
        <p:spPr>
          <a:xfrm>
            <a:off x="1577340" y="5952797"/>
            <a:ext cx="10172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Bassin, pont du cycle de la renaissance et </a:t>
            </a:r>
            <a:r>
              <a:rPr lang="fr-FR" sz="2400" b="1" dirty="0" err="1">
                <a:solidFill>
                  <a:srgbClr val="FFFF00"/>
                </a:solidFill>
              </a:rPr>
              <a:t>Ubosot</a:t>
            </a:r>
            <a:r>
              <a:rPr lang="fr-FR" sz="2400" b="1" dirty="0">
                <a:solidFill>
                  <a:srgbClr val="FFFF00"/>
                </a:solidFill>
              </a:rPr>
              <a:t> (de droite à gauche)</a:t>
            </a:r>
          </a:p>
        </p:txBody>
      </p:sp>
    </p:spTree>
    <p:extLst>
      <p:ext uri="{BB962C8B-B14F-4D97-AF65-F5344CB8AC3E}">
        <p14:creationId xmlns:p14="http://schemas.microsoft.com/office/powerpoint/2010/main" val="278515064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arbre, ciel&#10;&#10;Description générée automatiquement">
            <a:extLst>
              <a:ext uri="{FF2B5EF4-FFF2-40B4-BE49-F238E27FC236}">
                <a16:creationId xmlns:a16="http://schemas.microsoft.com/office/drawing/2014/main" id="{6643F911-3EC9-B629-E695-EDA6429AA5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4112" y="189000"/>
            <a:ext cx="3151367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9E595F-4ABF-3A2D-FF88-3CA7190003ED}"/>
              </a:ext>
            </a:extLst>
          </p:cNvPr>
          <p:cNvSpPr txBox="1"/>
          <p:nvPr/>
        </p:nvSpPr>
        <p:spPr>
          <a:xfrm>
            <a:off x="7795260" y="4098905"/>
            <a:ext cx="3691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Statue de l'artiste-peintre</a:t>
            </a:r>
          </a:p>
        </p:txBody>
      </p:sp>
    </p:spTree>
    <p:extLst>
      <p:ext uri="{BB962C8B-B14F-4D97-AF65-F5344CB8AC3E}">
        <p14:creationId xmlns:p14="http://schemas.microsoft.com/office/powerpoint/2010/main" val="375641559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ciel, plante&#10;&#10;Description générée automatiquement">
            <a:extLst>
              <a:ext uri="{FF2B5EF4-FFF2-40B4-BE49-F238E27FC236}">
                <a16:creationId xmlns:a16="http://schemas.microsoft.com/office/drawing/2014/main" id="{812D767E-CC68-87BD-49E6-270B89FD3D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8657" y="189000"/>
            <a:ext cx="4374685" cy="648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5059BF-FBC3-2D66-4A48-2F997FBAC2AA}"/>
              </a:ext>
            </a:extLst>
          </p:cNvPr>
          <p:cNvSpPr txBox="1"/>
          <p:nvPr/>
        </p:nvSpPr>
        <p:spPr>
          <a:xfrm>
            <a:off x="91440" y="3268980"/>
            <a:ext cx="3712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400" b="1" dirty="0"/>
              <a:t>Wat Rong </a:t>
            </a:r>
            <a:r>
              <a:rPr lang="nl-NL" sz="2400" b="1" dirty="0" err="1"/>
              <a:t>Khun</a:t>
            </a:r>
            <a:r>
              <a:rPr lang="nl-NL" sz="2400" b="1" dirty="0"/>
              <a:t>, Chiang Rai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1142529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ot de fleurs, Jardin botanique, fleur&#10;&#10;Description générée automatiquement">
            <a:extLst>
              <a:ext uri="{FF2B5EF4-FFF2-40B4-BE49-F238E27FC236}">
                <a16:creationId xmlns:a16="http://schemas.microsoft.com/office/drawing/2014/main" id="{DABF04DC-3E64-ED38-85E8-8017B6D7B5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526" y="639000"/>
            <a:ext cx="11044947" cy="55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99A91A-7AB4-44EA-2577-BA14DD434ACB}"/>
              </a:ext>
            </a:extLst>
          </p:cNvPr>
          <p:cNvSpPr txBox="1"/>
          <p:nvPr/>
        </p:nvSpPr>
        <p:spPr>
          <a:xfrm>
            <a:off x="4697730" y="6219000"/>
            <a:ext cx="10761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: </a:t>
            </a:r>
            <a:r>
              <a:rPr lang="fr-FR" sz="2400" b="1" dirty="0"/>
              <a:t>Temple blanc</a:t>
            </a:r>
          </a:p>
        </p:txBody>
      </p:sp>
    </p:spTree>
    <p:extLst>
      <p:ext uri="{BB962C8B-B14F-4D97-AF65-F5344CB8AC3E}">
        <p14:creationId xmlns:p14="http://schemas.microsoft.com/office/powerpoint/2010/main" val="106820210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ciel&#10;&#10;Description générée automatiquement">
            <a:extLst>
              <a:ext uri="{FF2B5EF4-FFF2-40B4-BE49-F238E27FC236}">
                <a16:creationId xmlns:a16="http://schemas.microsoft.com/office/drawing/2014/main" id="{5BE52CCA-8C63-CFE9-C553-5224D6FC22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000" y="931316"/>
            <a:ext cx="11088000" cy="4995368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93DA99-D3F6-74AC-B932-F2540E528257}"/>
              </a:ext>
            </a:extLst>
          </p:cNvPr>
          <p:cNvSpPr txBox="1"/>
          <p:nvPr/>
        </p:nvSpPr>
        <p:spPr>
          <a:xfrm>
            <a:off x="4972050" y="5926684"/>
            <a:ext cx="8698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Temple blanc</a:t>
            </a:r>
          </a:p>
        </p:txBody>
      </p:sp>
    </p:spTree>
    <p:extLst>
      <p:ext uri="{BB962C8B-B14F-4D97-AF65-F5344CB8AC3E}">
        <p14:creationId xmlns:p14="http://schemas.microsoft.com/office/powerpoint/2010/main" val="108383893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pot de fleurs, ciel&#10;&#10;Description générée automatiquement">
            <a:extLst>
              <a:ext uri="{FF2B5EF4-FFF2-40B4-BE49-F238E27FC236}">
                <a16:creationId xmlns:a16="http://schemas.microsoft.com/office/drawing/2014/main" id="{E910FD35-8403-6253-B88E-AC5497AD2E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00" y="979817"/>
            <a:ext cx="11304000" cy="5092682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F4C24E-BDF5-62AD-BEFC-17E343414136}"/>
              </a:ext>
            </a:extLst>
          </p:cNvPr>
          <p:cNvSpPr txBox="1"/>
          <p:nvPr/>
        </p:nvSpPr>
        <p:spPr>
          <a:xfrm>
            <a:off x="5406390" y="6072499"/>
            <a:ext cx="7520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Temple blanc</a:t>
            </a:r>
          </a:p>
        </p:txBody>
      </p:sp>
    </p:spTree>
    <p:extLst>
      <p:ext uri="{BB962C8B-B14F-4D97-AF65-F5344CB8AC3E}">
        <p14:creationId xmlns:p14="http://schemas.microsoft.com/office/powerpoint/2010/main" val="369265276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E4C10765-B86E-7A39-5210-BAF0826F54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8182" y="189000"/>
            <a:ext cx="2915635" cy="6480000"/>
          </a:xfrm>
          <a:prstGeom prst="ellipse">
            <a:avLst/>
          </a:prstGeom>
          <a:ln w="63500" cap="rnd">
            <a:solidFill>
              <a:schemeClr val="accent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FFD500-774B-D06C-AADB-B738BFD2618E}"/>
              </a:ext>
            </a:extLst>
          </p:cNvPr>
          <p:cNvSpPr txBox="1"/>
          <p:nvPr/>
        </p:nvSpPr>
        <p:spPr>
          <a:xfrm>
            <a:off x="763412" y="3771900"/>
            <a:ext cx="38747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Restauration d'un parasol royal sacré (</a:t>
            </a:r>
            <a:r>
              <a:rPr lang="fr-FR" sz="2400" b="1" dirty="0" err="1">
                <a:solidFill>
                  <a:schemeClr val="bg1"/>
                </a:solidFill>
              </a:rPr>
              <a:t>chatra</a:t>
            </a:r>
            <a:r>
              <a:rPr lang="fr-FR" sz="2400" b="1" dirty="0">
                <a:solidFill>
                  <a:schemeClr val="bg1"/>
                </a:solidFill>
              </a:rPr>
              <a:t> royal)</a:t>
            </a:r>
          </a:p>
        </p:txBody>
      </p:sp>
    </p:spTree>
    <p:extLst>
      <p:ext uri="{BB962C8B-B14F-4D97-AF65-F5344CB8AC3E}">
        <p14:creationId xmlns:p14="http://schemas.microsoft.com/office/powerpoint/2010/main" val="415791137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sol&#10;&#10;Description générée automatiquement">
            <a:extLst>
              <a:ext uri="{FF2B5EF4-FFF2-40B4-BE49-F238E27FC236}">
                <a16:creationId xmlns:a16="http://schemas.microsoft.com/office/drawing/2014/main" id="{384BB932-EB16-F0A1-660F-1713E28789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470" y="909000"/>
            <a:ext cx="11187060" cy="50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CF6E62-AED2-2769-B601-2E55B33E71DE}"/>
              </a:ext>
            </a:extLst>
          </p:cNvPr>
          <p:cNvSpPr txBox="1"/>
          <p:nvPr/>
        </p:nvSpPr>
        <p:spPr>
          <a:xfrm>
            <a:off x="4697730" y="6021377"/>
            <a:ext cx="9681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Temple blanc</a:t>
            </a:r>
          </a:p>
        </p:txBody>
      </p:sp>
    </p:spTree>
    <p:extLst>
      <p:ext uri="{BB962C8B-B14F-4D97-AF65-F5344CB8AC3E}">
        <p14:creationId xmlns:p14="http://schemas.microsoft.com/office/powerpoint/2010/main" val="360960239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AABBFD50-78EB-7695-46C8-F494F69BB8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3433" y="369000"/>
            <a:ext cx="9183601" cy="6120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56484C-795C-F77C-479D-6FB21C93E7DD}"/>
              </a:ext>
            </a:extLst>
          </p:cNvPr>
          <p:cNvSpPr txBox="1"/>
          <p:nvPr/>
        </p:nvSpPr>
        <p:spPr>
          <a:xfrm>
            <a:off x="5017770" y="369000"/>
            <a:ext cx="47777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Wat </a:t>
            </a:r>
            <a:r>
              <a:rPr lang="fr-FR" sz="2400" b="1" dirty="0" err="1"/>
              <a:t>Rong</a:t>
            </a:r>
            <a:r>
              <a:rPr lang="fr-FR" sz="2400" b="1" dirty="0"/>
              <a:t> </a:t>
            </a:r>
            <a:r>
              <a:rPr lang="fr-FR" sz="2400" b="1" dirty="0" err="1"/>
              <a:t>Khun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10915333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D7B50CE0-8964-B3A8-2E52-7E27119C5C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000" y="866440"/>
            <a:ext cx="11376000" cy="512512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AFDDFF-8860-B72B-4FCD-CCBACE4D9C3D}"/>
              </a:ext>
            </a:extLst>
          </p:cNvPr>
          <p:cNvSpPr txBox="1"/>
          <p:nvPr/>
        </p:nvSpPr>
        <p:spPr>
          <a:xfrm>
            <a:off x="5052060" y="5998517"/>
            <a:ext cx="7749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Temple blanc</a:t>
            </a:r>
          </a:p>
        </p:txBody>
      </p:sp>
    </p:spTree>
    <p:extLst>
      <p:ext uri="{BB962C8B-B14F-4D97-AF65-F5344CB8AC3E}">
        <p14:creationId xmlns:p14="http://schemas.microsoft.com/office/powerpoint/2010/main" val="309379844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habits&#10;&#10;Description générée automatiquement">
            <a:extLst>
              <a:ext uri="{FF2B5EF4-FFF2-40B4-BE49-F238E27FC236}">
                <a16:creationId xmlns:a16="http://schemas.microsoft.com/office/drawing/2014/main" id="{892957A6-29FA-CF8D-69A8-519F560042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4947" y="369000"/>
            <a:ext cx="9162106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5E92DD-9B19-972E-C577-6DCD8666DD18}"/>
              </a:ext>
            </a:extLst>
          </p:cNvPr>
          <p:cNvSpPr txBox="1"/>
          <p:nvPr/>
        </p:nvSpPr>
        <p:spPr>
          <a:xfrm>
            <a:off x="1514947" y="369000"/>
            <a:ext cx="5314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Wat </a:t>
            </a:r>
            <a:r>
              <a:rPr lang="fr-FR" sz="2400" b="1" dirty="0" err="1"/>
              <a:t>Rong</a:t>
            </a:r>
            <a:r>
              <a:rPr lang="fr-FR" sz="2400" b="1" dirty="0"/>
              <a:t> </a:t>
            </a:r>
            <a:r>
              <a:rPr lang="fr-FR" sz="2400" b="1" dirty="0" err="1"/>
              <a:t>Khun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4067099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objets en céramique, poterie, céramique&#10;&#10;Description générée automatiquement">
            <a:extLst>
              <a:ext uri="{FF2B5EF4-FFF2-40B4-BE49-F238E27FC236}">
                <a16:creationId xmlns:a16="http://schemas.microsoft.com/office/drawing/2014/main" id="{A4FFB577-7B2C-E647-0601-399D63C532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5760" y="369000"/>
            <a:ext cx="816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D41A23-6A5A-5D1B-3A1F-6543F1644864}"/>
              </a:ext>
            </a:extLst>
          </p:cNvPr>
          <p:cNvSpPr txBox="1"/>
          <p:nvPr/>
        </p:nvSpPr>
        <p:spPr>
          <a:xfrm>
            <a:off x="208280" y="3840479"/>
            <a:ext cx="2697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030A0"/>
                </a:solidFill>
              </a:rPr>
              <a:t> Purgatory, White Temple, Chiang Rai</a:t>
            </a:r>
            <a:endParaRPr lang="fr-FR" sz="24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74102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ol, plein air, sculpture&#10;&#10;Description générée automatiquement">
            <a:extLst>
              <a:ext uri="{FF2B5EF4-FFF2-40B4-BE49-F238E27FC236}">
                <a16:creationId xmlns:a16="http://schemas.microsoft.com/office/drawing/2014/main" id="{4EAB935F-12FF-92E8-D4FD-2F74811946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3960" y="369000"/>
            <a:ext cx="8160000" cy="612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479E24-55BA-CC35-D470-CAE6B75DCD75}"/>
              </a:ext>
            </a:extLst>
          </p:cNvPr>
          <p:cNvSpPr txBox="1"/>
          <p:nvPr/>
        </p:nvSpPr>
        <p:spPr>
          <a:xfrm>
            <a:off x="9601200" y="3589021"/>
            <a:ext cx="24688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Wat Rong Khun - Detail of the </a:t>
            </a:r>
            <a:r>
              <a:rPr lang="en-US" sz="2400" b="1" dirty="0" err="1"/>
              <a:t>miserables</a:t>
            </a:r>
            <a:r>
              <a:rPr lang="en-US" sz="2400" b="1" dirty="0"/>
              <a:t> in hell sculpture - Chiang Rai, </a:t>
            </a:r>
            <a:r>
              <a:rPr lang="en-US" sz="2400" b="1" dirty="0" err="1"/>
              <a:t>Thailande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459241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9ED481C6-BBDC-4DD5-0BA0-962BF46FEC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6539" y="369000"/>
            <a:ext cx="9270542" cy="612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44854F-7880-F56E-A41E-DFF8D88CF980}"/>
              </a:ext>
            </a:extLst>
          </p:cNvPr>
          <p:cNvSpPr txBox="1"/>
          <p:nvPr/>
        </p:nvSpPr>
        <p:spPr>
          <a:xfrm>
            <a:off x="226289" y="2251710"/>
            <a:ext cx="200025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Porte du paradis gardée par </a:t>
            </a:r>
            <a:r>
              <a:rPr lang="fr-FR" sz="2400" b="1" dirty="0" err="1"/>
              <a:t>Rahu</a:t>
            </a:r>
            <a:r>
              <a:rPr lang="fr-FR" sz="2400" b="1" dirty="0"/>
              <a:t> et la Mort, qui décident du sort des morts</a:t>
            </a:r>
          </a:p>
        </p:txBody>
      </p:sp>
    </p:spTree>
    <p:extLst>
      <p:ext uri="{BB962C8B-B14F-4D97-AF65-F5344CB8AC3E}">
        <p14:creationId xmlns:p14="http://schemas.microsoft.com/office/powerpoint/2010/main" val="419292600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4A112CDD-EDA9-0BAF-6D34-71722BA44C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311" y="369000"/>
            <a:ext cx="9183589" cy="612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93A29B-F6A8-7539-4E8C-A680DD4E553D}"/>
              </a:ext>
            </a:extLst>
          </p:cNvPr>
          <p:cNvSpPr txBox="1"/>
          <p:nvPr/>
        </p:nvSpPr>
        <p:spPr>
          <a:xfrm>
            <a:off x="10001250" y="2937510"/>
            <a:ext cx="20002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Chiang Rai, Thailand: Wat Rong Khun, also known as "The White Temple"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0352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lieu de culte, bâtiment&#10;&#10;Description générée automatiquement">
            <a:extLst>
              <a:ext uri="{FF2B5EF4-FFF2-40B4-BE49-F238E27FC236}">
                <a16:creationId xmlns:a16="http://schemas.microsoft.com/office/drawing/2014/main" id="{A8C6F5DB-376D-F3F1-C8C6-B028D33C6F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1459" y="369000"/>
            <a:ext cx="9183601" cy="6120000"/>
          </a:xfrm>
          <a:prstGeom prst="rect">
            <a:avLst/>
          </a:prstGeom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F7B0E4-F432-D87D-8363-62A2E9E0B4BB}"/>
              </a:ext>
            </a:extLst>
          </p:cNvPr>
          <p:cNvSpPr txBox="1"/>
          <p:nvPr/>
        </p:nvSpPr>
        <p:spPr>
          <a:xfrm>
            <a:off x="166889" y="3429000"/>
            <a:ext cx="22745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400" b="1" dirty="0">
                <a:solidFill>
                  <a:srgbClr val="FFFF00"/>
                </a:solidFill>
              </a:rPr>
              <a:t>Wat Rong </a:t>
            </a:r>
            <a:r>
              <a:rPr lang="nl-NL" sz="2400" b="1" dirty="0" err="1">
                <a:solidFill>
                  <a:srgbClr val="FFFF00"/>
                </a:solidFill>
              </a:rPr>
              <a:t>Khun</a:t>
            </a:r>
            <a:r>
              <a:rPr lang="nl-NL" sz="2400" b="1" dirty="0">
                <a:solidFill>
                  <a:srgbClr val="FFFF00"/>
                </a:solidFill>
              </a:rPr>
              <a:t>, Chiang Rai, </a:t>
            </a:r>
            <a:r>
              <a:rPr lang="nl-NL" sz="2400" b="1" dirty="0" err="1">
                <a:solidFill>
                  <a:srgbClr val="FFFF00"/>
                </a:solidFill>
              </a:rPr>
              <a:t>Thaïlande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785376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lein air, bâtiment&#10;&#10;Description générée automatiquement">
            <a:extLst>
              <a:ext uri="{FF2B5EF4-FFF2-40B4-BE49-F238E27FC236}">
                <a16:creationId xmlns:a16="http://schemas.microsoft.com/office/drawing/2014/main" id="{A1F9BE71-EB8F-50EA-BB13-C4A61B237E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2008" y="369000"/>
            <a:ext cx="8782064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C90177-B4B4-76D5-4438-45898C1CA034}"/>
              </a:ext>
            </a:extLst>
          </p:cNvPr>
          <p:cNvSpPr txBox="1"/>
          <p:nvPr/>
        </p:nvSpPr>
        <p:spPr>
          <a:xfrm>
            <a:off x="9852660" y="3314700"/>
            <a:ext cx="22517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Wat Rong Khun, located just south of Chiang Rai Thailand.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34943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homme, personne, art&#10;&#10;Description générée automatiquement">
            <a:extLst>
              <a:ext uri="{FF2B5EF4-FFF2-40B4-BE49-F238E27FC236}">
                <a16:creationId xmlns:a16="http://schemas.microsoft.com/office/drawing/2014/main" id="{B106561A-3E97-F9BD-E9E9-2AD3DA47A7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4802" y="369000"/>
            <a:ext cx="9188995" cy="612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F2312C-03FA-76B9-117B-119B36563801}"/>
              </a:ext>
            </a:extLst>
          </p:cNvPr>
          <p:cNvSpPr txBox="1"/>
          <p:nvPr/>
        </p:nvSpPr>
        <p:spPr>
          <a:xfrm>
            <a:off x="330252" y="1254710"/>
            <a:ext cx="211455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intérieure du temple Wat Rong Khun (le Temple blanc) en Thaïlande. La conception du temple bouddhiste et la peinture à l'intérieur sont de Chalermchai Kositpipat 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90335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Arts visuels, Art moderne&#10;&#10;Description générée automatiquement">
            <a:extLst>
              <a:ext uri="{FF2B5EF4-FFF2-40B4-BE49-F238E27FC236}">
                <a16:creationId xmlns:a16="http://schemas.microsoft.com/office/drawing/2014/main" id="{4404B525-35DB-02BD-341F-8BFBA8E3B9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5130" y="212085"/>
            <a:ext cx="6084000" cy="6433830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B41221D-85E6-22DB-6758-B2E87F480765}"/>
              </a:ext>
            </a:extLst>
          </p:cNvPr>
          <p:cNvSpPr txBox="1"/>
          <p:nvPr/>
        </p:nvSpPr>
        <p:spPr>
          <a:xfrm>
            <a:off x="8966550" y="4068539"/>
            <a:ext cx="32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Peinture murale du Wat </a:t>
            </a:r>
            <a:r>
              <a:rPr lang="fr-FR" sz="2400" b="1" dirty="0" err="1"/>
              <a:t>Rong</a:t>
            </a:r>
            <a:r>
              <a:rPr lang="fr-FR" sz="2400" b="1" dirty="0"/>
              <a:t> </a:t>
            </a:r>
            <a:r>
              <a:rPr lang="fr-FR" sz="2400" b="1" dirty="0" err="1"/>
              <a:t>Khun</a:t>
            </a:r>
            <a:r>
              <a:rPr lang="fr-FR" sz="2400" b="1" dirty="0"/>
              <a:t>, Chiang Rai, Thaïlande</a:t>
            </a:r>
          </a:p>
        </p:txBody>
      </p:sp>
    </p:spTree>
    <p:extLst>
      <p:ext uri="{BB962C8B-B14F-4D97-AF65-F5344CB8AC3E}">
        <p14:creationId xmlns:p14="http://schemas.microsoft.com/office/powerpoint/2010/main" val="415039256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6CF874FF-639D-4ACE-29EE-D78C7EEA09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0274" y="628012"/>
            <a:ext cx="8129852" cy="5601976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ACEFC0-CA9B-1ECA-556D-717CD9D7C2BA}"/>
              </a:ext>
            </a:extLst>
          </p:cNvPr>
          <p:cNvSpPr txBox="1"/>
          <p:nvPr/>
        </p:nvSpPr>
        <p:spPr>
          <a:xfrm>
            <a:off x="304337" y="3098800"/>
            <a:ext cx="27813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5 mai 2014, le temple blanc a subi de nombreux dégâts à cause d’un tremblement de terre.</a:t>
            </a:r>
          </a:p>
        </p:txBody>
      </p:sp>
    </p:spTree>
    <p:extLst>
      <p:ext uri="{BB962C8B-B14F-4D97-AF65-F5344CB8AC3E}">
        <p14:creationId xmlns:p14="http://schemas.microsoft.com/office/powerpoint/2010/main" val="87595244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4C9FB400-C96B-D4AA-59B4-5CB98823BA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674" y="716932"/>
            <a:ext cx="8129852" cy="542413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2DA41C-F5CD-F728-69D4-643F2CDF595A}"/>
              </a:ext>
            </a:extLst>
          </p:cNvPr>
          <p:cNvSpPr txBox="1"/>
          <p:nvPr/>
        </p:nvSpPr>
        <p:spPr>
          <a:xfrm>
            <a:off x="9320874" y="1841500"/>
            <a:ext cx="2768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Pour obtenir un temple d’une blancheur éclatante, l’artiste a utilisé des morceaux de miroirs qui ont été incrustés dans l’édifice.</a:t>
            </a:r>
          </a:p>
        </p:txBody>
      </p:sp>
    </p:spTree>
    <p:extLst>
      <p:ext uri="{BB962C8B-B14F-4D97-AF65-F5344CB8AC3E}">
        <p14:creationId xmlns:p14="http://schemas.microsoft.com/office/powerpoint/2010/main" val="296685948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homme, ciel&#10;&#10;Description générée automatiquement">
            <a:extLst>
              <a:ext uri="{FF2B5EF4-FFF2-40B4-BE49-F238E27FC236}">
                <a16:creationId xmlns:a16="http://schemas.microsoft.com/office/drawing/2014/main" id="{FEA8A5DE-FEC1-B3C1-F5B8-2243063B23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7274" y="735986"/>
            <a:ext cx="8129852" cy="5386027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E03E49-D42E-4BD3-D9F5-F04B1DF420F8}"/>
              </a:ext>
            </a:extLst>
          </p:cNvPr>
          <p:cNvSpPr txBox="1"/>
          <p:nvPr/>
        </p:nvSpPr>
        <p:spPr>
          <a:xfrm>
            <a:off x="381000" y="1651000"/>
            <a:ext cx="309787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temple blanc est atteint en traversant un pont sur un petit lac.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Sous le pont, se trouvent les centaines de mains de ceux qui n’ont pas résisté à la tentation</a:t>
            </a:r>
            <a:r>
              <a:rPr lang="fr-FR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2779917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ciel&#10;&#10;Description générée automatiquement">
            <a:extLst>
              <a:ext uri="{FF2B5EF4-FFF2-40B4-BE49-F238E27FC236}">
                <a16:creationId xmlns:a16="http://schemas.microsoft.com/office/drawing/2014/main" id="{29123C08-96F5-6F11-AA9E-6E58CBC230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274" y="723283"/>
            <a:ext cx="8129852" cy="541143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5CCCDD-D7FE-7D0D-6FB4-1FE76346A5BF}"/>
              </a:ext>
            </a:extLst>
          </p:cNvPr>
          <p:cNvSpPr txBox="1"/>
          <p:nvPr/>
        </p:nvSpPr>
        <p:spPr>
          <a:xfrm>
            <a:off x="9105900" y="1166841"/>
            <a:ext cx="30861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bâtiment doré représente le corps, tandis que le temple blanc représente l’esprit.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L’or symbolise la façon dont les gens se concentrent sur les désirs mondains et l’argent.</a:t>
            </a: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74034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97179463-EA69-A557-D3F5-5741B6FFF6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1074" y="716932"/>
            <a:ext cx="8129852" cy="542413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957352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Symétrie, Motif&#10;&#10;Description générée automatiquement">
            <a:extLst>
              <a:ext uri="{FF2B5EF4-FFF2-40B4-BE49-F238E27FC236}">
                <a16:creationId xmlns:a16="http://schemas.microsoft.com/office/drawing/2014/main" id="{57F99216-9EBB-D7CC-81E6-ED7BE32984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3537" y="380304"/>
            <a:ext cx="408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6222012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ciel, art, bâtiment&#10;&#10;Description générée automatiquement">
            <a:extLst>
              <a:ext uri="{FF2B5EF4-FFF2-40B4-BE49-F238E27FC236}">
                <a16:creationId xmlns:a16="http://schemas.microsoft.com/office/drawing/2014/main" id="{13238522-2CEE-95EC-AC4D-2E667E80A4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1074" y="716932"/>
            <a:ext cx="8129852" cy="5424136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1387083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statue, habits, Visage humain, sol&#10;&#10;Description générée automatiquement">
            <a:extLst>
              <a:ext uri="{FF2B5EF4-FFF2-40B4-BE49-F238E27FC236}">
                <a16:creationId xmlns:a16="http://schemas.microsoft.com/office/drawing/2014/main" id="{1814EA89-D929-F752-0E27-7294AB5616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3000" y="369000"/>
            <a:ext cx="8160000" cy="612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C235ACF-6E9E-B0BA-991E-DCF3854BFE7E}"/>
              </a:ext>
            </a:extLst>
          </p:cNvPr>
          <p:cNvSpPr txBox="1"/>
          <p:nvPr/>
        </p:nvSpPr>
        <p:spPr>
          <a:xfrm>
            <a:off x="9207500" y="2811781"/>
            <a:ext cx="2895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 sculpteur sur bois dans la zone réservée aux artistes dans les jardins de la Black House.</a:t>
            </a:r>
          </a:p>
        </p:txBody>
      </p:sp>
    </p:spTree>
    <p:extLst>
      <p:ext uri="{BB962C8B-B14F-4D97-AF65-F5344CB8AC3E}">
        <p14:creationId xmlns:p14="http://schemas.microsoft.com/office/powerpoint/2010/main" val="102010066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ciel, plein air, bâtiment&#10;&#10;Description générée automatiquement">
            <a:extLst>
              <a:ext uri="{FF2B5EF4-FFF2-40B4-BE49-F238E27FC236}">
                <a16:creationId xmlns:a16="http://schemas.microsoft.com/office/drawing/2014/main" id="{DF35E611-F159-C4D4-8FF8-6E0687115A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9502" y="369000"/>
            <a:ext cx="9188979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2B5867-6C50-9B31-BF41-E342B249F9C1}"/>
              </a:ext>
            </a:extLst>
          </p:cNvPr>
          <p:cNvSpPr txBox="1"/>
          <p:nvPr/>
        </p:nvSpPr>
        <p:spPr>
          <a:xfrm>
            <a:off x="279402" y="2598003"/>
            <a:ext cx="2133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Statue devant le Blue Temple</a:t>
            </a:r>
          </a:p>
        </p:txBody>
      </p:sp>
    </p:spTree>
    <p:extLst>
      <p:ext uri="{BB962C8B-B14F-4D97-AF65-F5344CB8AC3E}">
        <p14:creationId xmlns:p14="http://schemas.microsoft.com/office/powerpoint/2010/main" val="313061292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397</Words>
  <Application>Microsoft Office PowerPoint</Application>
  <PresentationFormat>Grand écran</PresentationFormat>
  <Paragraphs>32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2</cp:revision>
  <dcterms:created xsi:type="dcterms:W3CDTF">2024-01-02T13:44:15Z</dcterms:created>
  <dcterms:modified xsi:type="dcterms:W3CDTF">2024-01-03T06:01:47Z</dcterms:modified>
</cp:coreProperties>
</file>