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83" r:id="rId4"/>
    <p:sldId id="282" r:id="rId5"/>
    <p:sldId id="281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61" r:id="rId26"/>
    <p:sldId id="260" r:id="rId27"/>
    <p:sldId id="259" r:id="rId28"/>
    <p:sldId id="258" r:id="rId29"/>
    <p:sldId id="257" r:id="rId30"/>
    <p:sldId id="284" r:id="rId31"/>
    <p:sldId id="285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813" autoAdjust="0"/>
    <p:restoredTop sz="94660"/>
  </p:normalViewPr>
  <p:slideViewPr>
    <p:cSldViewPr snapToGrid="0">
      <p:cViewPr varScale="1">
        <p:scale>
          <a:sx n="78" d="100"/>
          <a:sy n="78" d="100"/>
        </p:scale>
        <p:origin x="16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1530C8-2EA7-B94B-5874-995407896E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284535E-CE5C-11BA-9769-0DD1B08496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019B0F-498E-E96D-194E-2BE9D3C7C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9270-0A2B-49F3-A509-5ADCEDF1440E}" type="datetimeFigureOut">
              <a:rPr lang="fr-FR" smtClean="0"/>
              <a:t>02/01/2024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39748F-B8DF-C52B-A34A-D0F05590A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41F85C-FAE5-1E5A-5DF8-AD1500C35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22785-EB8F-40BA-A802-1A63FB408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58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DE4875-6886-DF1B-6751-7FA356129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982A08-53DC-7B3C-252E-22D6012412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A7E352-86A8-AA20-A712-5CF3B6636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9270-0A2B-49F3-A509-5ADCEDF1440E}" type="datetimeFigureOut">
              <a:rPr lang="fr-FR" smtClean="0"/>
              <a:t>02/01/2024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E5AE0A7-7CD4-1A6E-B32F-DB5D3CA50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512CEB-DB10-62A4-7CAB-DEB1A72B0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22785-EB8F-40BA-A802-1A63FB408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03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1E8E15-A69F-41FC-261D-6FA686E65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422D61E-7B9A-C351-BC1E-2DBDD3F8AC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F5FBB4-91DA-0FEA-4288-0DE3A56FC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9270-0A2B-49F3-A509-5ADCEDF1440E}" type="datetimeFigureOut">
              <a:rPr lang="fr-FR" smtClean="0"/>
              <a:t>02/01/2024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AADDB7-1844-C901-1A55-62FB08FC9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3202C48-9DA7-DC90-CE18-20C291172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22785-EB8F-40BA-A802-1A63FB408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795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4DB58E-0046-49A4-A827-13B6D77E86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F547B4-4B55-F682-D66C-06E1D78BFC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76FD183-8D30-5A5E-F98D-4D84A470C3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E1754D5-1449-4ED1-43DA-774C3A38D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9270-0A2B-49F3-A509-5ADCEDF1440E}" type="datetimeFigureOut">
              <a:rPr lang="fr-FR" smtClean="0"/>
              <a:t>02/01/2024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5685732-6EFB-E838-0AB7-EFFD4A6E8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64267CD-23F2-B715-0232-76C7A53BF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22785-EB8F-40BA-A802-1A63FB408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01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B29618-5EE1-C2E8-B0DB-60DF48189E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8D88E3-E019-735F-DB66-70A0B5F095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DA580CC-85DF-6C47-9B4C-7B6E27507B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54133AA-23B7-0B52-2942-407E40EBB9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F4BE461-0307-8833-FAF3-55999957DD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B4EBCFB-C551-FBF4-C4F5-31B5A3D6F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9270-0A2B-49F3-A509-5ADCEDF1440E}" type="datetimeFigureOut">
              <a:rPr lang="fr-FR" smtClean="0"/>
              <a:t>02/01/2024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5B35326-8512-16EB-D290-2AAC4D5F4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B709BD1-D1E1-CFF9-8C6F-88366C41C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22785-EB8F-40BA-A802-1A63FB408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573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130920-F3D5-0356-C35C-1BBB79C19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C40594-E276-CDF2-97CE-40C334DDC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9270-0A2B-49F3-A509-5ADCEDF1440E}" type="datetimeFigureOut">
              <a:rPr lang="fr-FR" smtClean="0"/>
              <a:t>02/01/2024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64832B0-8A77-5EEC-940C-DDFDB68E0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2BB909A-81FA-3794-5443-0C10AA389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22785-EB8F-40BA-A802-1A63FB408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504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55A5AA2-63C7-D5D1-109F-AA537F0E7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9270-0A2B-49F3-A509-5ADCEDF1440E}" type="datetimeFigureOut">
              <a:rPr lang="fr-FR" smtClean="0"/>
              <a:t>02/01/2024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57A4955-4C9F-9976-CCBD-54C527418F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9B5FB59-12F4-A23F-598F-BA17BB2B0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22785-EB8F-40BA-A802-1A63FB408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367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95E7AD-9AAA-B913-EBDE-889F98715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288DD04-FE7A-3E21-EC4B-E65DC7AD75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D48A2E8-E3F8-66DE-8E4F-D7DF52EAAD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D2343F8-2375-5241-D36C-EF9E26E94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9270-0A2B-49F3-A509-5ADCEDF1440E}" type="datetimeFigureOut">
              <a:rPr lang="fr-FR" smtClean="0"/>
              <a:t>02/01/2024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B9495B1-94EB-6C50-885A-F8AC9B821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2C5797C-9BE1-79B4-2B14-1C318ABBA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22785-EB8F-40BA-A802-1A63FB408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481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10E547-DED4-D9ED-6430-A886D89C9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697B55F-D1E0-C096-70A7-D5AE2EE4E1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C7EC74-BBEC-6681-C046-A25F446126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99F627A-6902-AD3D-D737-79FCA733A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9270-0A2B-49F3-A509-5ADCEDF1440E}" type="datetimeFigureOut">
              <a:rPr lang="fr-FR" smtClean="0"/>
              <a:t>02/01/2024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290068-F708-041C-CFE5-1C7D62647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E583108-DA9C-3B91-9CC8-E140F756A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22785-EB8F-40BA-A802-1A63FB408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107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E41AF0-5AAE-E8A7-0C36-58FDC5BEE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5883298-48E2-22E1-27CF-EB90A9DAF4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5DC320F-7103-4F38-B80F-42ED248DC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9270-0A2B-49F3-A509-5ADCEDF1440E}" type="datetimeFigureOut">
              <a:rPr lang="fr-FR" smtClean="0"/>
              <a:t>02/01/2024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B86F1A-CD60-2EFC-BD7B-8CA2A0947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7D1C7C-D779-2EAA-70E0-88582BED0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22785-EB8F-40BA-A802-1A63FB408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187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4771837-E93B-B91F-179F-F7A8BD84E9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CE20D5A-F77B-D673-8EFB-D23EE8A587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EFC4E4-0F6A-23BC-4D83-7B8290CC2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9270-0A2B-49F3-A509-5ADCEDF1440E}" type="datetimeFigureOut">
              <a:rPr lang="fr-FR" smtClean="0"/>
              <a:t>02/01/2024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676CFB-68E1-2CAD-85D2-580CF1321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6FB99C-8152-1FF2-AA0C-91996FBB3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22785-EB8F-40BA-A802-1A63FB408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9637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7413AAF-5826-8055-4809-A39A0E1E80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A39F8A1-2968-7929-7FFD-0DFB092C9A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05DC247-FD36-AB8D-3060-6AAA69519A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C69270-0A2B-49F3-A509-5ADCEDF1440E}" type="datetimeFigureOut">
              <a:rPr lang="fr-FR" smtClean="0"/>
              <a:t>02/01/2024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7E18100-74BC-77D0-A23E-6400A885B3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C52E17-C011-2EF4-D98A-DC59651125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A22785-EB8F-40BA-A802-1A63FB408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445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plante&#10;&#10;Description générée automatiquement">
            <a:extLst>
              <a:ext uri="{FF2B5EF4-FFF2-40B4-BE49-F238E27FC236}">
                <a16:creationId xmlns:a16="http://schemas.microsoft.com/office/drawing/2014/main" id="{25987EB7-62F9-5ECB-7456-23E3F126A74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2900" y="731340"/>
            <a:ext cx="7452000" cy="5589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C08772-DA70-DD57-C549-2A47A9542F3A}"/>
              </a:ext>
            </a:extLst>
          </p:cNvPr>
          <p:cNvSpPr txBox="1"/>
          <p:nvPr/>
        </p:nvSpPr>
        <p:spPr>
          <a:xfrm>
            <a:off x="422910" y="160020"/>
            <a:ext cx="11955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 Le Village D’</a:t>
            </a:r>
            <a:r>
              <a:rPr lang="fr-FR" sz="2400" b="1" dirty="0" err="1">
                <a:solidFill>
                  <a:srgbClr val="FFFF00"/>
                </a:solidFill>
              </a:rPr>
              <a:t>Angoustrine</a:t>
            </a:r>
            <a:r>
              <a:rPr lang="fr-FR" sz="2400" b="1" dirty="0">
                <a:solidFill>
                  <a:srgbClr val="FFFF00"/>
                </a:solidFill>
              </a:rPr>
              <a:t> – Des – </a:t>
            </a:r>
            <a:r>
              <a:rPr lang="fr-FR" sz="2400" b="1" dirty="0" err="1">
                <a:solidFill>
                  <a:srgbClr val="FFFF00"/>
                </a:solidFill>
              </a:rPr>
              <a:t>Escaldes</a:t>
            </a:r>
            <a:r>
              <a:rPr lang="fr-FR" sz="2400" b="1" dirty="0">
                <a:solidFill>
                  <a:srgbClr val="FFFF00"/>
                </a:solidFill>
              </a:rPr>
              <a:t>  (Pyrénées –Orientales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2A85BE7-1085-4DCB-54DD-DD53630D3339}"/>
              </a:ext>
            </a:extLst>
          </p:cNvPr>
          <p:cNvSpPr txBox="1"/>
          <p:nvPr/>
        </p:nvSpPr>
        <p:spPr>
          <a:xfrm>
            <a:off x="9929100" y="2052310"/>
            <a:ext cx="23164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Cal </a:t>
            </a:r>
            <a:r>
              <a:rPr lang="fr-FR" sz="2400" b="1" dirty="0" err="1">
                <a:solidFill>
                  <a:srgbClr val="FFFF00"/>
                </a:solidFill>
              </a:rPr>
              <a:t>Xandera</a:t>
            </a:r>
            <a:r>
              <a:rPr lang="fr-FR" sz="2400" b="1" dirty="0">
                <a:solidFill>
                  <a:srgbClr val="FFFF00"/>
                </a:solidFill>
              </a:rPr>
              <a:t>, Angoustrine-Villeneuve-des-Escaldes, Pyrénées-Orientales, Languedoc-Roussillon (France)</a:t>
            </a:r>
          </a:p>
        </p:txBody>
      </p:sp>
    </p:spTree>
    <p:extLst>
      <p:ext uri="{BB962C8B-B14F-4D97-AF65-F5344CB8AC3E}">
        <p14:creationId xmlns:p14="http://schemas.microsoft.com/office/powerpoint/2010/main" val="54739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  <p:sndAc>
          <p:stSnd loop="1">
            <p:snd r:embed="rId2" name="PYRÉNÉES ORIENTALES - Sardane sur la crête - CLIP TV IZARD - Esprit des Pyrénées - Pyrenees.wav"/>
          </p:stSnd>
        </p:sndAc>
      </p:transition>
    </mc:Choice>
    <mc:Fallback>
      <p:transition spd="slow" advClick="0" advTm="9000">
        <p:checker/>
        <p:sndAc>
          <p:stSnd loop="1">
            <p:snd r:embed="rId2" name="PYRÉNÉES ORIENTALES - Sardane sur la crête - CLIP TV IZARD - Esprit des Pyrénées - Pyrene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E2BF0F5-7D88-EAC3-8810-DDB5E6EEF4C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Angoustrine-Villeneuve-des-Escaldes Écouter (catalan : </a:t>
            </a:r>
            <a:r>
              <a:rPr lang="fr-FR" sz="4000" b="1" dirty="0" err="1">
                <a:ln>
                  <a:solidFill>
                    <a:schemeClr val="accent2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Angostrina</a:t>
            </a:r>
            <a:r>
              <a:rPr lang="fr-FR" sz="4000" b="1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i </a:t>
            </a:r>
            <a:r>
              <a:rPr lang="fr-FR" sz="4000" b="1" dirty="0" err="1">
                <a:ln>
                  <a:solidFill>
                    <a:schemeClr val="accent2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Vilanova</a:t>
            </a:r>
            <a:r>
              <a:rPr lang="fr-FR" sz="4000" b="1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de les </a:t>
            </a:r>
            <a:r>
              <a:rPr lang="fr-FR" sz="4000" b="1" dirty="0" err="1">
                <a:ln>
                  <a:solidFill>
                    <a:schemeClr val="accent2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Escaldes</a:t>
            </a:r>
            <a:r>
              <a:rPr lang="fr-FR" sz="4000" b="1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) est une commune française située dans le sud-ouest du département des Pyrénées-Orientales, en région Occitanie. Sur le plan historique et culturel, la commune est dans la Cerdagne, une haute plaine à une altitude moyenne de 1 200 m d'altitude, qui s'étend d'est en ouest sur une quarantaine de kilomètres entre Mont-Louis et Bourg-Madame.</a:t>
            </a:r>
          </a:p>
        </p:txBody>
      </p:sp>
    </p:spTree>
    <p:extLst>
      <p:ext uri="{BB962C8B-B14F-4D97-AF65-F5344CB8AC3E}">
        <p14:creationId xmlns:p14="http://schemas.microsoft.com/office/powerpoint/2010/main" val="4134876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373A984F-18CF-6BE3-9395-C0DCAE67C4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2100" y="369000"/>
            <a:ext cx="8160000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C7552B-6AD4-040A-6A3D-AF854F3131E6}"/>
              </a:ext>
            </a:extLst>
          </p:cNvPr>
          <p:cNvSpPr txBox="1"/>
          <p:nvPr/>
        </p:nvSpPr>
        <p:spPr>
          <a:xfrm>
            <a:off x="191770" y="2686049"/>
            <a:ext cx="27089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mairie, située à Villeneuve-des-</a:t>
            </a:r>
            <a:r>
              <a:rPr lang="fr-FR" sz="2400" b="1" dirty="0" err="1">
                <a:solidFill>
                  <a:srgbClr val="FFFF00"/>
                </a:solidFill>
              </a:rPr>
              <a:t>Escaldes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03093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ontagne&#10;&#10;Description générée automatiquement">
            <a:extLst>
              <a:ext uri="{FF2B5EF4-FFF2-40B4-BE49-F238E27FC236}">
                <a16:creationId xmlns:a16="http://schemas.microsoft.com/office/drawing/2014/main" id="{47B780AF-AB64-0BCC-2B9A-6E935A128F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9010" y="369000"/>
            <a:ext cx="8160000" cy="612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35FE89-587E-DC91-08DD-6CEE35322236}"/>
              </a:ext>
            </a:extLst>
          </p:cNvPr>
          <p:cNvSpPr txBox="1"/>
          <p:nvPr/>
        </p:nvSpPr>
        <p:spPr>
          <a:xfrm>
            <a:off x="9292590" y="2445663"/>
            <a:ext cx="27660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Centre de rééducation des </a:t>
            </a:r>
            <a:r>
              <a:rPr lang="fr-FR" sz="2400" b="1" dirty="0" err="1">
                <a:solidFill>
                  <a:schemeClr val="bg1"/>
                </a:solidFill>
              </a:rPr>
              <a:t>Escaldes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553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fenêtre&#10;&#10;Description générée automatiquement">
            <a:extLst>
              <a:ext uri="{FF2B5EF4-FFF2-40B4-BE49-F238E27FC236}">
                <a16:creationId xmlns:a16="http://schemas.microsoft.com/office/drawing/2014/main" id="{E8A773DD-CB53-2C26-1C83-7D94721B4A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2150" y="369000"/>
            <a:ext cx="8160000" cy="612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7386F3-7CB5-4822-FC24-4D32405B8B44}"/>
              </a:ext>
            </a:extLst>
          </p:cNvPr>
          <p:cNvSpPr txBox="1"/>
          <p:nvPr/>
        </p:nvSpPr>
        <p:spPr>
          <a:xfrm>
            <a:off x="91440" y="3040380"/>
            <a:ext cx="3140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Ecole d'</a:t>
            </a:r>
            <a:r>
              <a:rPr lang="fr-FR" sz="2400" b="1" dirty="0" err="1">
                <a:solidFill>
                  <a:schemeClr val="bg1"/>
                </a:solidFill>
              </a:rPr>
              <a:t>Angoustrine</a:t>
            </a:r>
            <a:r>
              <a:rPr lang="fr-FR" sz="2400" b="1" dirty="0">
                <a:solidFill>
                  <a:schemeClr val="bg1"/>
                </a:solidFill>
              </a:rPr>
              <a:t>,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418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arrière&#10;&#10;Description générée automatiquement">
            <a:extLst>
              <a:ext uri="{FF2B5EF4-FFF2-40B4-BE49-F238E27FC236}">
                <a16:creationId xmlns:a16="http://schemas.microsoft.com/office/drawing/2014/main" id="{AEA8ABAE-A87A-930B-1FA9-B4427AD7D4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840" y="369000"/>
            <a:ext cx="8160000" cy="6120000"/>
          </a:xfrm>
          <a:prstGeom prst="ellipse">
            <a:avLst/>
          </a:prstGeom>
          <a:ln w="63500" cap="rnd">
            <a:solidFill>
              <a:schemeClr val="accent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4BA6F2-2C1E-7F5E-6058-34313322B8A2}"/>
              </a:ext>
            </a:extLst>
          </p:cNvPr>
          <p:cNvSpPr txBox="1"/>
          <p:nvPr/>
        </p:nvSpPr>
        <p:spPr>
          <a:xfrm>
            <a:off x="8816465" y="1639503"/>
            <a:ext cx="32689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Terrain de sport, à </a:t>
            </a:r>
            <a:r>
              <a:rPr lang="fr-FR" sz="2400" b="1" dirty="0" err="1"/>
              <a:t>Angoustrine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55124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arbre&#10;&#10;Description générée automatiquement">
            <a:extLst>
              <a:ext uri="{FF2B5EF4-FFF2-40B4-BE49-F238E27FC236}">
                <a16:creationId xmlns:a16="http://schemas.microsoft.com/office/drawing/2014/main" id="{094C8BBE-C5E1-C549-25AA-3A67FB14A2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930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ADC328-2171-195B-DE10-7F673464D36D}"/>
              </a:ext>
            </a:extLst>
          </p:cNvPr>
          <p:cNvSpPr txBox="1"/>
          <p:nvPr/>
        </p:nvSpPr>
        <p:spPr>
          <a:xfrm>
            <a:off x="445770" y="2388870"/>
            <a:ext cx="3131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Chapelle St-Martin d'</a:t>
            </a:r>
            <a:r>
              <a:rPr lang="fr-FR" sz="2400" b="1" dirty="0" err="1"/>
              <a:t>Envalls</a:t>
            </a:r>
            <a:r>
              <a:rPr lang="fr-FR" sz="2400" b="1" dirty="0"/>
              <a:t>, Pyrénées-Orientales, France</a:t>
            </a:r>
          </a:p>
        </p:txBody>
      </p:sp>
    </p:spTree>
    <p:extLst>
      <p:ext uri="{BB962C8B-B14F-4D97-AF65-F5344CB8AC3E}">
        <p14:creationId xmlns:p14="http://schemas.microsoft.com/office/powerpoint/2010/main" val="2446532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église, arbre&#10;&#10;Description générée automatiquement">
            <a:extLst>
              <a:ext uri="{FF2B5EF4-FFF2-40B4-BE49-F238E27FC236}">
                <a16:creationId xmlns:a16="http://schemas.microsoft.com/office/drawing/2014/main" id="{3EF6471B-0BA0-743D-131E-FFC634D979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00" y="449580"/>
            <a:ext cx="8160000" cy="612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8D62E0-E06E-F319-888F-4D020BBA6FDC}"/>
              </a:ext>
            </a:extLst>
          </p:cNvPr>
          <p:cNvSpPr txBox="1"/>
          <p:nvPr/>
        </p:nvSpPr>
        <p:spPr>
          <a:xfrm>
            <a:off x="8995410" y="2400300"/>
            <a:ext cx="3196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L'ancienne église romane Saint-André.</a:t>
            </a:r>
          </a:p>
        </p:txBody>
      </p:sp>
    </p:spTree>
    <p:extLst>
      <p:ext uri="{BB962C8B-B14F-4D97-AF65-F5344CB8AC3E}">
        <p14:creationId xmlns:p14="http://schemas.microsoft.com/office/powerpoint/2010/main" val="1845743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170BF124-2101-0B49-1C5F-2F494BF109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3941" y="189000"/>
            <a:ext cx="4858481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C23F74-B03F-D16E-7E82-0D19E2AA8077}"/>
              </a:ext>
            </a:extLst>
          </p:cNvPr>
          <p:cNvSpPr txBox="1"/>
          <p:nvPr/>
        </p:nvSpPr>
        <p:spPr>
          <a:xfrm>
            <a:off x="1062990" y="1817370"/>
            <a:ext cx="39547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Nouvelle église d'</a:t>
            </a:r>
            <a:r>
              <a:rPr lang="fr-FR" sz="2400" b="1" dirty="0" err="1">
                <a:solidFill>
                  <a:srgbClr val="FFFF00"/>
                </a:solidFill>
              </a:rPr>
              <a:t>Angoustrine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541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65D65E63-4864-0D2E-F445-68CD6F3FB0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140" y="369000"/>
            <a:ext cx="8160000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5A8865-265D-24A5-DA69-DD736F075E7B}"/>
              </a:ext>
            </a:extLst>
          </p:cNvPr>
          <p:cNvSpPr txBox="1"/>
          <p:nvPr/>
        </p:nvSpPr>
        <p:spPr>
          <a:xfrm>
            <a:off x="9258300" y="2240280"/>
            <a:ext cx="27203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Église Saint-</a:t>
            </a:r>
            <a:r>
              <a:rPr lang="fr-FR" sz="2400" b="1" dirty="0" err="1">
                <a:solidFill>
                  <a:srgbClr val="FFFF00"/>
                </a:solidFill>
              </a:rPr>
              <a:t>Assiscle</a:t>
            </a:r>
            <a:r>
              <a:rPr lang="fr-FR" sz="2400" b="1" dirty="0">
                <a:solidFill>
                  <a:srgbClr val="FFFF00"/>
                </a:solidFill>
              </a:rPr>
              <a:t> et Sainte-Victoire de Villeneuve-des-</a:t>
            </a:r>
            <a:r>
              <a:rPr lang="fr-FR" sz="2400" b="1" dirty="0" err="1">
                <a:solidFill>
                  <a:srgbClr val="FFFF00"/>
                </a:solidFill>
              </a:rPr>
              <a:t>Escaldes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675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33043FB3-B2A7-95FF-12C5-FB0E8C479F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840" y="369000"/>
            <a:ext cx="4588560" cy="612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708E1F-6327-3BFA-517F-3474157ADF07}"/>
              </a:ext>
            </a:extLst>
          </p:cNvPr>
          <p:cNvSpPr txBox="1"/>
          <p:nvPr/>
        </p:nvSpPr>
        <p:spPr>
          <a:xfrm>
            <a:off x="102870" y="2297430"/>
            <a:ext cx="38239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Chapelle Notre-Dame-des-Grâces des </a:t>
            </a:r>
            <a:r>
              <a:rPr lang="fr-FR" sz="2400" b="1" dirty="0" err="1">
                <a:solidFill>
                  <a:srgbClr val="FFFF00"/>
                </a:solidFill>
              </a:rPr>
              <a:t>Escaldes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455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ature&#10;&#10;Description générée automatiquement">
            <a:extLst>
              <a:ext uri="{FF2B5EF4-FFF2-40B4-BE49-F238E27FC236}">
                <a16:creationId xmlns:a16="http://schemas.microsoft.com/office/drawing/2014/main" id="{AF6207AE-548A-4A29-CA69-3127B9720A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570" y="369000"/>
            <a:ext cx="8160000" cy="6120000"/>
          </a:xfrm>
          <a:prstGeom prst="ellipse">
            <a:avLst/>
          </a:prstGeom>
          <a:ln w="63500" cap="rnd">
            <a:solidFill>
              <a:schemeClr val="accent4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0FC81F-B58D-E64A-39B2-9612265234F9}"/>
              </a:ext>
            </a:extLst>
          </p:cNvPr>
          <p:cNvSpPr txBox="1"/>
          <p:nvPr/>
        </p:nvSpPr>
        <p:spPr>
          <a:xfrm>
            <a:off x="9108440" y="1717740"/>
            <a:ext cx="4411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lac des Bouillouses.</a:t>
            </a:r>
          </a:p>
        </p:txBody>
      </p:sp>
    </p:spTree>
    <p:extLst>
      <p:ext uri="{BB962C8B-B14F-4D97-AF65-F5344CB8AC3E}">
        <p14:creationId xmlns:p14="http://schemas.microsoft.com/office/powerpoint/2010/main" val="360323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herbe&#10;&#10;Description générée automatiquement">
            <a:extLst>
              <a:ext uri="{FF2B5EF4-FFF2-40B4-BE49-F238E27FC236}">
                <a16:creationId xmlns:a16="http://schemas.microsoft.com/office/drawing/2014/main" id="{EC47E95B-B6A3-1278-F447-4EBECB1D6D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7080" y="369000"/>
            <a:ext cx="8160000" cy="612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85AE5A6-DE51-32DD-EEA0-47D90CC9BF5C}"/>
              </a:ext>
            </a:extLst>
          </p:cNvPr>
          <p:cNvSpPr txBox="1"/>
          <p:nvPr/>
        </p:nvSpPr>
        <p:spPr>
          <a:xfrm>
            <a:off x="125730" y="2598003"/>
            <a:ext cx="3181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lac de </a:t>
            </a:r>
            <a:r>
              <a:rPr lang="fr-FR" sz="2400" b="1" dirty="0" err="1">
                <a:solidFill>
                  <a:srgbClr val="FFFF00"/>
                </a:solidFill>
              </a:rPr>
              <a:t>Castellà</a:t>
            </a:r>
            <a:r>
              <a:rPr lang="fr-FR" sz="2400" b="1" dirty="0">
                <a:solidFill>
                  <a:srgbClr val="FFFF00"/>
                </a:solidFill>
              </a:rPr>
              <a:t> et le pic Carlit à gauche.</a:t>
            </a:r>
          </a:p>
        </p:txBody>
      </p:sp>
    </p:spTree>
    <p:extLst>
      <p:ext uri="{BB962C8B-B14F-4D97-AF65-F5344CB8AC3E}">
        <p14:creationId xmlns:p14="http://schemas.microsoft.com/office/powerpoint/2010/main" val="277327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ciel&#10;&#10;Description générée automatiquement">
            <a:extLst>
              <a:ext uri="{FF2B5EF4-FFF2-40B4-BE49-F238E27FC236}">
                <a16:creationId xmlns:a16="http://schemas.microsoft.com/office/drawing/2014/main" id="{B81EF418-1884-1B0F-E1BD-2250BC55AC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44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008513-43C7-56A9-670A-5C56A507A6AE}"/>
              </a:ext>
            </a:extLst>
          </p:cNvPr>
          <p:cNvSpPr txBox="1"/>
          <p:nvPr/>
        </p:nvSpPr>
        <p:spPr>
          <a:xfrm>
            <a:off x="9304020" y="2103120"/>
            <a:ext cx="28879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désert du Carlit avec le Canigou au fond.</a:t>
            </a:r>
          </a:p>
        </p:txBody>
      </p:sp>
    </p:spTree>
    <p:extLst>
      <p:ext uri="{BB962C8B-B14F-4D97-AF65-F5344CB8AC3E}">
        <p14:creationId xmlns:p14="http://schemas.microsoft.com/office/powerpoint/2010/main" val="1919876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haîne de montagnes, nature&#10;&#10;Description générée automatiquement">
            <a:extLst>
              <a:ext uri="{FF2B5EF4-FFF2-40B4-BE49-F238E27FC236}">
                <a16:creationId xmlns:a16="http://schemas.microsoft.com/office/drawing/2014/main" id="{EB6FC8CE-6FB7-E3AE-8388-B3116C9F92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240" y="369000"/>
            <a:ext cx="8160000" cy="6120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5B62C3-8818-D4E0-BF12-668C80C9B557}"/>
              </a:ext>
            </a:extLst>
          </p:cNvPr>
          <p:cNvSpPr txBox="1"/>
          <p:nvPr/>
        </p:nvSpPr>
        <p:spPr>
          <a:xfrm>
            <a:off x="587760" y="2194561"/>
            <a:ext cx="3280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</a:t>
            </a:r>
            <a:r>
              <a:rPr lang="fr-FR" sz="2400" b="1" dirty="0" err="1"/>
              <a:t>Portella</a:t>
            </a:r>
            <a:r>
              <a:rPr lang="fr-FR" sz="2400" b="1" dirty="0"/>
              <a:t> d'Orlu.</a:t>
            </a:r>
          </a:p>
        </p:txBody>
      </p:sp>
    </p:spTree>
    <p:extLst>
      <p:ext uri="{BB962C8B-B14F-4D97-AF65-F5344CB8AC3E}">
        <p14:creationId xmlns:p14="http://schemas.microsoft.com/office/powerpoint/2010/main" val="1966554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herbe&#10;&#10;Description générée automatiquement">
            <a:extLst>
              <a:ext uri="{FF2B5EF4-FFF2-40B4-BE49-F238E27FC236}">
                <a16:creationId xmlns:a16="http://schemas.microsoft.com/office/drawing/2014/main" id="{C4D45738-69F4-8A6D-B674-300997015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809" y="369000"/>
            <a:ext cx="9208354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586EA1-02C3-D853-20FA-3E8F9F7B2F88}"/>
              </a:ext>
            </a:extLst>
          </p:cNvPr>
          <p:cNvSpPr txBox="1"/>
          <p:nvPr/>
        </p:nvSpPr>
        <p:spPr>
          <a:xfrm>
            <a:off x="10035540" y="1703071"/>
            <a:ext cx="21564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EGLISE SAINT MARTIN D'ENVALLS </a:t>
            </a:r>
            <a:r>
              <a:rPr lang="fr-FR" sz="2400" b="1" dirty="0" err="1"/>
              <a:t>Angoustrine</a:t>
            </a:r>
            <a:r>
              <a:rPr lang="fr-FR" sz="2400" b="1" dirty="0"/>
              <a:t> Villeneuve des </a:t>
            </a:r>
            <a:r>
              <a:rPr lang="fr-FR" sz="2400" b="1" dirty="0" err="1"/>
              <a:t>Escaldes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80342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B58AD64A-011E-9AF5-CD6C-31760995F1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000" y="988842"/>
            <a:ext cx="10440000" cy="506993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4E62B9-AFA1-FA5F-AE41-EB5AB532CA4E}"/>
              </a:ext>
            </a:extLst>
          </p:cNvPr>
          <p:cNvSpPr txBox="1"/>
          <p:nvPr/>
        </p:nvSpPr>
        <p:spPr>
          <a:xfrm>
            <a:off x="3242010" y="6058777"/>
            <a:ext cx="10531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Église romane Saint-André du XIe siècle</a:t>
            </a:r>
          </a:p>
        </p:txBody>
      </p:sp>
    </p:spTree>
    <p:extLst>
      <p:ext uri="{BB962C8B-B14F-4D97-AF65-F5344CB8AC3E}">
        <p14:creationId xmlns:p14="http://schemas.microsoft.com/office/powerpoint/2010/main" val="3170915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aison&#10;&#10;Description générée automatiquement">
            <a:extLst>
              <a:ext uri="{FF2B5EF4-FFF2-40B4-BE49-F238E27FC236}">
                <a16:creationId xmlns:a16="http://schemas.microsoft.com/office/drawing/2014/main" id="{4CEAFBCF-5D17-3DA5-F6C9-18DB6C3851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32807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eige&#10;&#10;Description générée automatiquement">
            <a:extLst>
              <a:ext uri="{FF2B5EF4-FFF2-40B4-BE49-F238E27FC236}">
                <a16:creationId xmlns:a16="http://schemas.microsoft.com/office/drawing/2014/main" id="{81777E5A-60B3-1323-C810-832DD47F99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376237"/>
            <a:ext cx="7620000" cy="610552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211257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C92CB41E-A695-88C0-E3A1-83A8AE3E97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8530" y="189000"/>
            <a:ext cx="4860000" cy="6480000"/>
          </a:xfrm>
          <a:prstGeom prst="ellipse">
            <a:avLst/>
          </a:prstGeom>
          <a:ln w="63500" cap="rnd">
            <a:solidFill>
              <a:schemeClr val="accent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86E58F-6ECB-72EC-C9F8-5651E546F0D8}"/>
              </a:ext>
            </a:extLst>
          </p:cNvPr>
          <p:cNvSpPr txBox="1"/>
          <p:nvPr/>
        </p:nvSpPr>
        <p:spPr>
          <a:xfrm>
            <a:off x="232410" y="2731770"/>
            <a:ext cx="3246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Oratoire de Notre Dame des Grâces aux </a:t>
            </a:r>
            <a:r>
              <a:rPr lang="fr-FR" sz="2400" b="1" dirty="0" err="1">
                <a:solidFill>
                  <a:schemeClr val="bg1"/>
                </a:solidFill>
              </a:rPr>
              <a:t>Escaldes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971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atériau composite, plein air, maison&#10;&#10;Description générée automatiquement">
            <a:extLst>
              <a:ext uri="{FF2B5EF4-FFF2-40B4-BE49-F238E27FC236}">
                <a16:creationId xmlns:a16="http://schemas.microsoft.com/office/drawing/2014/main" id="{00BCBB1F-016B-1BF0-D4EA-F48451C474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5AB157-15E0-4D5C-C070-06F2180C810F}"/>
              </a:ext>
            </a:extLst>
          </p:cNvPr>
          <p:cNvSpPr txBox="1"/>
          <p:nvPr/>
        </p:nvSpPr>
        <p:spPr>
          <a:xfrm>
            <a:off x="10203180" y="1068169"/>
            <a:ext cx="198882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Situé sur la nationale au centre du village, ce lavoir n’est pas alimenté en eau chaude ; l’été c’est l’eau de la rivière de l’</a:t>
            </a:r>
            <a:r>
              <a:rPr lang="fr-FR" sz="2400" b="1" dirty="0" err="1">
                <a:solidFill>
                  <a:schemeClr val="bg1"/>
                </a:solidFill>
              </a:rPr>
              <a:t>Angoustrine</a:t>
            </a:r>
            <a:r>
              <a:rPr lang="fr-FR" sz="2400" b="1" dirty="0">
                <a:solidFill>
                  <a:schemeClr val="bg1"/>
                </a:solidFill>
              </a:rPr>
              <a:t> qui l’alimente.</a:t>
            </a:r>
          </a:p>
        </p:txBody>
      </p:sp>
    </p:spTree>
    <p:extLst>
      <p:ext uri="{BB962C8B-B14F-4D97-AF65-F5344CB8AC3E}">
        <p14:creationId xmlns:p14="http://schemas.microsoft.com/office/powerpoint/2010/main" val="3088263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pierre, Ruines&#10;&#10;Description générée automatiquement">
            <a:extLst>
              <a:ext uri="{FF2B5EF4-FFF2-40B4-BE49-F238E27FC236}">
                <a16:creationId xmlns:a16="http://schemas.microsoft.com/office/drawing/2014/main" id="{967520F2-5F76-E007-9FF5-E7C61FF405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0CA4DA-707C-D80B-4867-1A9F0AD34458}"/>
              </a:ext>
            </a:extLst>
          </p:cNvPr>
          <p:cNvSpPr txBox="1"/>
          <p:nvPr/>
        </p:nvSpPr>
        <p:spPr>
          <a:xfrm>
            <a:off x="2286000" y="6272837"/>
            <a:ext cx="9624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Abreuvoir dans le vieux village d’</a:t>
            </a:r>
            <a:r>
              <a:rPr lang="fr-FR" sz="2400" b="1" dirty="0" err="1"/>
              <a:t>Angoustrine</a:t>
            </a:r>
            <a:r>
              <a:rPr lang="fr-FR" sz="2400" b="1" dirty="0"/>
              <a:t> rue </a:t>
            </a:r>
            <a:r>
              <a:rPr lang="fr-FR" sz="2400" b="1" dirty="0" err="1"/>
              <a:t>del</a:t>
            </a:r>
            <a:r>
              <a:rPr lang="fr-FR" sz="2400" b="1" dirty="0"/>
              <a:t> </a:t>
            </a:r>
            <a:r>
              <a:rPr lang="fr-FR" sz="2400" b="1" dirty="0" err="1"/>
              <a:t>sabater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55859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erbe&#10;&#10;Description générée automatiquement">
            <a:extLst>
              <a:ext uri="{FF2B5EF4-FFF2-40B4-BE49-F238E27FC236}">
                <a16:creationId xmlns:a16="http://schemas.microsoft.com/office/drawing/2014/main" id="{1F738170-7520-CE60-AB64-399AFC443E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5037" y="189000"/>
            <a:ext cx="4867706" cy="648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93C998-2453-DDCF-095F-8DFFFD664F98}"/>
              </a:ext>
            </a:extLst>
          </p:cNvPr>
          <p:cNvSpPr txBox="1"/>
          <p:nvPr/>
        </p:nvSpPr>
        <p:spPr>
          <a:xfrm>
            <a:off x="205740" y="1337310"/>
            <a:ext cx="355927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Monument aux morts</a:t>
            </a:r>
          </a:p>
          <a:p>
            <a:r>
              <a:rPr lang="fr-FR" sz="2400" b="1" dirty="0"/>
              <a:t>Il a été inauguré en 1924. Il était placé originellement entre la sortie de l’église et la route départementale, puis fut déplacé en 2019 sur son lieu actuel.</a:t>
            </a:r>
          </a:p>
        </p:txBody>
      </p:sp>
    </p:spTree>
    <p:extLst>
      <p:ext uri="{BB962C8B-B14F-4D97-AF65-F5344CB8AC3E}">
        <p14:creationId xmlns:p14="http://schemas.microsoft.com/office/powerpoint/2010/main" val="529894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2987EAFC-338F-71CE-9431-AE5EC92482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001" y="159161"/>
            <a:ext cx="420923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01895C-5FE7-7093-5892-E8906323A619}"/>
              </a:ext>
            </a:extLst>
          </p:cNvPr>
          <p:cNvSpPr txBox="1"/>
          <p:nvPr/>
        </p:nvSpPr>
        <p:spPr>
          <a:xfrm>
            <a:off x="8355330" y="2125980"/>
            <a:ext cx="38366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Bornes frontalières</a:t>
            </a:r>
          </a:p>
          <a:p>
            <a:r>
              <a:rPr lang="fr-FR" sz="2400" b="1" dirty="0"/>
              <a:t>Situées entre Angoustrine-Villeneuve-des-Escaldes et l’Enclave de </a:t>
            </a:r>
            <a:r>
              <a:rPr lang="fr-FR" sz="2400" b="1" dirty="0" err="1"/>
              <a:t>Llívia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2094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metière, rocher&#10;&#10;Description générée automatiquement">
            <a:extLst>
              <a:ext uri="{FF2B5EF4-FFF2-40B4-BE49-F238E27FC236}">
                <a16:creationId xmlns:a16="http://schemas.microsoft.com/office/drawing/2014/main" id="{6EC202FF-3C7D-38B1-94BB-4B930F6CCA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8841" y="369000"/>
            <a:ext cx="3974318" cy="6120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AC7879-F7B4-B439-B12A-B002E2176D2A}"/>
              </a:ext>
            </a:extLst>
          </p:cNvPr>
          <p:cNvSpPr txBox="1"/>
          <p:nvPr/>
        </p:nvSpPr>
        <p:spPr>
          <a:xfrm>
            <a:off x="134523" y="1859340"/>
            <a:ext cx="37659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Bornes frontalières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Situées entre Angoustrine-Villeneuve-des-Escaldes et l’Enclave de </a:t>
            </a:r>
            <a:r>
              <a:rPr lang="fr-FR" sz="2400" b="1" dirty="0" err="1">
                <a:solidFill>
                  <a:schemeClr val="bg1"/>
                </a:solidFill>
              </a:rPr>
              <a:t>Llívia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6540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texte&#10;&#10;Description générée automatiquement">
            <a:extLst>
              <a:ext uri="{FF2B5EF4-FFF2-40B4-BE49-F238E27FC236}">
                <a16:creationId xmlns:a16="http://schemas.microsoft.com/office/drawing/2014/main" id="{B853DFAF-742B-2251-6B96-F73E45A22F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8612" y="189000"/>
            <a:ext cx="4334775" cy="648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CC3350-01A8-9B85-C769-6D5528B0316B}"/>
              </a:ext>
            </a:extLst>
          </p:cNvPr>
          <p:cNvSpPr txBox="1"/>
          <p:nvPr/>
        </p:nvSpPr>
        <p:spPr>
          <a:xfrm>
            <a:off x="8446770" y="2548891"/>
            <a:ext cx="36461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Bornes frontalières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Situées entre Angoustrine-Villeneuve-des-Escaldes et l’Enclave de </a:t>
            </a:r>
            <a:r>
              <a:rPr lang="fr-FR" sz="2400" b="1" dirty="0" err="1">
                <a:solidFill>
                  <a:schemeClr val="bg1"/>
                </a:solidFill>
              </a:rPr>
              <a:t>Llívia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3006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4326C053-1978-5520-E15C-D6A14462ED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600" y="280987"/>
            <a:ext cx="9448800" cy="6296025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5F6EB0-0835-7413-15EB-C64F867CD163}"/>
              </a:ext>
            </a:extLst>
          </p:cNvPr>
          <p:cNvSpPr txBox="1"/>
          <p:nvPr/>
        </p:nvSpPr>
        <p:spPr>
          <a:xfrm>
            <a:off x="3727269" y="278618"/>
            <a:ext cx="8046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Angoustrine-Villeneuve-des-Escaldes</a:t>
            </a:r>
          </a:p>
        </p:txBody>
      </p:sp>
    </p:spTree>
    <p:extLst>
      <p:ext uri="{BB962C8B-B14F-4D97-AF65-F5344CB8AC3E}">
        <p14:creationId xmlns:p14="http://schemas.microsoft.com/office/powerpoint/2010/main" val="3987659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lieu de culte&#10;&#10;Description générée automatiquement">
            <a:extLst>
              <a:ext uri="{FF2B5EF4-FFF2-40B4-BE49-F238E27FC236}">
                <a16:creationId xmlns:a16="http://schemas.microsoft.com/office/drawing/2014/main" id="{571A8668-9565-6AFD-80FD-19C4723891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3683" y="487240"/>
            <a:ext cx="9184634" cy="588351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5769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cher, sol&#10;&#10;Description générée automatiquement">
            <a:extLst>
              <a:ext uri="{FF2B5EF4-FFF2-40B4-BE49-F238E27FC236}">
                <a16:creationId xmlns:a16="http://schemas.microsoft.com/office/drawing/2014/main" id="{F6605E97-31DA-F1A5-E159-E8F9CAD25A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5671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92595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Description générée automatiquement">
            <a:extLst>
              <a:ext uri="{FF2B5EF4-FFF2-40B4-BE49-F238E27FC236}">
                <a16:creationId xmlns:a16="http://schemas.microsoft.com/office/drawing/2014/main" id="{7ED3595E-76DF-30A7-A145-E3B459C1BF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3875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8672DA0E-970A-D7C7-3DA1-40DDB7C45D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742" y="513847"/>
            <a:ext cx="8064000" cy="6048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81B27C-0D37-1AEE-120F-73C96AEC8285}"/>
              </a:ext>
            </a:extLst>
          </p:cNvPr>
          <p:cNvSpPr txBox="1"/>
          <p:nvPr/>
        </p:nvSpPr>
        <p:spPr>
          <a:xfrm>
            <a:off x="588473" y="0"/>
            <a:ext cx="116249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Le </a:t>
            </a:r>
            <a:r>
              <a:rPr lang="fr-FR" sz="2400" b="1" dirty="0" err="1">
                <a:solidFill>
                  <a:srgbClr val="FFFF00"/>
                </a:solidFill>
              </a:rPr>
              <a:t>Villade</a:t>
            </a:r>
            <a:r>
              <a:rPr lang="fr-FR" sz="2400" b="1" dirty="0">
                <a:solidFill>
                  <a:srgbClr val="FFFF00"/>
                </a:solidFill>
              </a:rPr>
              <a:t> D’</a:t>
            </a:r>
            <a:r>
              <a:rPr lang="fr-FR" sz="2400" b="1" dirty="0" err="1">
                <a:solidFill>
                  <a:srgbClr val="FFFF00"/>
                </a:solidFill>
              </a:rPr>
              <a:t>Angoustrine</a:t>
            </a:r>
            <a:r>
              <a:rPr lang="fr-FR" sz="2400" b="1" dirty="0">
                <a:solidFill>
                  <a:srgbClr val="FFFF00"/>
                </a:solidFill>
              </a:rPr>
              <a:t> – Villeneuve – De </a:t>
            </a:r>
            <a:r>
              <a:rPr lang="fr-FR" sz="2400" b="1" dirty="0" err="1">
                <a:solidFill>
                  <a:srgbClr val="FFFF00"/>
                </a:solidFill>
              </a:rPr>
              <a:t>Escaldes</a:t>
            </a:r>
            <a:r>
              <a:rPr lang="fr-FR" sz="2400" b="1" dirty="0">
                <a:solidFill>
                  <a:srgbClr val="FFFF00"/>
                </a:solidFill>
              </a:rPr>
              <a:t> (Pyrénées Orientales 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CF33253-5A61-329B-211A-8BF828370CB0}"/>
              </a:ext>
            </a:extLst>
          </p:cNvPr>
          <p:cNvSpPr txBox="1"/>
          <p:nvPr/>
        </p:nvSpPr>
        <p:spPr>
          <a:xfrm>
            <a:off x="7799294" y="1850316"/>
            <a:ext cx="4199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D6E3A86-268A-15DF-6E28-EDC50A4B09CD}"/>
              </a:ext>
            </a:extLst>
          </p:cNvPr>
          <p:cNvSpPr txBox="1"/>
          <p:nvPr/>
        </p:nvSpPr>
        <p:spPr>
          <a:xfrm>
            <a:off x="9121588" y="2743200"/>
            <a:ext cx="2877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72439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checker/>
      </p:transition>
    </mc:Choice>
    <mc:Fallback>
      <p:transition spd="slow" advClick="0" advTm="9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330</Words>
  <Application>Microsoft Office PowerPoint</Application>
  <PresentationFormat>Grand écran</PresentationFormat>
  <Paragraphs>33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2024-01-02T09:47:36Z</dcterms:created>
  <dcterms:modified xsi:type="dcterms:W3CDTF">2024-01-02T12:44:34Z</dcterms:modified>
</cp:coreProperties>
</file>