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77" r:id="rId3"/>
    <p:sldId id="286" r:id="rId4"/>
    <p:sldId id="285" r:id="rId5"/>
    <p:sldId id="284" r:id="rId6"/>
    <p:sldId id="283" r:id="rId7"/>
    <p:sldId id="282" r:id="rId8"/>
    <p:sldId id="281" r:id="rId9"/>
    <p:sldId id="280" r:id="rId10"/>
    <p:sldId id="279" r:id="rId11"/>
    <p:sldId id="278" r:id="rId12"/>
    <p:sldId id="276" r:id="rId13"/>
    <p:sldId id="275" r:id="rId14"/>
    <p:sldId id="274" r:id="rId15"/>
    <p:sldId id="273" r:id="rId16"/>
    <p:sldId id="272" r:id="rId17"/>
    <p:sldId id="271" r:id="rId18"/>
    <p:sldId id="270" r:id="rId19"/>
    <p:sldId id="269" r:id="rId20"/>
    <p:sldId id="264" r:id="rId21"/>
    <p:sldId id="262" r:id="rId22"/>
    <p:sldId id="268" r:id="rId23"/>
    <p:sldId id="267" r:id="rId24"/>
    <p:sldId id="266" r:id="rId25"/>
    <p:sldId id="265" r:id="rId26"/>
    <p:sldId id="260" r:id="rId27"/>
    <p:sldId id="263" r:id="rId28"/>
    <p:sldId id="261" r:id="rId29"/>
    <p:sldId id="258" r:id="rId30"/>
    <p:sldId id="257"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32B2bMdefxP412HDJFBIQ==" hashData="UkEbkbVkK9gnPkRLpQ2vImC8kYHygmC66xK9kgqBy97HoupyEnf6h8MsSxDAnNGs+7F9FkYH+wjnc3o+0uQl0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558" autoAdjust="0"/>
    <p:restoredTop sz="94660"/>
  </p:normalViewPr>
  <p:slideViewPr>
    <p:cSldViewPr snapToGrid="0">
      <p:cViewPr varScale="1">
        <p:scale>
          <a:sx n="88" d="100"/>
          <a:sy n="88" d="100"/>
        </p:scale>
        <p:origin x="9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5D01F97-E3C0-0670-3C3C-D1965545F1FF}"/>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EAF60825-40C2-164C-8C2A-78F8BC9344C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41FB1845-3741-765E-AEB7-F077FAC935AC}"/>
              </a:ext>
            </a:extLst>
          </p:cNvPr>
          <p:cNvSpPr>
            <a:spLocks noGrp="1"/>
          </p:cNvSpPr>
          <p:nvPr>
            <p:ph type="dt" sz="half" idx="10"/>
          </p:nvPr>
        </p:nvSpPr>
        <p:spPr/>
        <p:txBody>
          <a:bodyPr/>
          <a:lstStyle/>
          <a:p>
            <a:fld id="{FFA29EED-7ECE-4F31-B2EC-208ECC390791}" type="datetimeFigureOut">
              <a:rPr lang="fr-FR" smtClean="0"/>
              <a:t>19/12/2023</a:t>
            </a:fld>
            <a:endParaRPr lang="fr-FR"/>
          </a:p>
        </p:txBody>
      </p:sp>
      <p:sp>
        <p:nvSpPr>
          <p:cNvPr id="5" name="Espace réservé du pied de page 4">
            <a:extLst>
              <a:ext uri="{FF2B5EF4-FFF2-40B4-BE49-F238E27FC236}">
                <a16:creationId xmlns:a16="http://schemas.microsoft.com/office/drawing/2014/main" id="{88938509-2147-F693-E851-FA019186093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824C910-CD22-5FB1-C418-0E1213244DDD}"/>
              </a:ext>
            </a:extLst>
          </p:cNvPr>
          <p:cNvSpPr>
            <a:spLocks noGrp="1"/>
          </p:cNvSpPr>
          <p:nvPr>
            <p:ph type="sldNum" sz="quarter" idx="12"/>
          </p:nvPr>
        </p:nvSpPr>
        <p:spPr/>
        <p:txBody>
          <a:bodyPr/>
          <a:lstStyle/>
          <a:p>
            <a:fld id="{F5C62B92-218D-4CA2-A237-D6A8AE03D940}" type="slidenum">
              <a:rPr lang="fr-FR" smtClean="0"/>
              <a:t>‹N°›</a:t>
            </a:fld>
            <a:endParaRPr lang="fr-FR"/>
          </a:p>
        </p:txBody>
      </p:sp>
    </p:spTree>
    <p:extLst>
      <p:ext uri="{BB962C8B-B14F-4D97-AF65-F5344CB8AC3E}">
        <p14:creationId xmlns:p14="http://schemas.microsoft.com/office/powerpoint/2010/main" val="1100082269"/>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779F640-7D71-0675-5DD9-072EC2DAA72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BB4FCC2-4EA7-97E5-87B2-E9BF4D48DE7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27D75A3-760B-F81C-5B07-B0D5CA3E5A80}"/>
              </a:ext>
            </a:extLst>
          </p:cNvPr>
          <p:cNvSpPr>
            <a:spLocks noGrp="1"/>
          </p:cNvSpPr>
          <p:nvPr>
            <p:ph type="dt" sz="half" idx="10"/>
          </p:nvPr>
        </p:nvSpPr>
        <p:spPr/>
        <p:txBody>
          <a:bodyPr/>
          <a:lstStyle/>
          <a:p>
            <a:fld id="{FFA29EED-7ECE-4F31-B2EC-208ECC390791}" type="datetimeFigureOut">
              <a:rPr lang="fr-FR" smtClean="0"/>
              <a:t>19/12/2023</a:t>
            </a:fld>
            <a:endParaRPr lang="fr-FR"/>
          </a:p>
        </p:txBody>
      </p:sp>
      <p:sp>
        <p:nvSpPr>
          <p:cNvPr id="5" name="Espace réservé du pied de page 4">
            <a:extLst>
              <a:ext uri="{FF2B5EF4-FFF2-40B4-BE49-F238E27FC236}">
                <a16:creationId xmlns:a16="http://schemas.microsoft.com/office/drawing/2014/main" id="{BA771C3A-754C-94FF-581E-3035E08A251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576C5B5-026F-AAA2-A4F4-29153F056A7C}"/>
              </a:ext>
            </a:extLst>
          </p:cNvPr>
          <p:cNvSpPr>
            <a:spLocks noGrp="1"/>
          </p:cNvSpPr>
          <p:nvPr>
            <p:ph type="sldNum" sz="quarter" idx="12"/>
          </p:nvPr>
        </p:nvSpPr>
        <p:spPr/>
        <p:txBody>
          <a:bodyPr/>
          <a:lstStyle/>
          <a:p>
            <a:fld id="{F5C62B92-218D-4CA2-A237-D6A8AE03D940}" type="slidenum">
              <a:rPr lang="fr-FR" smtClean="0"/>
              <a:t>‹N°›</a:t>
            </a:fld>
            <a:endParaRPr lang="fr-FR"/>
          </a:p>
        </p:txBody>
      </p:sp>
    </p:spTree>
    <p:extLst>
      <p:ext uri="{BB962C8B-B14F-4D97-AF65-F5344CB8AC3E}">
        <p14:creationId xmlns:p14="http://schemas.microsoft.com/office/powerpoint/2010/main" val="3699600306"/>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163178E-AE00-C86B-2FF5-275C3EC56775}"/>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5CD834D-6B76-83DC-1826-EAE1326E7AB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BA749FD7-890A-B214-1EE9-6C109C097CEA}"/>
              </a:ext>
            </a:extLst>
          </p:cNvPr>
          <p:cNvSpPr>
            <a:spLocks noGrp="1"/>
          </p:cNvSpPr>
          <p:nvPr>
            <p:ph type="dt" sz="half" idx="10"/>
          </p:nvPr>
        </p:nvSpPr>
        <p:spPr/>
        <p:txBody>
          <a:bodyPr/>
          <a:lstStyle/>
          <a:p>
            <a:fld id="{FFA29EED-7ECE-4F31-B2EC-208ECC390791}" type="datetimeFigureOut">
              <a:rPr lang="fr-FR" smtClean="0"/>
              <a:t>19/12/2023</a:t>
            </a:fld>
            <a:endParaRPr lang="fr-FR"/>
          </a:p>
        </p:txBody>
      </p:sp>
      <p:sp>
        <p:nvSpPr>
          <p:cNvPr id="5" name="Espace réservé du pied de page 4">
            <a:extLst>
              <a:ext uri="{FF2B5EF4-FFF2-40B4-BE49-F238E27FC236}">
                <a16:creationId xmlns:a16="http://schemas.microsoft.com/office/drawing/2014/main" id="{8CFA5057-C126-E775-F315-D8DB6E51F7E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4C28E0C-054E-494F-F01C-A72F08118350}"/>
              </a:ext>
            </a:extLst>
          </p:cNvPr>
          <p:cNvSpPr>
            <a:spLocks noGrp="1"/>
          </p:cNvSpPr>
          <p:nvPr>
            <p:ph type="sldNum" sz="quarter" idx="12"/>
          </p:nvPr>
        </p:nvSpPr>
        <p:spPr/>
        <p:txBody>
          <a:bodyPr/>
          <a:lstStyle/>
          <a:p>
            <a:fld id="{F5C62B92-218D-4CA2-A237-D6A8AE03D940}" type="slidenum">
              <a:rPr lang="fr-FR" smtClean="0"/>
              <a:t>‹N°›</a:t>
            </a:fld>
            <a:endParaRPr lang="fr-FR"/>
          </a:p>
        </p:txBody>
      </p:sp>
    </p:spTree>
    <p:extLst>
      <p:ext uri="{BB962C8B-B14F-4D97-AF65-F5344CB8AC3E}">
        <p14:creationId xmlns:p14="http://schemas.microsoft.com/office/powerpoint/2010/main" val="2335575377"/>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4D5004C-8E11-B42E-7331-48C83321591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7C11676-3880-93A5-2ADD-E55A0D6FB6D6}"/>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2653C94D-E540-6FDA-A814-B129498D36D0}"/>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B5A46828-177A-B250-D097-E94F62AFC647}"/>
              </a:ext>
            </a:extLst>
          </p:cNvPr>
          <p:cNvSpPr>
            <a:spLocks noGrp="1"/>
          </p:cNvSpPr>
          <p:nvPr>
            <p:ph type="dt" sz="half" idx="10"/>
          </p:nvPr>
        </p:nvSpPr>
        <p:spPr/>
        <p:txBody>
          <a:bodyPr/>
          <a:lstStyle/>
          <a:p>
            <a:fld id="{FFA29EED-7ECE-4F31-B2EC-208ECC390791}" type="datetimeFigureOut">
              <a:rPr lang="fr-FR" smtClean="0"/>
              <a:t>19/12/2023</a:t>
            </a:fld>
            <a:endParaRPr lang="fr-FR"/>
          </a:p>
        </p:txBody>
      </p:sp>
      <p:sp>
        <p:nvSpPr>
          <p:cNvPr id="6" name="Espace réservé du pied de page 5">
            <a:extLst>
              <a:ext uri="{FF2B5EF4-FFF2-40B4-BE49-F238E27FC236}">
                <a16:creationId xmlns:a16="http://schemas.microsoft.com/office/drawing/2014/main" id="{B2861C9C-A3FD-960D-79AB-82DC472F0A0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8A994DE-C0E6-E94E-5A7C-DD2AF642A8AF}"/>
              </a:ext>
            </a:extLst>
          </p:cNvPr>
          <p:cNvSpPr>
            <a:spLocks noGrp="1"/>
          </p:cNvSpPr>
          <p:nvPr>
            <p:ph type="sldNum" sz="quarter" idx="12"/>
          </p:nvPr>
        </p:nvSpPr>
        <p:spPr/>
        <p:txBody>
          <a:bodyPr/>
          <a:lstStyle/>
          <a:p>
            <a:fld id="{F5C62B92-218D-4CA2-A237-D6A8AE03D940}" type="slidenum">
              <a:rPr lang="fr-FR" smtClean="0"/>
              <a:t>‹N°›</a:t>
            </a:fld>
            <a:endParaRPr lang="fr-FR"/>
          </a:p>
        </p:txBody>
      </p:sp>
    </p:spTree>
    <p:extLst>
      <p:ext uri="{BB962C8B-B14F-4D97-AF65-F5344CB8AC3E}">
        <p14:creationId xmlns:p14="http://schemas.microsoft.com/office/powerpoint/2010/main" val="2555233526"/>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DECDC41-D191-B59E-707B-2A60BD97B3FA}"/>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82C0154-D4F2-77FC-C3F7-F8CE746F657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1D97FD8-C2A6-73C9-8FD5-F4D8CC743C9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7A3CF20-7DCA-6227-5C04-2BFCF82530F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70FFF0B-B024-86C8-573F-BFEE9374ECF7}"/>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F8CC0DA3-6DE9-2166-D509-1455FA0D8B6C}"/>
              </a:ext>
            </a:extLst>
          </p:cNvPr>
          <p:cNvSpPr>
            <a:spLocks noGrp="1"/>
          </p:cNvSpPr>
          <p:nvPr>
            <p:ph type="dt" sz="half" idx="10"/>
          </p:nvPr>
        </p:nvSpPr>
        <p:spPr/>
        <p:txBody>
          <a:bodyPr/>
          <a:lstStyle/>
          <a:p>
            <a:fld id="{FFA29EED-7ECE-4F31-B2EC-208ECC390791}" type="datetimeFigureOut">
              <a:rPr lang="fr-FR" smtClean="0"/>
              <a:t>19/12/2023</a:t>
            </a:fld>
            <a:endParaRPr lang="fr-FR"/>
          </a:p>
        </p:txBody>
      </p:sp>
      <p:sp>
        <p:nvSpPr>
          <p:cNvPr id="8" name="Espace réservé du pied de page 7">
            <a:extLst>
              <a:ext uri="{FF2B5EF4-FFF2-40B4-BE49-F238E27FC236}">
                <a16:creationId xmlns:a16="http://schemas.microsoft.com/office/drawing/2014/main" id="{3477A946-11BF-D208-8572-260FF60277E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1B5BFE64-2644-5E3C-6F58-9567913A59D4}"/>
              </a:ext>
            </a:extLst>
          </p:cNvPr>
          <p:cNvSpPr>
            <a:spLocks noGrp="1"/>
          </p:cNvSpPr>
          <p:nvPr>
            <p:ph type="sldNum" sz="quarter" idx="12"/>
          </p:nvPr>
        </p:nvSpPr>
        <p:spPr/>
        <p:txBody>
          <a:bodyPr/>
          <a:lstStyle/>
          <a:p>
            <a:fld id="{F5C62B92-218D-4CA2-A237-D6A8AE03D940}" type="slidenum">
              <a:rPr lang="fr-FR" smtClean="0"/>
              <a:t>‹N°›</a:t>
            </a:fld>
            <a:endParaRPr lang="fr-FR"/>
          </a:p>
        </p:txBody>
      </p:sp>
    </p:spTree>
    <p:extLst>
      <p:ext uri="{BB962C8B-B14F-4D97-AF65-F5344CB8AC3E}">
        <p14:creationId xmlns:p14="http://schemas.microsoft.com/office/powerpoint/2010/main" val="2017407784"/>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9C2D0DD-0DEB-9D41-2CDD-D2976737585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DE5A71F-72E7-24C1-BD4E-07F1FF554AC5}"/>
              </a:ext>
            </a:extLst>
          </p:cNvPr>
          <p:cNvSpPr>
            <a:spLocks noGrp="1"/>
          </p:cNvSpPr>
          <p:nvPr>
            <p:ph type="dt" sz="half" idx="10"/>
          </p:nvPr>
        </p:nvSpPr>
        <p:spPr/>
        <p:txBody>
          <a:bodyPr/>
          <a:lstStyle/>
          <a:p>
            <a:fld id="{FFA29EED-7ECE-4F31-B2EC-208ECC390791}" type="datetimeFigureOut">
              <a:rPr lang="fr-FR" smtClean="0"/>
              <a:t>19/12/2023</a:t>
            </a:fld>
            <a:endParaRPr lang="fr-FR"/>
          </a:p>
        </p:txBody>
      </p:sp>
      <p:sp>
        <p:nvSpPr>
          <p:cNvPr id="4" name="Espace réservé du pied de page 3">
            <a:extLst>
              <a:ext uri="{FF2B5EF4-FFF2-40B4-BE49-F238E27FC236}">
                <a16:creationId xmlns:a16="http://schemas.microsoft.com/office/drawing/2014/main" id="{635F5332-BA79-0DBF-95D9-E00FB88A424C}"/>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31D81CD-4CAE-76CC-3F2E-BEBB5D23DB10}"/>
              </a:ext>
            </a:extLst>
          </p:cNvPr>
          <p:cNvSpPr>
            <a:spLocks noGrp="1"/>
          </p:cNvSpPr>
          <p:nvPr>
            <p:ph type="sldNum" sz="quarter" idx="12"/>
          </p:nvPr>
        </p:nvSpPr>
        <p:spPr/>
        <p:txBody>
          <a:bodyPr/>
          <a:lstStyle/>
          <a:p>
            <a:fld id="{F5C62B92-218D-4CA2-A237-D6A8AE03D940}" type="slidenum">
              <a:rPr lang="fr-FR" smtClean="0"/>
              <a:t>‹N°›</a:t>
            </a:fld>
            <a:endParaRPr lang="fr-FR"/>
          </a:p>
        </p:txBody>
      </p:sp>
    </p:spTree>
    <p:extLst>
      <p:ext uri="{BB962C8B-B14F-4D97-AF65-F5344CB8AC3E}">
        <p14:creationId xmlns:p14="http://schemas.microsoft.com/office/powerpoint/2010/main" val="3704525042"/>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1A92C7D4-151B-A1BE-A175-F24D36E29886}"/>
              </a:ext>
            </a:extLst>
          </p:cNvPr>
          <p:cNvSpPr>
            <a:spLocks noGrp="1"/>
          </p:cNvSpPr>
          <p:nvPr>
            <p:ph type="dt" sz="half" idx="10"/>
          </p:nvPr>
        </p:nvSpPr>
        <p:spPr/>
        <p:txBody>
          <a:bodyPr/>
          <a:lstStyle/>
          <a:p>
            <a:fld id="{FFA29EED-7ECE-4F31-B2EC-208ECC390791}" type="datetimeFigureOut">
              <a:rPr lang="fr-FR" smtClean="0"/>
              <a:t>19/12/2023</a:t>
            </a:fld>
            <a:endParaRPr lang="fr-FR"/>
          </a:p>
        </p:txBody>
      </p:sp>
      <p:sp>
        <p:nvSpPr>
          <p:cNvPr id="3" name="Espace réservé du pied de page 2">
            <a:extLst>
              <a:ext uri="{FF2B5EF4-FFF2-40B4-BE49-F238E27FC236}">
                <a16:creationId xmlns:a16="http://schemas.microsoft.com/office/drawing/2014/main" id="{2CFE2967-D2B4-7954-3031-0F2260792367}"/>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D42DE8F-0D03-0CCF-DA77-E962EB6B282A}"/>
              </a:ext>
            </a:extLst>
          </p:cNvPr>
          <p:cNvSpPr>
            <a:spLocks noGrp="1"/>
          </p:cNvSpPr>
          <p:nvPr>
            <p:ph type="sldNum" sz="quarter" idx="12"/>
          </p:nvPr>
        </p:nvSpPr>
        <p:spPr/>
        <p:txBody>
          <a:bodyPr/>
          <a:lstStyle/>
          <a:p>
            <a:fld id="{F5C62B92-218D-4CA2-A237-D6A8AE03D940}" type="slidenum">
              <a:rPr lang="fr-FR" smtClean="0"/>
              <a:t>‹N°›</a:t>
            </a:fld>
            <a:endParaRPr lang="fr-FR"/>
          </a:p>
        </p:txBody>
      </p:sp>
    </p:spTree>
    <p:extLst>
      <p:ext uri="{BB962C8B-B14F-4D97-AF65-F5344CB8AC3E}">
        <p14:creationId xmlns:p14="http://schemas.microsoft.com/office/powerpoint/2010/main" val="2193161675"/>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B5B9E5B-D080-FD91-D449-6880A28C3D1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542CE76-4755-6FF0-10A1-F2F4067C4C2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35EFCDD-1C18-C1F9-0065-08219C65E9E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B06E4F7-915D-1A9F-BD87-E3B1F1AC5E7F}"/>
              </a:ext>
            </a:extLst>
          </p:cNvPr>
          <p:cNvSpPr>
            <a:spLocks noGrp="1"/>
          </p:cNvSpPr>
          <p:nvPr>
            <p:ph type="dt" sz="half" idx="10"/>
          </p:nvPr>
        </p:nvSpPr>
        <p:spPr/>
        <p:txBody>
          <a:bodyPr/>
          <a:lstStyle/>
          <a:p>
            <a:fld id="{FFA29EED-7ECE-4F31-B2EC-208ECC390791}" type="datetimeFigureOut">
              <a:rPr lang="fr-FR" smtClean="0"/>
              <a:t>19/12/2023</a:t>
            </a:fld>
            <a:endParaRPr lang="fr-FR"/>
          </a:p>
        </p:txBody>
      </p:sp>
      <p:sp>
        <p:nvSpPr>
          <p:cNvPr id="6" name="Espace réservé du pied de page 5">
            <a:extLst>
              <a:ext uri="{FF2B5EF4-FFF2-40B4-BE49-F238E27FC236}">
                <a16:creationId xmlns:a16="http://schemas.microsoft.com/office/drawing/2014/main" id="{F7B03683-7B8E-255A-2675-EA45C3B4841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C832520-A068-03BE-4836-6C8E9D7D26B5}"/>
              </a:ext>
            </a:extLst>
          </p:cNvPr>
          <p:cNvSpPr>
            <a:spLocks noGrp="1"/>
          </p:cNvSpPr>
          <p:nvPr>
            <p:ph type="sldNum" sz="quarter" idx="12"/>
          </p:nvPr>
        </p:nvSpPr>
        <p:spPr/>
        <p:txBody>
          <a:bodyPr/>
          <a:lstStyle/>
          <a:p>
            <a:fld id="{F5C62B92-218D-4CA2-A237-D6A8AE03D940}" type="slidenum">
              <a:rPr lang="fr-FR" smtClean="0"/>
              <a:t>‹N°›</a:t>
            </a:fld>
            <a:endParaRPr lang="fr-FR"/>
          </a:p>
        </p:txBody>
      </p:sp>
    </p:spTree>
    <p:extLst>
      <p:ext uri="{BB962C8B-B14F-4D97-AF65-F5344CB8AC3E}">
        <p14:creationId xmlns:p14="http://schemas.microsoft.com/office/powerpoint/2010/main" val="3560270082"/>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4D906E5-C053-34E2-EC28-160C6AB6B0C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A3D67FD-1261-26BB-610E-2F467AD738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639EB2C7-1A1D-4E81-8E15-5252A767DC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9B65C6A-19FF-7B31-54BF-D4CDD011F4AE}"/>
              </a:ext>
            </a:extLst>
          </p:cNvPr>
          <p:cNvSpPr>
            <a:spLocks noGrp="1"/>
          </p:cNvSpPr>
          <p:nvPr>
            <p:ph type="dt" sz="half" idx="10"/>
          </p:nvPr>
        </p:nvSpPr>
        <p:spPr/>
        <p:txBody>
          <a:bodyPr/>
          <a:lstStyle/>
          <a:p>
            <a:fld id="{FFA29EED-7ECE-4F31-B2EC-208ECC390791}" type="datetimeFigureOut">
              <a:rPr lang="fr-FR" smtClean="0"/>
              <a:t>19/12/2023</a:t>
            </a:fld>
            <a:endParaRPr lang="fr-FR"/>
          </a:p>
        </p:txBody>
      </p:sp>
      <p:sp>
        <p:nvSpPr>
          <p:cNvPr id="6" name="Espace réservé du pied de page 5">
            <a:extLst>
              <a:ext uri="{FF2B5EF4-FFF2-40B4-BE49-F238E27FC236}">
                <a16:creationId xmlns:a16="http://schemas.microsoft.com/office/drawing/2014/main" id="{13986A29-4373-2A8C-5BE8-DD9CAE60D9D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86ACF95-267A-D9E9-1336-4D1F668EA914}"/>
              </a:ext>
            </a:extLst>
          </p:cNvPr>
          <p:cNvSpPr>
            <a:spLocks noGrp="1"/>
          </p:cNvSpPr>
          <p:nvPr>
            <p:ph type="sldNum" sz="quarter" idx="12"/>
          </p:nvPr>
        </p:nvSpPr>
        <p:spPr/>
        <p:txBody>
          <a:bodyPr/>
          <a:lstStyle/>
          <a:p>
            <a:fld id="{F5C62B92-218D-4CA2-A237-D6A8AE03D940}" type="slidenum">
              <a:rPr lang="fr-FR" smtClean="0"/>
              <a:t>‹N°›</a:t>
            </a:fld>
            <a:endParaRPr lang="fr-FR"/>
          </a:p>
        </p:txBody>
      </p:sp>
    </p:spTree>
    <p:extLst>
      <p:ext uri="{BB962C8B-B14F-4D97-AF65-F5344CB8AC3E}">
        <p14:creationId xmlns:p14="http://schemas.microsoft.com/office/powerpoint/2010/main" val="2928611462"/>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8824AC-9319-44A0-9D4B-D7A13B42949B}"/>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37371E14-DE1C-0FF1-74E7-909EC7FB6102}"/>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A1FDF2F-E0AF-E630-1A20-82A777A624CD}"/>
              </a:ext>
            </a:extLst>
          </p:cNvPr>
          <p:cNvSpPr>
            <a:spLocks noGrp="1"/>
          </p:cNvSpPr>
          <p:nvPr>
            <p:ph type="dt" sz="half" idx="10"/>
          </p:nvPr>
        </p:nvSpPr>
        <p:spPr/>
        <p:txBody>
          <a:bodyPr/>
          <a:lstStyle/>
          <a:p>
            <a:fld id="{FFA29EED-7ECE-4F31-B2EC-208ECC390791}" type="datetimeFigureOut">
              <a:rPr lang="fr-FR" smtClean="0"/>
              <a:t>19/12/2023</a:t>
            </a:fld>
            <a:endParaRPr lang="fr-FR"/>
          </a:p>
        </p:txBody>
      </p:sp>
      <p:sp>
        <p:nvSpPr>
          <p:cNvPr id="5" name="Espace réservé du pied de page 4">
            <a:extLst>
              <a:ext uri="{FF2B5EF4-FFF2-40B4-BE49-F238E27FC236}">
                <a16:creationId xmlns:a16="http://schemas.microsoft.com/office/drawing/2014/main" id="{2EF345A8-31E0-BBA8-0462-77C99F781E4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140E649-02D2-89EF-37C2-F88CB1DBB05C}"/>
              </a:ext>
            </a:extLst>
          </p:cNvPr>
          <p:cNvSpPr>
            <a:spLocks noGrp="1"/>
          </p:cNvSpPr>
          <p:nvPr>
            <p:ph type="sldNum" sz="quarter" idx="12"/>
          </p:nvPr>
        </p:nvSpPr>
        <p:spPr/>
        <p:txBody>
          <a:bodyPr/>
          <a:lstStyle/>
          <a:p>
            <a:fld id="{F5C62B92-218D-4CA2-A237-D6A8AE03D940}" type="slidenum">
              <a:rPr lang="fr-FR" smtClean="0"/>
              <a:t>‹N°›</a:t>
            </a:fld>
            <a:endParaRPr lang="fr-FR"/>
          </a:p>
        </p:txBody>
      </p:sp>
    </p:spTree>
    <p:extLst>
      <p:ext uri="{BB962C8B-B14F-4D97-AF65-F5344CB8AC3E}">
        <p14:creationId xmlns:p14="http://schemas.microsoft.com/office/powerpoint/2010/main" val="364346377"/>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7B83744-5A8E-943F-40E5-FF134F8DB9A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080C8645-27D4-ED11-C321-76667544C95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D2B86AB-FDB2-FC39-CD35-C1B624B75766}"/>
              </a:ext>
            </a:extLst>
          </p:cNvPr>
          <p:cNvSpPr>
            <a:spLocks noGrp="1"/>
          </p:cNvSpPr>
          <p:nvPr>
            <p:ph type="dt" sz="half" idx="10"/>
          </p:nvPr>
        </p:nvSpPr>
        <p:spPr/>
        <p:txBody>
          <a:bodyPr/>
          <a:lstStyle/>
          <a:p>
            <a:fld id="{FFA29EED-7ECE-4F31-B2EC-208ECC390791}" type="datetimeFigureOut">
              <a:rPr lang="fr-FR" smtClean="0"/>
              <a:t>19/12/2023</a:t>
            </a:fld>
            <a:endParaRPr lang="fr-FR"/>
          </a:p>
        </p:txBody>
      </p:sp>
      <p:sp>
        <p:nvSpPr>
          <p:cNvPr id="5" name="Espace réservé du pied de page 4">
            <a:extLst>
              <a:ext uri="{FF2B5EF4-FFF2-40B4-BE49-F238E27FC236}">
                <a16:creationId xmlns:a16="http://schemas.microsoft.com/office/drawing/2014/main" id="{464C86A7-2612-72E9-841E-55BE68939BD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2852226-529D-12A2-4432-3A828F8C0294}"/>
              </a:ext>
            </a:extLst>
          </p:cNvPr>
          <p:cNvSpPr>
            <a:spLocks noGrp="1"/>
          </p:cNvSpPr>
          <p:nvPr>
            <p:ph type="sldNum" sz="quarter" idx="12"/>
          </p:nvPr>
        </p:nvSpPr>
        <p:spPr/>
        <p:txBody>
          <a:bodyPr/>
          <a:lstStyle/>
          <a:p>
            <a:fld id="{F5C62B92-218D-4CA2-A237-D6A8AE03D940}" type="slidenum">
              <a:rPr lang="fr-FR" smtClean="0"/>
              <a:t>‹N°›</a:t>
            </a:fld>
            <a:endParaRPr lang="fr-FR"/>
          </a:p>
        </p:txBody>
      </p:sp>
    </p:spTree>
    <p:extLst>
      <p:ext uri="{BB962C8B-B14F-4D97-AF65-F5344CB8AC3E}">
        <p14:creationId xmlns:p14="http://schemas.microsoft.com/office/powerpoint/2010/main" val="389927865"/>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19879C3-869B-84F6-E2AB-679E1B10F3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D9C353A-DD61-D9D0-EBCB-F5F0C730FCD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1715CE1-2A56-736F-1332-7B389399574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A29EED-7ECE-4F31-B2EC-208ECC390791}" type="datetimeFigureOut">
              <a:rPr lang="fr-FR" smtClean="0"/>
              <a:t>19/12/2023</a:t>
            </a:fld>
            <a:endParaRPr lang="fr-FR"/>
          </a:p>
        </p:txBody>
      </p:sp>
      <p:sp>
        <p:nvSpPr>
          <p:cNvPr id="5" name="Espace réservé du pied de page 4">
            <a:extLst>
              <a:ext uri="{FF2B5EF4-FFF2-40B4-BE49-F238E27FC236}">
                <a16:creationId xmlns:a16="http://schemas.microsoft.com/office/drawing/2014/main" id="{11C94098-FBF2-F630-C39D-E0E6EB9BE28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26DD98A-3E3D-93AD-0974-151B0BA414A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C62B92-218D-4CA2-A237-D6A8AE03D940}" type="slidenum">
              <a:rPr lang="fr-FR" smtClean="0"/>
              <a:t>‹N°›</a:t>
            </a:fld>
            <a:endParaRPr lang="fr-FR"/>
          </a:p>
        </p:txBody>
      </p:sp>
    </p:spTree>
    <p:extLst>
      <p:ext uri="{BB962C8B-B14F-4D97-AF65-F5344CB8AC3E}">
        <p14:creationId xmlns:p14="http://schemas.microsoft.com/office/powerpoint/2010/main" val="37610198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B7345E77-53B1-AF02-11FB-47EF3153961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92000" y="369000"/>
            <a:ext cx="8160000" cy="612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8BF8DFDE-08A2-2E59-AE51-0A498D4990FA}"/>
              </a:ext>
            </a:extLst>
          </p:cNvPr>
          <p:cNvSpPr txBox="1"/>
          <p:nvPr/>
        </p:nvSpPr>
        <p:spPr>
          <a:xfrm>
            <a:off x="2870200" y="1046481"/>
            <a:ext cx="5613400" cy="461665"/>
          </a:xfrm>
          <a:prstGeom prst="rect">
            <a:avLst/>
          </a:prstGeom>
          <a:noFill/>
        </p:spPr>
        <p:txBody>
          <a:bodyPr wrap="square" rtlCol="0">
            <a:spAutoFit/>
          </a:bodyPr>
          <a:lstStyle/>
          <a:p>
            <a:r>
              <a:rPr lang="fr-FR" sz="2400" b="1" dirty="0"/>
              <a:t>Lorient Vous Présente L’Abbaye De Lérins</a:t>
            </a:r>
          </a:p>
        </p:txBody>
      </p:sp>
      <p:sp>
        <p:nvSpPr>
          <p:cNvPr id="5" name="ZoneTexte 4">
            <a:extLst>
              <a:ext uri="{FF2B5EF4-FFF2-40B4-BE49-F238E27FC236}">
                <a16:creationId xmlns:a16="http://schemas.microsoft.com/office/drawing/2014/main" id="{E4B3E96E-04A8-E0D7-3DDF-BA3529F997EB}"/>
              </a:ext>
            </a:extLst>
          </p:cNvPr>
          <p:cNvSpPr txBox="1"/>
          <p:nvPr/>
        </p:nvSpPr>
        <p:spPr>
          <a:xfrm>
            <a:off x="9512300" y="4180676"/>
            <a:ext cx="2679700" cy="2308324"/>
          </a:xfrm>
          <a:prstGeom prst="rect">
            <a:avLst/>
          </a:prstGeom>
          <a:noFill/>
        </p:spPr>
        <p:txBody>
          <a:bodyPr wrap="square" rtlCol="0">
            <a:spAutoFit/>
          </a:bodyPr>
          <a:lstStyle/>
          <a:p>
            <a:r>
              <a:rPr lang="fr-FR" sz="2400" b="1" dirty="0">
                <a:solidFill>
                  <a:srgbClr val="FFFF00"/>
                </a:solidFill>
              </a:rPr>
              <a:t>Une vue de l'abbaye de Lérins sur l'ile Saint-Honorat (Alpes-Maritimes) depuis la forteresse.</a:t>
            </a:r>
          </a:p>
        </p:txBody>
      </p:sp>
      <p:sp>
        <p:nvSpPr>
          <p:cNvPr id="6" name="ZoneTexte 5">
            <a:extLst>
              <a:ext uri="{FF2B5EF4-FFF2-40B4-BE49-F238E27FC236}">
                <a16:creationId xmlns:a16="http://schemas.microsoft.com/office/drawing/2014/main" id="{8E2D61C2-91E3-3D90-5058-E22C8582B9EE}"/>
              </a:ext>
            </a:extLst>
          </p:cNvPr>
          <p:cNvSpPr txBox="1"/>
          <p:nvPr/>
        </p:nvSpPr>
        <p:spPr>
          <a:xfrm>
            <a:off x="4288631" y="1412230"/>
            <a:ext cx="3643313" cy="461665"/>
          </a:xfrm>
          <a:prstGeom prst="rect">
            <a:avLst/>
          </a:prstGeom>
          <a:noFill/>
        </p:spPr>
        <p:txBody>
          <a:bodyPr wrap="square" rtlCol="0">
            <a:spAutoFit/>
          </a:bodyPr>
          <a:lstStyle/>
          <a:p>
            <a:r>
              <a:rPr lang="fr-FR" sz="2400" b="1" dirty="0"/>
              <a:t>Alpes -Maritimes</a:t>
            </a:r>
          </a:p>
        </p:txBody>
      </p:sp>
    </p:spTree>
    <p:extLst>
      <p:ext uri="{BB962C8B-B14F-4D97-AF65-F5344CB8AC3E}">
        <p14:creationId xmlns:p14="http://schemas.microsoft.com/office/powerpoint/2010/main" val="2519583748"/>
      </p:ext>
    </p:extLst>
  </p:cSld>
  <p:clrMapOvr>
    <a:masterClrMapping/>
  </p:clrMapOvr>
  <mc:AlternateContent xmlns:mc="http://schemas.openxmlformats.org/markup-compatibility/2006">
    <mc:Choice xmlns:p14="http://schemas.microsoft.com/office/powerpoint/2010/main" Requires="p14">
      <p:transition spd="slow" p14:dur="5000" advClick="0" advTm="9000">
        <p:sndAc>
          <p:stSnd loop="1">
            <p:snd r:embed="rId2" name="Vladimir Cosma - bande originale du film la chèvre.wav"/>
          </p:stSnd>
        </p:sndAc>
      </p:transition>
    </mc:Choice>
    <mc:Fallback>
      <p:transition spd="slow" advClick="0" advTm="9000">
        <p:sndAc>
          <p:stSnd loop="1">
            <p:snd r:embed="rId2" name="Vladimir Cosma - bande originale du film la chèvr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422C6EBA-3BFF-8909-AE6C-39700D839783}"/>
              </a:ext>
            </a:extLst>
          </p:cNvPr>
          <p:cNvSpPr txBox="1"/>
          <p:nvPr/>
        </p:nvSpPr>
        <p:spPr>
          <a:xfrm>
            <a:off x="228600" y="165100"/>
            <a:ext cx="11734800" cy="6494085"/>
          </a:xfrm>
          <a:prstGeom prst="rect">
            <a:avLst/>
          </a:prstGeom>
          <a:noFill/>
        </p:spPr>
        <p:txBody>
          <a:bodyPr wrap="square">
            <a:spAutoFit/>
          </a:bodyPr>
          <a:lstStyle/>
          <a:p>
            <a:r>
              <a:rPr lang="fr-FR" sz="3200" dirty="0">
                <a:solidFill>
                  <a:schemeClr val="bg1"/>
                </a:solidFill>
                <a:effectLst>
                  <a:glow rad="228600">
                    <a:schemeClr val="accent1">
                      <a:satMod val="175000"/>
                      <a:alpha val="40000"/>
                    </a:schemeClr>
                  </a:glow>
                </a:effectLst>
                <a:latin typeface="Algerian" panose="04020705040A02060702" pitchFamily="82" charset="0"/>
              </a:rPr>
              <a:t>L’abbaye de Lérins est une abbaye cistercienne française située sur la magnifique île Saint-Honorat, seconde île de l’archipel de Lérins. Longtemps convoitée pour son emplacement stratégique et fréquentée par des générations de moines et pèlerins, l’abbaye de Lérins rayonne aujourd’hui sur cette côte ensoleillée de la Méditerranée.</a:t>
            </a:r>
          </a:p>
          <a:p>
            <a:endParaRPr lang="fr-FR" sz="3200" dirty="0">
              <a:solidFill>
                <a:schemeClr val="bg1"/>
              </a:solidFill>
              <a:effectLst>
                <a:glow rad="228600">
                  <a:schemeClr val="accent1">
                    <a:satMod val="175000"/>
                    <a:alpha val="40000"/>
                  </a:schemeClr>
                </a:glow>
              </a:effectLst>
              <a:latin typeface="Algerian" panose="04020705040A02060702" pitchFamily="82" charset="0"/>
            </a:endParaRPr>
          </a:p>
          <a:p>
            <a:r>
              <a:rPr lang="fr-FR" sz="3200" dirty="0">
                <a:solidFill>
                  <a:schemeClr val="bg1"/>
                </a:solidFill>
                <a:effectLst>
                  <a:glow rad="228600">
                    <a:schemeClr val="accent1">
                      <a:satMod val="175000"/>
                      <a:alpha val="40000"/>
                    </a:schemeClr>
                  </a:glow>
                </a:effectLst>
                <a:latin typeface="Algerian" panose="04020705040A02060702" pitchFamily="82" charset="0"/>
              </a:rPr>
              <a:t>Depuis l’arrivée de saint Honorat sur l’île entre 400 et 410, à la venue de la communauté de moines cisterciens en 1870 (encore active aujourd’hui), la vie monastique a connu de nombreuses périodes de tourments mais aussi de rayonnement.</a:t>
            </a:r>
          </a:p>
        </p:txBody>
      </p:sp>
    </p:spTree>
    <p:extLst>
      <p:ext uri="{BB962C8B-B14F-4D97-AF65-F5344CB8AC3E}">
        <p14:creationId xmlns:p14="http://schemas.microsoft.com/office/powerpoint/2010/main" val="568306289"/>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3">
                                            <p:txEl>
                                              <p:pRg st="2" end="2"/>
                                            </p:txEl>
                                          </p:spTgt>
                                        </p:tgtEl>
                                        <p:attrNameLst>
                                          <p:attrName>style.visibility</p:attrName>
                                        </p:attrNameLst>
                                      </p:cBhvr>
                                      <p:to>
                                        <p:strVal val="visible"/>
                                      </p:to>
                                    </p:set>
                                    <p:set>
                                      <p:cBhvr>
                                        <p:cTn id="16" dur="455" fill="hold">
                                          <p:stCondLst>
                                            <p:cond delay="0"/>
                                          </p:stCondLst>
                                        </p:cTn>
                                        <p:tgtEl>
                                          <p:spTgt spid="3">
                                            <p:txEl>
                                              <p:pRg st="2" end="2"/>
                                            </p:txEl>
                                          </p:spTgt>
                                        </p:tgtEl>
                                        <p:attrNameLst>
                                          <p:attrName>style.rotation</p:attrName>
                                        </p:attrNameLst>
                                      </p:cBhvr>
                                      <p:to>
                                        <p:strVal val="-45.0"/>
                                      </p:to>
                                    </p:set>
                                    <p:anim calcmode="lin" valueType="num">
                                      <p:cBhvr>
                                        <p:cTn id="17"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bâtiment&#10;&#10;Description générée automatiquement">
            <a:extLst>
              <a:ext uri="{FF2B5EF4-FFF2-40B4-BE49-F238E27FC236}">
                <a16:creationId xmlns:a16="http://schemas.microsoft.com/office/drawing/2014/main" id="{6BD88070-6373-70C3-D1E1-2FC888AC931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6000" y="189000"/>
            <a:ext cx="4320000"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DA37260-B877-BB1F-5FF7-BB29087A058D}"/>
              </a:ext>
            </a:extLst>
          </p:cNvPr>
          <p:cNvSpPr txBox="1"/>
          <p:nvPr/>
        </p:nvSpPr>
        <p:spPr>
          <a:xfrm>
            <a:off x="749300" y="3644899"/>
            <a:ext cx="3683000" cy="830997"/>
          </a:xfrm>
          <a:prstGeom prst="rect">
            <a:avLst/>
          </a:prstGeom>
          <a:noFill/>
        </p:spPr>
        <p:txBody>
          <a:bodyPr wrap="square" rtlCol="0">
            <a:spAutoFit/>
          </a:bodyPr>
          <a:lstStyle/>
          <a:p>
            <a:r>
              <a:rPr lang="fr-FR" sz="2400" b="1" dirty="0">
                <a:solidFill>
                  <a:srgbClr val="FFFF00"/>
                </a:solidFill>
              </a:rPr>
              <a:t>Monastère fortifié de l'abbaye de Lérins</a:t>
            </a:r>
            <a:r>
              <a:rPr lang="fr-FR" dirty="0">
                <a:solidFill>
                  <a:srgbClr val="FFFF00"/>
                </a:solidFill>
              </a:rPr>
              <a:t>.</a:t>
            </a:r>
          </a:p>
        </p:txBody>
      </p:sp>
    </p:spTree>
    <p:extLst>
      <p:ext uri="{BB962C8B-B14F-4D97-AF65-F5344CB8AC3E}">
        <p14:creationId xmlns:p14="http://schemas.microsoft.com/office/powerpoint/2010/main" val="1120546643"/>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plein air, Photographie aérienne, arbre&#10;&#10;Description générée automatiquement">
            <a:extLst>
              <a:ext uri="{FF2B5EF4-FFF2-40B4-BE49-F238E27FC236}">
                <a16:creationId xmlns:a16="http://schemas.microsoft.com/office/drawing/2014/main" id="{7D2ACC5A-3F88-FE4D-188A-189A04728C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93420" y="369000"/>
            <a:ext cx="9205159"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6C53B2D-C517-C503-8DDC-095F6CE6D1B9}"/>
              </a:ext>
            </a:extLst>
          </p:cNvPr>
          <p:cNvSpPr txBox="1"/>
          <p:nvPr/>
        </p:nvSpPr>
        <p:spPr>
          <a:xfrm>
            <a:off x="2537659" y="6072832"/>
            <a:ext cx="8534400" cy="461665"/>
          </a:xfrm>
          <a:prstGeom prst="rect">
            <a:avLst/>
          </a:prstGeom>
          <a:noFill/>
        </p:spPr>
        <p:txBody>
          <a:bodyPr wrap="square" rtlCol="0">
            <a:spAutoFit/>
          </a:bodyPr>
          <a:lstStyle/>
          <a:p>
            <a:r>
              <a:rPr lang="fr-FR" dirty="0">
                <a:solidFill>
                  <a:srgbClr val="FFFF00"/>
                </a:solidFill>
              </a:rPr>
              <a:t>: </a:t>
            </a:r>
            <a:r>
              <a:rPr lang="fr-FR" sz="2400" b="1" dirty="0">
                <a:solidFill>
                  <a:srgbClr val="FFFF00"/>
                </a:solidFill>
              </a:rPr>
              <a:t>L'Abbaye de Lérins vue du ciel, depuis un hélicoptère</a:t>
            </a:r>
            <a:r>
              <a:rPr lang="fr-FR" dirty="0">
                <a:solidFill>
                  <a:srgbClr val="FFFF00"/>
                </a:solidFill>
              </a:rPr>
              <a:t>.</a:t>
            </a:r>
          </a:p>
        </p:txBody>
      </p:sp>
    </p:spTree>
    <p:extLst>
      <p:ext uri="{BB962C8B-B14F-4D97-AF65-F5344CB8AC3E}">
        <p14:creationId xmlns:p14="http://schemas.microsoft.com/office/powerpoint/2010/main" val="3767317933"/>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arbre, ciel&#10;&#10;Description générée automatiquement">
            <a:extLst>
              <a:ext uri="{FF2B5EF4-FFF2-40B4-BE49-F238E27FC236}">
                <a16:creationId xmlns:a16="http://schemas.microsoft.com/office/drawing/2014/main" id="{8A476AB6-223A-BA01-2839-DA0C10314D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602F7F3-E0B6-4CC6-B05C-8E64E544B607}"/>
              </a:ext>
            </a:extLst>
          </p:cNvPr>
          <p:cNvSpPr txBox="1"/>
          <p:nvPr/>
        </p:nvSpPr>
        <p:spPr>
          <a:xfrm>
            <a:off x="2146300" y="5800436"/>
            <a:ext cx="4432300" cy="738664"/>
          </a:xfrm>
          <a:prstGeom prst="rect">
            <a:avLst/>
          </a:prstGeom>
          <a:noFill/>
        </p:spPr>
        <p:txBody>
          <a:bodyPr wrap="square" rtlCol="0">
            <a:spAutoFit/>
          </a:bodyPr>
          <a:lstStyle/>
          <a:p>
            <a:endParaRPr lang="fr-FR" dirty="0">
              <a:solidFill>
                <a:srgbClr val="FFFF00"/>
              </a:solidFill>
            </a:endParaRPr>
          </a:p>
          <a:p>
            <a:r>
              <a:rPr lang="fr-FR" sz="2400" b="1" dirty="0">
                <a:solidFill>
                  <a:schemeClr val="bg1"/>
                </a:solidFill>
              </a:rPr>
              <a:t>Chapelle de la Trinité</a:t>
            </a:r>
            <a:r>
              <a:rPr lang="fr-FR" dirty="0">
                <a:solidFill>
                  <a:schemeClr val="bg1"/>
                </a:solidFill>
              </a:rPr>
              <a:t>.</a:t>
            </a:r>
          </a:p>
        </p:txBody>
      </p:sp>
    </p:spTree>
    <p:extLst>
      <p:ext uri="{BB962C8B-B14F-4D97-AF65-F5344CB8AC3E}">
        <p14:creationId xmlns:p14="http://schemas.microsoft.com/office/powerpoint/2010/main" val="2395537922"/>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plante, ciel&#10;&#10;Description générée automatiquement">
            <a:extLst>
              <a:ext uri="{FF2B5EF4-FFF2-40B4-BE49-F238E27FC236}">
                <a16:creationId xmlns:a16="http://schemas.microsoft.com/office/drawing/2014/main" id="{014D3995-28F5-1160-BC78-4BE4564CD1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5640" y="369000"/>
            <a:ext cx="9140719"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83082B9-A599-C5C7-0DCF-58C3D79D7F21}"/>
              </a:ext>
            </a:extLst>
          </p:cNvPr>
          <p:cNvSpPr txBox="1"/>
          <p:nvPr/>
        </p:nvSpPr>
        <p:spPr>
          <a:xfrm>
            <a:off x="4368800" y="6154335"/>
            <a:ext cx="5651500" cy="461665"/>
          </a:xfrm>
          <a:prstGeom prst="rect">
            <a:avLst/>
          </a:prstGeom>
          <a:noFill/>
        </p:spPr>
        <p:txBody>
          <a:bodyPr wrap="square" rtlCol="0">
            <a:spAutoFit/>
          </a:bodyPr>
          <a:lstStyle/>
          <a:p>
            <a:r>
              <a:rPr lang="fr-FR" sz="2400" b="1" dirty="0">
                <a:solidFill>
                  <a:schemeClr val="bg1"/>
                </a:solidFill>
              </a:rPr>
              <a:t>Chapelle de la Sainte Trinité.</a:t>
            </a:r>
          </a:p>
        </p:txBody>
      </p:sp>
    </p:spTree>
    <p:extLst>
      <p:ext uri="{BB962C8B-B14F-4D97-AF65-F5344CB8AC3E}">
        <p14:creationId xmlns:p14="http://schemas.microsoft.com/office/powerpoint/2010/main" val="1796688757"/>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07D2204B-7DC6-1646-DCDA-4AF51EE8F37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84304E12-CE19-16E5-8449-4E3A6AD59276}"/>
              </a:ext>
            </a:extLst>
          </p:cNvPr>
          <p:cNvSpPr txBox="1"/>
          <p:nvPr/>
        </p:nvSpPr>
        <p:spPr>
          <a:xfrm>
            <a:off x="8128000" y="5973452"/>
            <a:ext cx="4445000"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La chapelle Saint-Sauveur.</a:t>
            </a:r>
          </a:p>
        </p:txBody>
      </p:sp>
    </p:spTree>
    <p:extLst>
      <p:ext uri="{BB962C8B-B14F-4D97-AF65-F5344CB8AC3E}">
        <p14:creationId xmlns:p14="http://schemas.microsoft.com/office/powerpoint/2010/main" val="3470953664"/>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plante&#10;&#10;Description générée automatiquement">
            <a:extLst>
              <a:ext uri="{FF2B5EF4-FFF2-40B4-BE49-F238E27FC236}">
                <a16:creationId xmlns:a16="http://schemas.microsoft.com/office/drawing/2014/main" id="{8CAEC91B-EDE0-DEF8-8FE5-0CDEAE7B6C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A87EB36-2951-3962-EAC7-64CA2C95E554}"/>
              </a:ext>
            </a:extLst>
          </p:cNvPr>
          <p:cNvSpPr txBox="1"/>
          <p:nvPr/>
        </p:nvSpPr>
        <p:spPr>
          <a:xfrm>
            <a:off x="2016000" y="0"/>
            <a:ext cx="5676900" cy="738664"/>
          </a:xfrm>
          <a:prstGeom prst="rect">
            <a:avLst/>
          </a:prstGeom>
          <a:noFill/>
        </p:spPr>
        <p:txBody>
          <a:bodyPr wrap="square" rtlCol="0">
            <a:spAutoFit/>
          </a:bodyPr>
          <a:lstStyle/>
          <a:p>
            <a:endParaRPr lang="fr-FR" dirty="0"/>
          </a:p>
          <a:p>
            <a:r>
              <a:rPr lang="fr-FR" sz="2400" b="1" dirty="0"/>
              <a:t>La chapelle Saint-Caprais.</a:t>
            </a:r>
          </a:p>
        </p:txBody>
      </p:sp>
    </p:spTree>
    <p:extLst>
      <p:ext uri="{BB962C8B-B14F-4D97-AF65-F5344CB8AC3E}">
        <p14:creationId xmlns:p14="http://schemas.microsoft.com/office/powerpoint/2010/main" val="1657627876"/>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157A9FB7-9F92-996D-92B8-654ECBAA9E7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20178" y="613383"/>
            <a:ext cx="7524000" cy="5631234"/>
          </a:xfrm>
          <a:prstGeom prst="rect">
            <a:avLst/>
          </a:prstGeom>
          <a:ln w="88900" cap="sq" cmpd="thickThin">
            <a:solidFill>
              <a:schemeClr val="accent6"/>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FF8CE06-60AF-7ABF-298E-22A6FA000A4E}"/>
              </a:ext>
            </a:extLst>
          </p:cNvPr>
          <p:cNvSpPr txBox="1"/>
          <p:nvPr/>
        </p:nvSpPr>
        <p:spPr>
          <a:xfrm>
            <a:off x="2020178" y="579916"/>
            <a:ext cx="7669922" cy="830997"/>
          </a:xfrm>
          <a:prstGeom prst="rect">
            <a:avLst/>
          </a:prstGeom>
          <a:noFill/>
        </p:spPr>
        <p:txBody>
          <a:bodyPr wrap="square" rtlCol="0">
            <a:spAutoFit/>
          </a:bodyPr>
          <a:lstStyle/>
          <a:p>
            <a:r>
              <a:rPr lang="fr-FR" sz="2400" b="1" dirty="0">
                <a:solidFill>
                  <a:srgbClr val="FFFF00"/>
                </a:solidFill>
              </a:rPr>
              <a:t>Vue de la chapelle Saint-Pierre chapelle, sur la île, dans la baie de Cannes, Alpes-Maritimes, France</a:t>
            </a:r>
            <a:r>
              <a:rPr lang="fr-FR" dirty="0"/>
              <a:t>.</a:t>
            </a:r>
          </a:p>
        </p:txBody>
      </p:sp>
    </p:spTree>
    <p:extLst>
      <p:ext uri="{BB962C8B-B14F-4D97-AF65-F5344CB8AC3E}">
        <p14:creationId xmlns:p14="http://schemas.microsoft.com/office/powerpoint/2010/main" val="1850875980"/>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Plante couvre-sol, Sous-arbrisseau&#10;&#10;Description générée automatiquement">
            <a:extLst>
              <a:ext uri="{FF2B5EF4-FFF2-40B4-BE49-F238E27FC236}">
                <a16:creationId xmlns:a16="http://schemas.microsoft.com/office/drawing/2014/main" id="{AAD3E041-853C-0420-13B7-CCE29838CFE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ln w="88900" cap="sq" cmpd="thickThin">
            <a:solidFill>
              <a:srgbClr val="0070C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857B057-4D19-0C32-8691-85A1347B1AE7}"/>
              </a:ext>
            </a:extLst>
          </p:cNvPr>
          <p:cNvSpPr txBox="1"/>
          <p:nvPr/>
        </p:nvSpPr>
        <p:spPr>
          <a:xfrm>
            <a:off x="3797300" y="5750336"/>
            <a:ext cx="5219700" cy="738664"/>
          </a:xfrm>
          <a:prstGeom prst="rect">
            <a:avLst/>
          </a:prstGeom>
          <a:noFill/>
        </p:spPr>
        <p:txBody>
          <a:bodyPr wrap="square" rtlCol="0">
            <a:spAutoFit/>
          </a:bodyPr>
          <a:lstStyle/>
          <a:p>
            <a:endParaRPr lang="fr-FR" dirty="0"/>
          </a:p>
          <a:p>
            <a:r>
              <a:rPr lang="fr-FR" sz="2400" b="1" dirty="0">
                <a:solidFill>
                  <a:schemeClr val="bg1"/>
                </a:solidFill>
              </a:rPr>
              <a:t>Ruines de la chapelle Saint-Michel.</a:t>
            </a:r>
          </a:p>
        </p:txBody>
      </p:sp>
    </p:spTree>
    <p:extLst>
      <p:ext uri="{BB962C8B-B14F-4D97-AF65-F5344CB8AC3E}">
        <p14:creationId xmlns:p14="http://schemas.microsoft.com/office/powerpoint/2010/main" val="218913465"/>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eau, plage&#10;&#10;Description générée automatiquement">
            <a:extLst>
              <a:ext uri="{FF2B5EF4-FFF2-40B4-BE49-F238E27FC236}">
                <a16:creationId xmlns:a16="http://schemas.microsoft.com/office/drawing/2014/main" id="{89E92930-CE28-89D5-FC03-9F6C82A49A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78000" y="1065320"/>
            <a:ext cx="9036000" cy="472736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23097829"/>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2871EF50-E4E0-7B39-DD1C-158509CC14C0}"/>
              </a:ext>
            </a:extLst>
          </p:cNvPr>
          <p:cNvSpPr txBox="1"/>
          <p:nvPr/>
        </p:nvSpPr>
        <p:spPr>
          <a:xfrm>
            <a:off x="660400" y="5597604"/>
            <a:ext cx="11417300" cy="1107996"/>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L’abbaye de Lérins est petit coin de paradis au large de Cannes, où vit une communauté de moines cisterciens</a:t>
            </a:r>
          </a:p>
        </p:txBody>
      </p:sp>
      <p:pic>
        <p:nvPicPr>
          <p:cNvPr id="8" name="Image 7" descr="Une image contenant plein air, ciel, arbre, palmier&#10;&#10;Description générée automatiquement">
            <a:extLst>
              <a:ext uri="{FF2B5EF4-FFF2-40B4-BE49-F238E27FC236}">
                <a16:creationId xmlns:a16="http://schemas.microsoft.com/office/drawing/2014/main" id="{6CD6BFAB-36A2-C1DE-A3A9-6F0CF59BFA8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38000" y="1031718"/>
            <a:ext cx="10116000" cy="4794563"/>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697008002"/>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plante, arbre&#10;&#10;Description générée automatiquement">
            <a:extLst>
              <a:ext uri="{FF2B5EF4-FFF2-40B4-BE49-F238E27FC236}">
                <a16:creationId xmlns:a16="http://schemas.microsoft.com/office/drawing/2014/main" id="{7DC9576C-338C-2235-441E-70778F088B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7177" y="819000"/>
            <a:ext cx="9977645" cy="522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FBFBCEA-C68C-D045-0A50-69D8A222768D}"/>
              </a:ext>
            </a:extLst>
          </p:cNvPr>
          <p:cNvSpPr txBox="1"/>
          <p:nvPr/>
        </p:nvSpPr>
        <p:spPr>
          <a:xfrm>
            <a:off x="1003299" y="6003301"/>
            <a:ext cx="10668001" cy="830997"/>
          </a:xfrm>
          <a:prstGeom prst="rect">
            <a:avLst/>
          </a:prstGeom>
          <a:noFill/>
        </p:spPr>
        <p:txBody>
          <a:bodyPr wrap="square" rtlCol="0">
            <a:spAutoFit/>
          </a:bodyPr>
          <a:lstStyle/>
          <a:p>
            <a:r>
              <a:rPr lang="fr-FR" sz="2400" b="1" dirty="0">
                <a:solidFill>
                  <a:srgbClr val="FFFF00"/>
                </a:solidFill>
              </a:rPr>
              <a:t>Le climat méditerranéen est parfait pour la culture des vignes et des oliviers de l’abbaye de Lérins</a:t>
            </a:r>
          </a:p>
        </p:txBody>
      </p:sp>
    </p:spTree>
    <p:extLst>
      <p:ext uri="{BB962C8B-B14F-4D97-AF65-F5344CB8AC3E}">
        <p14:creationId xmlns:p14="http://schemas.microsoft.com/office/powerpoint/2010/main" val="3386588977"/>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intérieur, personne, mur&#10;&#10;Description générée automatiquement">
            <a:extLst>
              <a:ext uri="{FF2B5EF4-FFF2-40B4-BE49-F238E27FC236}">
                <a16:creationId xmlns:a16="http://schemas.microsoft.com/office/drawing/2014/main" id="{0FA4590F-B287-2699-A67B-D086311CB4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1234" y="999000"/>
            <a:ext cx="9289532" cy="4860000"/>
          </a:xfrm>
          <a:prstGeom prst="rect">
            <a:avLst/>
          </a:prstGeom>
          <a:ln w="88900" cap="sq" cmpd="thickThin">
            <a:solidFill>
              <a:schemeClr val="accent2"/>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9394556-9292-591C-A3A0-18273D948287}"/>
              </a:ext>
            </a:extLst>
          </p:cNvPr>
          <p:cNvSpPr txBox="1"/>
          <p:nvPr/>
        </p:nvSpPr>
        <p:spPr>
          <a:xfrm>
            <a:off x="1087567" y="5859000"/>
            <a:ext cx="10016866" cy="830997"/>
          </a:xfrm>
          <a:prstGeom prst="rect">
            <a:avLst/>
          </a:prstGeom>
          <a:noFill/>
        </p:spPr>
        <p:txBody>
          <a:bodyPr wrap="square" rtlCol="0">
            <a:spAutoFit/>
          </a:bodyPr>
          <a:lstStyle/>
          <a:p>
            <a:r>
              <a:rPr lang="fr-FR" sz="2400" b="1" dirty="0">
                <a:solidFill>
                  <a:srgbClr val="FFFF00"/>
                </a:solidFill>
              </a:rPr>
              <a:t>Les liqueurs de Lérins sont une production monastique assurée à 100% par les frères de l’abbaye de Lérins</a:t>
            </a:r>
          </a:p>
        </p:txBody>
      </p:sp>
    </p:spTree>
    <p:extLst>
      <p:ext uri="{BB962C8B-B14F-4D97-AF65-F5344CB8AC3E}">
        <p14:creationId xmlns:p14="http://schemas.microsoft.com/office/powerpoint/2010/main" val="1261416294"/>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Ruines&#10;&#10;Description générée automatiquement">
            <a:extLst>
              <a:ext uri="{FF2B5EF4-FFF2-40B4-BE49-F238E27FC236}">
                <a16:creationId xmlns:a16="http://schemas.microsoft.com/office/drawing/2014/main" id="{42BC4E77-A074-ABDD-6A35-A423CC3F5DD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1743" y="369000"/>
            <a:ext cx="8168514" cy="612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A886216-5473-5A28-6EF6-EB7FA32E9D05}"/>
              </a:ext>
            </a:extLst>
          </p:cNvPr>
          <p:cNvSpPr txBox="1"/>
          <p:nvPr/>
        </p:nvSpPr>
        <p:spPr>
          <a:xfrm>
            <a:off x="2011743" y="0"/>
            <a:ext cx="7689470" cy="830997"/>
          </a:xfrm>
          <a:prstGeom prst="rect">
            <a:avLst/>
          </a:prstGeom>
          <a:noFill/>
        </p:spPr>
        <p:txBody>
          <a:bodyPr wrap="square" rtlCol="0">
            <a:spAutoFit/>
          </a:bodyPr>
          <a:lstStyle/>
          <a:p>
            <a:endParaRPr lang="fr-FR" sz="2400" b="1" dirty="0"/>
          </a:p>
          <a:p>
            <a:r>
              <a:rPr lang="fr-FR" sz="2400" b="1" dirty="0"/>
              <a:t>Le four à boulets de la rive ouest.</a:t>
            </a:r>
          </a:p>
        </p:txBody>
      </p:sp>
    </p:spTree>
    <p:extLst>
      <p:ext uri="{BB962C8B-B14F-4D97-AF65-F5344CB8AC3E}">
        <p14:creationId xmlns:p14="http://schemas.microsoft.com/office/powerpoint/2010/main" val="1820133104"/>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herbe&#10;&#10;Description générée automatiquement">
            <a:extLst>
              <a:ext uri="{FF2B5EF4-FFF2-40B4-BE49-F238E27FC236}">
                <a16:creationId xmlns:a16="http://schemas.microsoft.com/office/drawing/2014/main" id="{D8843E1A-A2EC-0D30-B0B0-1B6F4C9B79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B62B4FE-16BD-7C9D-62BE-1B96BDFEB061}"/>
              </a:ext>
            </a:extLst>
          </p:cNvPr>
          <p:cNvSpPr txBox="1"/>
          <p:nvPr/>
        </p:nvSpPr>
        <p:spPr>
          <a:xfrm>
            <a:off x="2016000" y="5381004"/>
            <a:ext cx="8160000" cy="1107996"/>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Le vignoble de l'île, avec le monastère de l'abbaye de Lérins en arrière-plan.</a:t>
            </a:r>
          </a:p>
        </p:txBody>
      </p:sp>
    </p:spTree>
    <p:extLst>
      <p:ext uri="{BB962C8B-B14F-4D97-AF65-F5344CB8AC3E}">
        <p14:creationId xmlns:p14="http://schemas.microsoft.com/office/powerpoint/2010/main" val="3231634216"/>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nuage&#10;&#10;Description générée automatiquement">
            <a:extLst>
              <a:ext uri="{FF2B5EF4-FFF2-40B4-BE49-F238E27FC236}">
                <a16:creationId xmlns:a16="http://schemas.microsoft.com/office/drawing/2014/main" id="{7760292E-7EA3-1779-B133-61B1CCE9407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10768" y="1161000"/>
            <a:ext cx="9570463" cy="4536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6A21165-6DC2-B942-0F9D-5962D5C7319C}"/>
              </a:ext>
            </a:extLst>
          </p:cNvPr>
          <p:cNvSpPr txBox="1"/>
          <p:nvPr/>
        </p:nvSpPr>
        <p:spPr>
          <a:xfrm>
            <a:off x="1939418" y="5443825"/>
            <a:ext cx="10076370"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Le chemin de ceinture côté sud et le monastère fortifié en travaux</a:t>
            </a:r>
          </a:p>
        </p:txBody>
      </p:sp>
    </p:spTree>
    <p:extLst>
      <p:ext uri="{BB962C8B-B14F-4D97-AF65-F5344CB8AC3E}">
        <p14:creationId xmlns:p14="http://schemas.microsoft.com/office/powerpoint/2010/main" val="1813909393"/>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plante, bâtiment&#10;&#10;Description générée automatiquement">
            <a:extLst>
              <a:ext uri="{FF2B5EF4-FFF2-40B4-BE49-F238E27FC236}">
                <a16:creationId xmlns:a16="http://schemas.microsoft.com/office/drawing/2014/main" id="{FFDB3CBF-29EB-8605-996C-09DD5E3E6B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02000" y="1014656"/>
            <a:ext cx="10188000" cy="4828688"/>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21E7D5E-E68A-2CD7-54EB-C96507FD5320}"/>
              </a:ext>
            </a:extLst>
          </p:cNvPr>
          <p:cNvSpPr txBox="1"/>
          <p:nvPr/>
        </p:nvSpPr>
        <p:spPr>
          <a:xfrm>
            <a:off x="3519487" y="5667673"/>
            <a:ext cx="8672513"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Le chemin de ceinture côté nord de l'île</a:t>
            </a:r>
          </a:p>
        </p:txBody>
      </p:sp>
    </p:spTree>
    <p:extLst>
      <p:ext uri="{BB962C8B-B14F-4D97-AF65-F5344CB8AC3E}">
        <p14:creationId xmlns:p14="http://schemas.microsoft.com/office/powerpoint/2010/main" val="378836523"/>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île, Reliefs côtiers et océaniques&#10;&#10;Description générée automatiquement">
            <a:extLst>
              <a:ext uri="{FF2B5EF4-FFF2-40B4-BE49-F238E27FC236}">
                <a16:creationId xmlns:a16="http://schemas.microsoft.com/office/drawing/2014/main" id="{F2A83844-F3AB-4474-0F46-6D2517D88A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BE403ED-0A88-BCE0-7B42-88110AA9E405}"/>
              </a:ext>
            </a:extLst>
          </p:cNvPr>
          <p:cNvSpPr txBox="1"/>
          <p:nvPr/>
        </p:nvSpPr>
        <p:spPr>
          <a:xfrm>
            <a:off x="3825018" y="157163"/>
            <a:ext cx="4541963" cy="738664"/>
          </a:xfrm>
          <a:prstGeom prst="rect">
            <a:avLst/>
          </a:prstGeom>
          <a:noFill/>
        </p:spPr>
        <p:txBody>
          <a:bodyPr wrap="square" rtlCol="0">
            <a:spAutoFit/>
          </a:bodyPr>
          <a:lstStyle/>
          <a:p>
            <a:endParaRPr lang="fr-FR" dirty="0"/>
          </a:p>
          <a:p>
            <a:r>
              <a:rPr lang="fr-FR" sz="2400" b="1" dirty="0"/>
              <a:t>Ile de Saint-Honorat vue du ciel.</a:t>
            </a:r>
          </a:p>
        </p:txBody>
      </p:sp>
    </p:spTree>
    <p:extLst>
      <p:ext uri="{BB962C8B-B14F-4D97-AF65-F5344CB8AC3E}">
        <p14:creationId xmlns:p14="http://schemas.microsoft.com/office/powerpoint/2010/main" val="2898383312"/>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plante, ciel&#10;&#10;Description générée automatiquement">
            <a:extLst>
              <a:ext uri="{FF2B5EF4-FFF2-40B4-BE49-F238E27FC236}">
                <a16:creationId xmlns:a16="http://schemas.microsoft.com/office/drawing/2014/main" id="{54D11362-C822-1785-5DC7-0C7F54BC9D8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67112" y="369000"/>
            <a:ext cx="4590000" cy="6120000"/>
          </a:xfrm>
          <a:prstGeom prst="rect">
            <a:avLst/>
          </a:prstGeom>
          <a:ln w="88900" cap="sq" cmpd="thickThin">
            <a:solidFill>
              <a:schemeClr val="accent2"/>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2893396-B6A5-275E-B2C6-DE2D89237076}"/>
              </a:ext>
            </a:extLst>
          </p:cNvPr>
          <p:cNvSpPr txBox="1"/>
          <p:nvPr/>
        </p:nvSpPr>
        <p:spPr>
          <a:xfrm>
            <a:off x="204788" y="3986213"/>
            <a:ext cx="3257550" cy="461665"/>
          </a:xfrm>
          <a:prstGeom prst="rect">
            <a:avLst/>
          </a:prstGeom>
          <a:noFill/>
        </p:spPr>
        <p:txBody>
          <a:bodyPr wrap="square" rtlCol="0">
            <a:spAutoFit/>
          </a:bodyPr>
          <a:lstStyle/>
          <a:p>
            <a:r>
              <a:rPr lang="fr-FR" sz="2400" b="1" dirty="0">
                <a:solidFill>
                  <a:srgbClr val="FFFF00"/>
                </a:solidFill>
              </a:rPr>
              <a:t>Abbaye Saint Honorat</a:t>
            </a:r>
          </a:p>
        </p:txBody>
      </p:sp>
    </p:spTree>
    <p:extLst>
      <p:ext uri="{BB962C8B-B14F-4D97-AF65-F5344CB8AC3E}">
        <p14:creationId xmlns:p14="http://schemas.microsoft.com/office/powerpoint/2010/main" val="2103696725"/>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arcade, arche, Crypte&#10;&#10;Description générée automatiquement">
            <a:extLst>
              <a:ext uri="{FF2B5EF4-FFF2-40B4-BE49-F238E27FC236}">
                <a16:creationId xmlns:a16="http://schemas.microsoft.com/office/drawing/2014/main" id="{2C383D2D-9AA9-3326-FC4C-ACDBFD717A1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41290" y="639000"/>
            <a:ext cx="6709420" cy="5580000"/>
          </a:xfrm>
          <a:prstGeom prst="rect">
            <a:avLst/>
          </a:prstGeom>
          <a:ln w="88900" cap="sq" cmpd="thickThin">
            <a:solidFill>
              <a:srgbClr val="92D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7389429-A089-4D62-D7A2-39630B1C9999}"/>
              </a:ext>
            </a:extLst>
          </p:cNvPr>
          <p:cNvSpPr txBox="1"/>
          <p:nvPr/>
        </p:nvSpPr>
        <p:spPr>
          <a:xfrm>
            <a:off x="4100512" y="6219000"/>
            <a:ext cx="6900863" cy="461665"/>
          </a:xfrm>
          <a:prstGeom prst="rect">
            <a:avLst/>
          </a:prstGeom>
          <a:noFill/>
        </p:spPr>
        <p:txBody>
          <a:bodyPr wrap="square" rtlCol="0">
            <a:spAutoFit/>
          </a:bodyPr>
          <a:lstStyle/>
          <a:p>
            <a:r>
              <a:rPr lang="fr-FR" sz="2400" b="1" dirty="0">
                <a:solidFill>
                  <a:srgbClr val="FFFF00"/>
                </a:solidFill>
              </a:rPr>
              <a:t>Abbaye Saint Honorat intérieur</a:t>
            </a:r>
          </a:p>
        </p:txBody>
      </p:sp>
    </p:spTree>
    <p:extLst>
      <p:ext uri="{BB962C8B-B14F-4D97-AF65-F5344CB8AC3E}">
        <p14:creationId xmlns:p14="http://schemas.microsoft.com/office/powerpoint/2010/main" val="1367706667"/>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olonne, arcade, arche&#10;&#10;Description générée automatiquement">
            <a:extLst>
              <a:ext uri="{FF2B5EF4-FFF2-40B4-BE49-F238E27FC236}">
                <a16:creationId xmlns:a16="http://schemas.microsoft.com/office/drawing/2014/main" id="{19C8E0DB-CD4E-CEE2-EC21-1F5FF02EA4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10767" y="279000"/>
            <a:ext cx="4723523" cy="630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618889C-AEF3-3DA9-F4DA-E3627DF68983}"/>
              </a:ext>
            </a:extLst>
          </p:cNvPr>
          <p:cNvSpPr txBox="1"/>
          <p:nvPr/>
        </p:nvSpPr>
        <p:spPr>
          <a:xfrm>
            <a:off x="8486775" y="4529138"/>
            <a:ext cx="3705225" cy="1107996"/>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Colonnades génoises du monastère fortifié.</a:t>
            </a:r>
          </a:p>
        </p:txBody>
      </p:sp>
    </p:spTree>
    <p:extLst>
      <p:ext uri="{BB962C8B-B14F-4D97-AF65-F5344CB8AC3E}">
        <p14:creationId xmlns:p14="http://schemas.microsoft.com/office/powerpoint/2010/main" val="3759179791"/>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athédrale, Lieux sacrés, Paroisse&#10;&#10;Description générée automatiquement">
            <a:extLst>
              <a:ext uri="{FF2B5EF4-FFF2-40B4-BE49-F238E27FC236}">
                <a16:creationId xmlns:a16="http://schemas.microsoft.com/office/drawing/2014/main" id="{F7D01C22-0AD4-690E-F812-0733FD4E444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802000" y="958500"/>
            <a:ext cx="6588000" cy="4941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3B04178-AF89-E670-FD9C-87945116D082}"/>
              </a:ext>
            </a:extLst>
          </p:cNvPr>
          <p:cNvSpPr txBox="1"/>
          <p:nvPr/>
        </p:nvSpPr>
        <p:spPr>
          <a:xfrm>
            <a:off x="4957763" y="6000749"/>
            <a:ext cx="4057650" cy="461665"/>
          </a:xfrm>
          <a:prstGeom prst="rect">
            <a:avLst/>
          </a:prstGeom>
          <a:noFill/>
        </p:spPr>
        <p:txBody>
          <a:bodyPr wrap="square" rtlCol="0">
            <a:spAutoFit/>
          </a:bodyPr>
          <a:lstStyle/>
          <a:p>
            <a:r>
              <a:rPr lang="fr-FR" sz="2400" b="1" dirty="0">
                <a:solidFill>
                  <a:srgbClr val="FFFF00"/>
                </a:solidFill>
              </a:rPr>
              <a:t>Abbaye De Lérins</a:t>
            </a:r>
          </a:p>
        </p:txBody>
      </p:sp>
    </p:spTree>
    <p:extLst>
      <p:ext uri="{BB962C8B-B14F-4D97-AF65-F5344CB8AC3E}">
        <p14:creationId xmlns:p14="http://schemas.microsoft.com/office/powerpoint/2010/main" val="635110189"/>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statue, sculpture, ciel&#10;&#10;Description générée automatiquement">
            <a:extLst>
              <a:ext uri="{FF2B5EF4-FFF2-40B4-BE49-F238E27FC236}">
                <a16:creationId xmlns:a16="http://schemas.microsoft.com/office/drawing/2014/main" id="{D27D9DA8-95E7-ACB8-4069-02FC0132D6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41184" y="729000"/>
            <a:ext cx="8109631" cy="540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823523214"/>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église, arcade, coffre&#10;&#10;Description générée automatiquement">
            <a:extLst>
              <a:ext uri="{FF2B5EF4-FFF2-40B4-BE49-F238E27FC236}">
                <a16:creationId xmlns:a16="http://schemas.microsoft.com/office/drawing/2014/main" id="{7B6A8005-D82C-2858-8B72-F57CB574D9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0862" y="549000"/>
            <a:ext cx="8650275" cy="576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869025692"/>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metière, Sculpture sur pierre&#10;&#10;Description générée automatiquement">
            <a:extLst>
              <a:ext uri="{FF2B5EF4-FFF2-40B4-BE49-F238E27FC236}">
                <a16:creationId xmlns:a16="http://schemas.microsoft.com/office/drawing/2014/main" id="{D327A779-83DF-E9AF-79B6-F7D56E9EED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06024" y="639000"/>
            <a:ext cx="8379951" cy="558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880381674"/>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mur, décoration d’intérieur, bâtiment&#10;&#10;Description générée automatiquement">
            <a:extLst>
              <a:ext uri="{FF2B5EF4-FFF2-40B4-BE49-F238E27FC236}">
                <a16:creationId xmlns:a16="http://schemas.microsoft.com/office/drawing/2014/main" id="{E32967C4-9C61-1116-3B33-E71AEEF9EE7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03620" y="639000"/>
            <a:ext cx="8379951" cy="5580000"/>
          </a:xfrm>
          <a:prstGeom prst="rect">
            <a:avLst/>
          </a:prstGeom>
          <a:ln w="889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3534368268"/>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pierre, Mur de pierre&#10;&#10;Description générée automatiquement">
            <a:extLst>
              <a:ext uri="{FF2B5EF4-FFF2-40B4-BE49-F238E27FC236}">
                <a16:creationId xmlns:a16="http://schemas.microsoft.com/office/drawing/2014/main" id="{F1BEDBE4-C674-8F7C-5C98-40421D2ED1F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822169" y="261000"/>
            <a:ext cx="6102087" cy="6336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664532604"/>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ciel, arbre&#10;&#10;Description générée automatiquement">
            <a:extLst>
              <a:ext uri="{FF2B5EF4-FFF2-40B4-BE49-F238E27FC236}">
                <a16:creationId xmlns:a16="http://schemas.microsoft.com/office/drawing/2014/main" id="{7A3E5E1C-C552-5D7A-AC40-5EFEDEB140D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5132" y="570849"/>
            <a:ext cx="7621736" cy="5716302"/>
          </a:xfrm>
          <a:prstGeom prst="rect">
            <a:avLst/>
          </a:prstGeom>
          <a:ln w="88900" cap="sq" cmpd="thickThin">
            <a:solidFill>
              <a:schemeClr val="accent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3559DA6-9BE1-FDA8-8EDE-1FEE0F3E0C89}"/>
              </a:ext>
            </a:extLst>
          </p:cNvPr>
          <p:cNvSpPr txBox="1"/>
          <p:nvPr/>
        </p:nvSpPr>
        <p:spPr>
          <a:xfrm>
            <a:off x="3052762" y="6299206"/>
            <a:ext cx="8143875" cy="461665"/>
          </a:xfrm>
          <a:prstGeom prst="rect">
            <a:avLst/>
          </a:prstGeom>
          <a:noFill/>
        </p:spPr>
        <p:txBody>
          <a:bodyPr wrap="square" rtlCol="0">
            <a:spAutoFit/>
          </a:bodyPr>
          <a:lstStyle/>
          <a:p>
            <a:r>
              <a:rPr lang="fr-FR" sz="2400" b="1" dirty="0">
                <a:solidFill>
                  <a:srgbClr val="FFFF00"/>
                </a:solidFill>
              </a:rPr>
              <a:t>Abords de l'île Saint Honorat en Baie de Cannes</a:t>
            </a:r>
          </a:p>
        </p:txBody>
      </p:sp>
    </p:spTree>
    <p:extLst>
      <p:ext uri="{BB962C8B-B14F-4D97-AF65-F5344CB8AC3E}">
        <p14:creationId xmlns:p14="http://schemas.microsoft.com/office/powerpoint/2010/main" val="3095342618"/>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plante, ciel&#10;&#10;Description générée automatiquement">
            <a:extLst>
              <a:ext uri="{FF2B5EF4-FFF2-40B4-BE49-F238E27FC236}">
                <a16:creationId xmlns:a16="http://schemas.microsoft.com/office/drawing/2014/main" id="{03651C74-0549-9A65-EF73-34175E29665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56320" y="999000"/>
            <a:ext cx="6480000" cy="486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1DC7A45-5AE9-77E8-8B2B-E48B2F128C87}"/>
              </a:ext>
            </a:extLst>
          </p:cNvPr>
          <p:cNvSpPr txBox="1"/>
          <p:nvPr/>
        </p:nvSpPr>
        <p:spPr>
          <a:xfrm>
            <a:off x="156294" y="6000750"/>
            <a:ext cx="8316193" cy="523220"/>
          </a:xfrm>
          <a:prstGeom prst="rect">
            <a:avLst/>
          </a:prstGeom>
          <a:noFill/>
        </p:spPr>
        <p:txBody>
          <a:bodyPr wrap="square" rtlCol="0">
            <a:spAutoFit/>
          </a:bodyPr>
          <a:lstStyle/>
          <a:p>
            <a:r>
              <a:rPr lang="fr-FR" sz="2800" b="1" dirty="0">
                <a:solidFill>
                  <a:srgbClr val="FFFF00"/>
                </a:solidFill>
              </a:rPr>
              <a:t>sentier sur l'île Saint Honorat en baie de Cannes </a:t>
            </a:r>
          </a:p>
        </p:txBody>
      </p:sp>
      <p:sp>
        <p:nvSpPr>
          <p:cNvPr id="5" name="ZoneTexte 4">
            <a:extLst>
              <a:ext uri="{FF2B5EF4-FFF2-40B4-BE49-F238E27FC236}">
                <a16:creationId xmlns:a16="http://schemas.microsoft.com/office/drawing/2014/main" id="{1BE1CB1A-4A35-19EB-AF38-4475C189BC86}"/>
              </a:ext>
            </a:extLst>
          </p:cNvPr>
          <p:cNvSpPr txBox="1"/>
          <p:nvPr/>
        </p:nvSpPr>
        <p:spPr>
          <a:xfrm>
            <a:off x="356320" y="466460"/>
            <a:ext cx="8116167" cy="461665"/>
          </a:xfrm>
          <a:prstGeom prst="rect">
            <a:avLst/>
          </a:prstGeom>
          <a:noFill/>
        </p:spPr>
        <p:txBody>
          <a:bodyPr wrap="square" rtlCol="0">
            <a:spAutoFit/>
          </a:bodyPr>
          <a:lstStyle/>
          <a:p>
            <a:r>
              <a:rPr lang="fr-FR" sz="2400" b="1" dirty="0">
                <a:solidFill>
                  <a:srgbClr val="FFFF00"/>
                </a:solidFill>
              </a:rPr>
              <a:t>Lorient Vous A Présenté L’Abbaye De Lérins ( Alpes Maritimes )</a:t>
            </a:r>
          </a:p>
        </p:txBody>
      </p:sp>
      <p:sp>
        <p:nvSpPr>
          <p:cNvPr id="7" name="ZoneTexte 6">
            <a:extLst>
              <a:ext uri="{FF2B5EF4-FFF2-40B4-BE49-F238E27FC236}">
                <a16:creationId xmlns:a16="http://schemas.microsoft.com/office/drawing/2014/main" id="{B4F61B5B-DA8E-776D-D7DC-8CF56FB9469C}"/>
              </a:ext>
            </a:extLst>
          </p:cNvPr>
          <p:cNvSpPr txBox="1"/>
          <p:nvPr/>
        </p:nvSpPr>
        <p:spPr>
          <a:xfrm>
            <a:off x="7000875" y="3128963"/>
            <a:ext cx="4672013" cy="461665"/>
          </a:xfrm>
          <a:prstGeom prst="rect">
            <a:avLst/>
          </a:prstGeom>
          <a:noFill/>
        </p:spPr>
        <p:txBody>
          <a:bodyPr wrap="square" rtlCol="0">
            <a:spAutoFit/>
          </a:bodyPr>
          <a:lstStyle/>
          <a:p>
            <a:r>
              <a:rPr lang="fr-FR" sz="2400" b="1" dirty="0">
                <a:solidFill>
                  <a:srgbClr val="FFFF00"/>
                </a:solidFill>
              </a:rPr>
              <a:t>Les Images Et Le Son Du Net</a:t>
            </a:r>
          </a:p>
        </p:txBody>
      </p:sp>
      <p:sp>
        <p:nvSpPr>
          <p:cNvPr id="8" name="ZoneTexte 7">
            <a:extLst>
              <a:ext uri="{FF2B5EF4-FFF2-40B4-BE49-F238E27FC236}">
                <a16:creationId xmlns:a16="http://schemas.microsoft.com/office/drawing/2014/main" id="{0DBEFB50-AC35-FDCB-2ED2-12A8DC59D580}"/>
              </a:ext>
            </a:extLst>
          </p:cNvPr>
          <p:cNvSpPr txBox="1"/>
          <p:nvPr/>
        </p:nvSpPr>
        <p:spPr>
          <a:xfrm>
            <a:off x="7600950" y="4071938"/>
            <a:ext cx="3557588" cy="461665"/>
          </a:xfrm>
          <a:prstGeom prst="rect">
            <a:avLst/>
          </a:prstGeom>
          <a:noFill/>
        </p:spPr>
        <p:txBody>
          <a:bodyPr wrap="square" rtlCol="0">
            <a:spAutoFit/>
          </a:bodyPr>
          <a:lstStyle/>
          <a:p>
            <a:r>
              <a:rPr lang="fr-FR" sz="2400" b="1" dirty="0">
                <a:solidFill>
                  <a:srgbClr val="FFFF00"/>
                </a:solidFill>
              </a:rPr>
              <a:t>Daniel</a:t>
            </a:r>
          </a:p>
        </p:txBody>
      </p:sp>
    </p:spTree>
    <p:extLst>
      <p:ext uri="{BB962C8B-B14F-4D97-AF65-F5344CB8AC3E}">
        <p14:creationId xmlns:p14="http://schemas.microsoft.com/office/powerpoint/2010/main" val="3761839143"/>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7">
                                            <p:txEl>
                                              <p:pRg st="0" end="0"/>
                                            </p:txEl>
                                          </p:spTgt>
                                        </p:tgtEl>
                                        <p:attrNameLst>
                                          <p:attrName>style.visibility</p:attrName>
                                        </p:attrNameLst>
                                      </p:cBhvr>
                                      <p:to>
                                        <p:strVal val="visible"/>
                                      </p:to>
                                    </p:set>
                                    <p:anim calcmode="lin" valueType="num">
                                      <p:cBhvr>
                                        <p:cTn id="16"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7">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calcmode="lin" valueType="num">
                                      <p:cBhvr>
                                        <p:cTn id="25"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TotalTime>
  <Words>344</Words>
  <Application>Microsoft Office PowerPoint</Application>
  <PresentationFormat>Grand écran</PresentationFormat>
  <Paragraphs>42</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3</cp:revision>
  <dcterms:created xsi:type="dcterms:W3CDTF">2023-12-18T13:39:04Z</dcterms:created>
  <dcterms:modified xsi:type="dcterms:W3CDTF">2023-12-19T06:03:28Z</dcterms:modified>
</cp:coreProperties>
</file>