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2" r:id="rId4"/>
    <p:sldId id="274" r:id="rId5"/>
    <p:sldId id="273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192A0-2F7B-58AC-C589-510569A8CE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B0EB6A-35BB-C34B-02B7-2DF622C103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6F5A9A-F5F6-359E-F925-3CFFC5A25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05610A-78E2-B05C-3E88-7238D3833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4D4690-D585-BB0C-B598-6A2A5B2F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131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9592EA-6B3C-0D97-6093-03F4925BD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A9A8EE-170F-E8B1-C91C-298F3D2CF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D0675E-E5C0-0BD1-03C0-95361BAF2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3654A2-6F6E-8894-BE36-EAF2F61B2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6B2DA4-BDC3-83C7-BD55-AC83C366F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310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91F8EC-A13A-8D87-E285-4AE230930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214D31-556E-6CB3-A429-ABD6DEA71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B99ED2-8AA1-D83C-49F5-7AE7FE237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7C1CAD-3D94-3B09-3B3F-FD429178E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7D5179-D123-00E4-9E0A-1F0A0F5E4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88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2BDC05-A396-B480-EA31-E90F01491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7DCAAB-9902-EB4F-9B6F-35DA8E91D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89B519-7044-FB04-0CEF-0C27B3A05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14D4C2-8330-516B-7FF0-717BCA572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4F4E0C-C99C-873F-04B9-9ABAA254F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FEC1AB-2D95-E75A-D284-1774802CF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59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2C81C-8C21-227F-F5D7-7FC7C5035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81DB62-1895-F91C-9C20-0D44EFDEC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33ABB7-ABAA-1434-2249-7AA6033A2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7D08FF9-19A9-F9D6-2E94-ACD514BDF7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8BD2C90-6B19-C92A-BDAC-F65FC96BF3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14E41E-C4C3-FB1A-60D9-9A0190ED8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3982BF-A84C-F257-CC48-DE60D1DC1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27185A3-FAD6-9B80-7446-D66B652EE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580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501365-BD41-8CD8-AE02-F31DEC176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9D7102-E082-459E-B2E2-3CDE1D427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D1853CC-2DA9-37E7-3535-7707B3E90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DBCE0B8-9907-B765-4F7B-388734CD7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75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E7DA2F7-3808-0053-922A-EE884F501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1D6DB8-D3FE-8C62-B6F2-11786AB1C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F22C68-2494-2FBD-EC78-E1CBFC7EA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954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0E357-42BF-753F-E6D7-1F84BE3E9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E14B2C-F9BF-AA5C-3884-3F5B3D955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A8FA0F4-DEDC-ADB1-E635-D72E7C79E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FD4A56-EED9-3379-F7DB-197041B01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61A0B1-8455-A635-D1D7-07AE1B347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72B96D-7864-5A19-6E42-72200ABFD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275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41038B-1ACC-3055-76AA-FD63C37F1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F9ABDB-E2B8-6C10-9FD2-F6014007BE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4E87BB-3889-F4F7-9187-AE1D2B698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C68C41-7215-3F66-E929-BC664017E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B9D211-BFD4-E867-A831-031564EB3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43CA73-FFB2-5F0F-8693-B20C416D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09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481108-7D37-D489-1A2D-5F1EFE3A2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2CC8EA-FFA6-D8CA-DDD4-7B53A9F2A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656D31-D535-99BE-69FC-B84AB146F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1FCE77-BDFB-DA62-E1CC-B0BFA71B9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F797DC-353F-ADB6-8F5A-6462A3295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600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8F9C4CE-1D39-C8D9-C1B2-7F57287A18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39D20-F4A6-0FEE-405C-6F7F393FC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1C742D-1037-929A-9E57-4610579EF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1B9CC0-1C7C-7413-15B9-273F50005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9207B7-53E7-DB84-1335-10CE01467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938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22FF401-BC28-05A4-8A35-43BD5EB49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C7111C-2AF4-0CCB-26EC-BAC7F629D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9307FC-1E00-FEB4-5F23-D8861192FE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47B98-D573-4ACB-AA55-D89C0769395A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2F808B-D376-5777-E61D-4EA4FBFE67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13A5A8-38EF-2F3E-7826-B60B9E96BC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E898C-7956-4E8F-B517-2EBDB2E2C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3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eige, ciel&#10;&#10;Description générée automatiquement">
            <a:extLst>
              <a:ext uri="{FF2B5EF4-FFF2-40B4-BE49-F238E27FC236}">
                <a16:creationId xmlns:a16="http://schemas.microsoft.com/office/drawing/2014/main" id="{2309DAF4-597A-0079-A32D-7840079AA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122194"/>
            <a:ext cx="11376000" cy="41749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44FCBA-8FAD-9ACF-FA74-F341DC48F93E}"/>
              </a:ext>
            </a:extLst>
          </p:cNvPr>
          <p:cNvSpPr txBox="1"/>
          <p:nvPr/>
        </p:nvSpPr>
        <p:spPr>
          <a:xfrm>
            <a:off x="1198410" y="5297186"/>
            <a:ext cx="10391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lac des Bouillouses, Capcir, Pyrénées Orientales, France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2E78717-0C04-8178-13AE-B1AD514026A9}"/>
              </a:ext>
            </a:extLst>
          </p:cNvPr>
          <p:cNvSpPr txBox="1"/>
          <p:nvPr/>
        </p:nvSpPr>
        <p:spPr>
          <a:xfrm>
            <a:off x="602640" y="514374"/>
            <a:ext cx="113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Lac des Bouillouses Et Le pic Carlit (Pyrénées Orientales )</a:t>
            </a:r>
          </a:p>
        </p:txBody>
      </p:sp>
    </p:spTree>
    <p:extLst>
      <p:ext uri="{BB962C8B-B14F-4D97-AF65-F5344CB8AC3E}">
        <p14:creationId xmlns:p14="http://schemas.microsoft.com/office/powerpoint/2010/main" val="3031542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  <p:sndAc>
          <p:stSnd loop="1">
            <p:snd r:embed="rId2" name="Louanges Adorations  Je leve les yeux vers les montagnes.wav"/>
          </p:stSnd>
        </p:sndAc>
      </p:transition>
    </mc:Choice>
    <mc:Fallback>
      <p:transition spd="slow" advClick="0" advTm="9000">
        <p:fade/>
        <p:sndAc>
          <p:stSnd loop="1">
            <p:snd r:embed="rId2" name="Louanges Adorations  Je leve les yeux vers les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79D1EDF-4C1D-217B-C4EC-CAEAFE1B16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lac des Bouillouses est situé à une altitude de 2 016 mètres dans les communes d'Angoustrine-Villeneuve-des-Escaldes (Cerdagne) et des Angles (Capcir), dans le département des Pyrénées-Orientales. C'est un lac artificiel situé à l'amont du bassin versant du fleuve la Têt, qui arrose le Conflent et le Roussillon.</a:t>
            </a:r>
          </a:p>
        </p:txBody>
      </p:sp>
    </p:spTree>
    <p:extLst>
      <p:ext uri="{BB962C8B-B14F-4D97-AF65-F5344CB8AC3E}">
        <p14:creationId xmlns:p14="http://schemas.microsoft.com/office/powerpoint/2010/main" val="1972909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ciel&#10;&#10;Description générée automatiquement">
            <a:extLst>
              <a:ext uri="{FF2B5EF4-FFF2-40B4-BE49-F238E27FC236}">
                <a16:creationId xmlns:a16="http://schemas.microsoft.com/office/drawing/2014/main" id="{E34FC41D-0783-FB71-4740-46194B4E20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534" y="369000"/>
            <a:ext cx="8627312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5BC508-4FF3-B002-2549-77AABD6EE2FF}"/>
              </a:ext>
            </a:extLst>
          </p:cNvPr>
          <p:cNvSpPr txBox="1"/>
          <p:nvPr/>
        </p:nvSpPr>
        <p:spPr>
          <a:xfrm>
            <a:off x="9852660" y="2617994"/>
            <a:ext cx="2148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barrage et le lac des Bouillouses. Puig </a:t>
            </a:r>
            <a:r>
              <a:rPr lang="fr-FR" sz="2400" b="1" dirty="0" err="1">
                <a:solidFill>
                  <a:srgbClr val="FFFF00"/>
                </a:solidFill>
              </a:rPr>
              <a:t>Peric</a:t>
            </a:r>
            <a:r>
              <a:rPr lang="fr-FR" sz="2400" b="1" dirty="0">
                <a:solidFill>
                  <a:srgbClr val="FFFF00"/>
                </a:solidFill>
              </a:rPr>
              <a:t> (2810m) au fond à gauche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2230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ciel&#10;&#10;Description générée automatiquement">
            <a:extLst>
              <a:ext uri="{FF2B5EF4-FFF2-40B4-BE49-F238E27FC236}">
                <a16:creationId xmlns:a16="http://schemas.microsoft.com/office/drawing/2014/main" id="{57322BB7-7F42-EF7D-5954-EF725579C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000" y="108000"/>
            <a:ext cx="4428000" cy="6642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A48F63-86DC-2BDA-29A7-55853FBA7C02}"/>
              </a:ext>
            </a:extLst>
          </p:cNvPr>
          <p:cNvSpPr txBox="1"/>
          <p:nvPr/>
        </p:nvSpPr>
        <p:spPr>
          <a:xfrm>
            <a:off x="434340" y="5089500"/>
            <a:ext cx="388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vue du lac des Bouillouses depuis le sentier qui le contourne.</a:t>
            </a:r>
          </a:p>
        </p:txBody>
      </p:sp>
    </p:spTree>
    <p:extLst>
      <p:ext uri="{BB962C8B-B14F-4D97-AF65-F5344CB8AC3E}">
        <p14:creationId xmlns:p14="http://schemas.microsoft.com/office/powerpoint/2010/main" val="4245702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erbe, ciel&#10;&#10;Description générée automatiquement">
            <a:extLst>
              <a:ext uri="{FF2B5EF4-FFF2-40B4-BE49-F238E27FC236}">
                <a16:creationId xmlns:a16="http://schemas.microsoft.com/office/drawing/2014/main" id="{DFEAEEA0-4E13-03A7-4EFC-EDD5AFFF26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330" y="369000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69F3D-4C8F-7974-6F02-FB889C470786}"/>
              </a:ext>
            </a:extLst>
          </p:cNvPr>
          <p:cNvSpPr txBox="1"/>
          <p:nvPr/>
        </p:nvSpPr>
        <p:spPr>
          <a:xfrm>
            <a:off x="9509760" y="3154680"/>
            <a:ext cx="2320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avec le GR10 et les pics </a:t>
            </a:r>
            <a:r>
              <a:rPr lang="fr-FR" sz="2400" b="1" dirty="0" err="1">
                <a:solidFill>
                  <a:srgbClr val="FFFF00"/>
                </a:solidFill>
              </a:rPr>
              <a:t>Péric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784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ciel&#10;&#10;Description générée automatiquement">
            <a:extLst>
              <a:ext uri="{FF2B5EF4-FFF2-40B4-BE49-F238E27FC236}">
                <a16:creationId xmlns:a16="http://schemas.microsoft.com/office/drawing/2014/main" id="{5CC50142-2179-0DD8-12B2-CE943DE3ED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0970" y="243000"/>
            <a:ext cx="8496000" cy="637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3FDA3-D41D-93D7-CBBD-86D5EA92FE37}"/>
              </a:ext>
            </a:extLst>
          </p:cNvPr>
          <p:cNvSpPr txBox="1"/>
          <p:nvPr/>
        </p:nvSpPr>
        <p:spPr>
          <a:xfrm>
            <a:off x="122070" y="2979390"/>
            <a:ext cx="2628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Lac des Bouillouses en hiver, Pyrénées-Orientales, France</a:t>
            </a:r>
          </a:p>
        </p:txBody>
      </p:sp>
    </p:spTree>
    <p:extLst>
      <p:ext uri="{BB962C8B-B14F-4D97-AF65-F5344CB8AC3E}">
        <p14:creationId xmlns:p14="http://schemas.microsoft.com/office/powerpoint/2010/main" val="315225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herbe&#10;&#10;Description générée automatiquement">
            <a:extLst>
              <a:ext uri="{FF2B5EF4-FFF2-40B4-BE49-F238E27FC236}">
                <a16:creationId xmlns:a16="http://schemas.microsoft.com/office/drawing/2014/main" id="{020B217C-31E8-B43C-BB10-36A468091B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58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AB6827-0885-50D5-8EF9-0AB134DCBA23}"/>
              </a:ext>
            </a:extLst>
          </p:cNvPr>
          <p:cNvSpPr txBox="1"/>
          <p:nvPr/>
        </p:nvSpPr>
        <p:spPr>
          <a:xfrm>
            <a:off x="9201150" y="3013501"/>
            <a:ext cx="2899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avec la vallée de la Grave</a:t>
            </a:r>
          </a:p>
        </p:txBody>
      </p:sp>
    </p:spTree>
    <p:extLst>
      <p:ext uri="{BB962C8B-B14F-4D97-AF65-F5344CB8AC3E}">
        <p14:creationId xmlns:p14="http://schemas.microsoft.com/office/powerpoint/2010/main" val="3354153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eau&#10;&#10;Description générée automatiquement">
            <a:extLst>
              <a:ext uri="{FF2B5EF4-FFF2-40B4-BE49-F238E27FC236}">
                <a16:creationId xmlns:a16="http://schemas.microsoft.com/office/drawing/2014/main" id="{327AF4F9-7035-86EB-F8C2-22F10E410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810" y="369000"/>
            <a:ext cx="8160000" cy="6120000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8615D0-1C69-BD78-7CE6-03A65F9BB7DB}"/>
              </a:ext>
            </a:extLst>
          </p:cNvPr>
          <p:cNvSpPr txBox="1"/>
          <p:nvPr/>
        </p:nvSpPr>
        <p:spPr>
          <a:xfrm>
            <a:off x="457200" y="3429000"/>
            <a:ext cx="3432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barrage et l'hôtel </a:t>
            </a:r>
            <a:r>
              <a:rPr lang="fr-FR" sz="2400" b="1" dirty="0" err="1"/>
              <a:t>Bones</a:t>
            </a:r>
            <a:r>
              <a:rPr lang="fr-FR" sz="2400" b="1" dirty="0"/>
              <a:t> </a:t>
            </a:r>
            <a:r>
              <a:rPr lang="fr-FR" sz="2400" b="1" dirty="0" err="1"/>
              <a:t>Hores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7883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7A89B3F8-B3A1-F076-DD0B-897EBAA128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010" y="369000"/>
            <a:ext cx="8160000" cy="6120000"/>
          </a:xfrm>
          <a:prstGeom prst="ellipse">
            <a:avLst/>
          </a:prstGeom>
          <a:ln w="63500" cap="rnd">
            <a:solidFill>
              <a:schemeClr val="bg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7F2193-709A-C47B-039F-688D33BB4A0D}"/>
              </a:ext>
            </a:extLst>
          </p:cNvPr>
          <p:cNvSpPr txBox="1"/>
          <p:nvPr/>
        </p:nvSpPr>
        <p:spPr>
          <a:xfrm>
            <a:off x="194310" y="3737610"/>
            <a:ext cx="28117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2"/>
                </a:solidFill>
              </a:rPr>
              <a:t> Lac des Bouillouses (côté nord), Pyrénées-Orientales, France</a:t>
            </a:r>
          </a:p>
        </p:txBody>
      </p:sp>
    </p:spTree>
    <p:extLst>
      <p:ext uri="{BB962C8B-B14F-4D97-AF65-F5344CB8AC3E}">
        <p14:creationId xmlns:p14="http://schemas.microsoft.com/office/powerpoint/2010/main" val="2653164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mmifère, ciel&#10;&#10;Description générée automatiquement">
            <a:extLst>
              <a:ext uri="{FF2B5EF4-FFF2-40B4-BE49-F238E27FC236}">
                <a16:creationId xmlns:a16="http://schemas.microsoft.com/office/drawing/2014/main" id="{6EE117DE-979F-9963-7484-BA4B9EA6CD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A8B440-D58B-EC4E-03DD-E8554053B7B4}"/>
              </a:ext>
            </a:extLst>
          </p:cNvPr>
          <p:cNvSpPr txBox="1"/>
          <p:nvPr/>
        </p:nvSpPr>
        <p:spPr>
          <a:xfrm>
            <a:off x="2777490" y="6141635"/>
            <a:ext cx="713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barrage des Bouillouses vu du Pla de </a:t>
            </a:r>
            <a:r>
              <a:rPr lang="fr-FR" sz="2400" b="1" dirty="0" err="1">
                <a:solidFill>
                  <a:schemeClr val="bg1"/>
                </a:solidFill>
              </a:rPr>
              <a:t>Bones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Hores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647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herbe&#10;&#10;Description générée automatiquement">
            <a:extLst>
              <a:ext uri="{FF2B5EF4-FFF2-40B4-BE49-F238E27FC236}">
                <a16:creationId xmlns:a16="http://schemas.microsoft.com/office/drawing/2014/main" id="{F35858C9-6D8E-D020-1A84-6277744889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2ADD9E-5AF2-872E-9331-04A3D7A0F7B0}"/>
              </a:ext>
            </a:extLst>
          </p:cNvPr>
          <p:cNvSpPr txBox="1"/>
          <p:nvPr/>
        </p:nvSpPr>
        <p:spPr>
          <a:xfrm>
            <a:off x="656000" y="369000"/>
            <a:ext cx="553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Chevaux</a:t>
            </a:r>
          </a:p>
        </p:txBody>
      </p:sp>
    </p:spTree>
    <p:extLst>
      <p:ext uri="{BB962C8B-B14F-4D97-AF65-F5344CB8AC3E}">
        <p14:creationId xmlns:p14="http://schemas.microsoft.com/office/powerpoint/2010/main" val="1593952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région montagneuse&#10;&#10;Description générée automatiquement">
            <a:extLst>
              <a:ext uri="{FF2B5EF4-FFF2-40B4-BE49-F238E27FC236}">
                <a16:creationId xmlns:a16="http://schemas.microsoft.com/office/drawing/2014/main" id="{6606363F-9F82-56AD-B664-10368C7ECF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641CA7-CC9D-2B10-361E-D2B5AC381F60}"/>
              </a:ext>
            </a:extLst>
          </p:cNvPr>
          <p:cNvSpPr txBox="1"/>
          <p:nvPr/>
        </p:nvSpPr>
        <p:spPr>
          <a:xfrm>
            <a:off x="3303270" y="6092675"/>
            <a:ext cx="732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Barrage des Bouillouses vu des </a:t>
            </a:r>
            <a:r>
              <a:rPr lang="fr-FR" sz="2400" b="1" dirty="0" err="1">
                <a:solidFill>
                  <a:schemeClr val="bg1"/>
                </a:solidFill>
              </a:rPr>
              <a:t>Camporells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8906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 ferrée, montagne, piste&#10;&#10;Description générée automatiquement">
            <a:extLst>
              <a:ext uri="{FF2B5EF4-FFF2-40B4-BE49-F238E27FC236}">
                <a16:creationId xmlns:a16="http://schemas.microsoft.com/office/drawing/2014/main" id="{A53393FF-A223-F8B1-73BC-708ECA766F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1" y="369000"/>
            <a:ext cx="9183598" cy="612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0F93A-E027-0B7A-C5DE-F1E7CB952A7C}"/>
              </a:ext>
            </a:extLst>
          </p:cNvPr>
          <p:cNvSpPr txBox="1"/>
          <p:nvPr/>
        </p:nvSpPr>
        <p:spPr>
          <a:xfrm>
            <a:off x="1504201" y="2529270"/>
            <a:ext cx="3886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train jaune sur la Têt.</a:t>
            </a:r>
          </a:p>
        </p:txBody>
      </p:sp>
    </p:spTree>
    <p:extLst>
      <p:ext uri="{BB962C8B-B14F-4D97-AF65-F5344CB8AC3E}">
        <p14:creationId xmlns:p14="http://schemas.microsoft.com/office/powerpoint/2010/main" val="228750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uage&#10;&#10;Description générée automatiquement">
            <a:extLst>
              <a:ext uri="{FF2B5EF4-FFF2-40B4-BE49-F238E27FC236}">
                <a16:creationId xmlns:a16="http://schemas.microsoft.com/office/drawing/2014/main" id="{5B43D5FA-6372-8868-B315-E22B10B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500" y="806450"/>
            <a:ext cx="6985000" cy="52451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1115AC-4996-1FEE-9A06-73881285EE60}"/>
              </a:ext>
            </a:extLst>
          </p:cNvPr>
          <p:cNvSpPr txBox="1"/>
          <p:nvPr/>
        </p:nvSpPr>
        <p:spPr>
          <a:xfrm>
            <a:off x="3200400" y="6051550"/>
            <a:ext cx="6960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LAC DES BOUILLOUSES (Pyrénées-Orientales)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41641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B2F90621-328B-F6DB-4DBB-8E5AE8769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806908"/>
            <a:ext cx="11124000" cy="5244184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8CFAF-7340-1948-9F1A-58FC07A8278B}"/>
              </a:ext>
            </a:extLst>
          </p:cNvPr>
          <p:cNvSpPr txBox="1"/>
          <p:nvPr/>
        </p:nvSpPr>
        <p:spPr>
          <a:xfrm>
            <a:off x="4046220" y="6051092"/>
            <a:ext cx="8903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L'accès au lac des Bouillouses </a:t>
            </a:r>
          </a:p>
        </p:txBody>
      </p:sp>
    </p:spTree>
    <p:extLst>
      <p:ext uri="{BB962C8B-B14F-4D97-AF65-F5344CB8AC3E}">
        <p14:creationId xmlns:p14="http://schemas.microsoft.com/office/powerpoint/2010/main" val="258696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50A0DF32-B829-4C1F-B854-3A2A39D26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391" y="369000"/>
            <a:ext cx="613619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1A16B3-F6B7-BF06-9A11-A07758D445E8}"/>
              </a:ext>
            </a:extLst>
          </p:cNvPr>
          <p:cNvSpPr txBox="1"/>
          <p:nvPr/>
        </p:nvSpPr>
        <p:spPr>
          <a:xfrm>
            <a:off x="9251323" y="3943350"/>
            <a:ext cx="277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des Bouillouses</a:t>
            </a:r>
          </a:p>
        </p:txBody>
      </p:sp>
    </p:spTree>
    <p:extLst>
      <p:ext uri="{BB962C8B-B14F-4D97-AF65-F5344CB8AC3E}">
        <p14:creationId xmlns:p14="http://schemas.microsoft.com/office/powerpoint/2010/main" val="31968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montagne&#10;&#10;Description générée automatiquement">
            <a:extLst>
              <a:ext uri="{FF2B5EF4-FFF2-40B4-BE49-F238E27FC236}">
                <a16:creationId xmlns:a16="http://schemas.microsoft.com/office/drawing/2014/main" id="{A07ABD7D-038E-FCF4-DF61-5D8EC30FF6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389400"/>
            <a:ext cx="10728000" cy="60792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99EB7-BC7C-7A9A-9FD5-5B0A7011A2DE}"/>
              </a:ext>
            </a:extLst>
          </p:cNvPr>
          <p:cNvSpPr txBox="1"/>
          <p:nvPr/>
        </p:nvSpPr>
        <p:spPr>
          <a:xfrm>
            <a:off x="4686300" y="389400"/>
            <a:ext cx="578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des Bouillouses </a:t>
            </a:r>
          </a:p>
        </p:txBody>
      </p:sp>
    </p:spTree>
    <p:extLst>
      <p:ext uri="{BB962C8B-B14F-4D97-AF65-F5344CB8AC3E}">
        <p14:creationId xmlns:p14="http://schemas.microsoft.com/office/powerpoint/2010/main" val="4172845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ature, eau, arbre&#10;&#10;Description générée automatiquement">
            <a:extLst>
              <a:ext uri="{FF2B5EF4-FFF2-40B4-BE49-F238E27FC236}">
                <a16:creationId xmlns:a16="http://schemas.microsoft.com/office/drawing/2014/main" id="{58019D78-87D5-8819-A305-7A30BB011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051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paysage&#10;&#10;Description générée automatiquement">
            <a:extLst>
              <a:ext uri="{FF2B5EF4-FFF2-40B4-BE49-F238E27FC236}">
                <a16:creationId xmlns:a16="http://schemas.microsoft.com/office/drawing/2014/main" id="{0A584360-B8A7-2E7F-5930-A991E18229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820" y="369000"/>
            <a:ext cx="9175524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19288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région montagneuse, région sauvage&#10;&#10;Description générée automatiquement">
            <a:extLst>
              <a:ext uri="{FF2B5EF4-FFF2-40B4-BE49-F238E27FC236}">
                <a16:creationId xmlns:a16="http://schemas.microsoft.com/office/drawing/2014/main" id="{F08583B0-6B60-1ABA-4C5F-8B343701F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081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paysage&#10;&#10;Description générée automatiquement">
            <a:extLst>
              <a:ext uri="{FF2B5EF4-FFF2-40B4-BE49-F238E27FC236}">
                <a16:creationId xmlns:a16="http://schemas.microsoft.com/office/drawing/2014/main" id="{B1D8DCB8-4A8D-C360-6CF0-E79865CB86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39432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15177F92-3460-E2A5-5E91-858331FF9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228" y="369000"/>
            <a:ext cx="9101543" cy="61200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FB5ECB-F1B0-1FF1-C71F-28EE57EAEE98}"/>
              </a:ext>
            </a:extLst>
          </p:cNvPr>
          <p:cNvSpPr txBox="1"/>
          <p:nvPr/>
        </p:nvSpPr>
        <p:spPr>
          <a:xfrm>
            <a:off x="5029200" y="490878"/>
            <a:ext cx="5074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Pic Du Carlit</a:t>
            </a:r>
          </a:p>
        </p:txBody>
      </p:sp>
    </p:spTree>
    <p:extLst>
      <p:ext uri="{BB962C8B-B14F-4D97-AF65-F5344CB8AC3E}">
        <p14:creationId xmlns:p14="http://schemas.microsoft.com/office/powerpoint/2010/main" val="140354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217A39-88C5-B6A0-282B-8B47891B6E5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pic Carlit (ou Puig Carlit) est un sommet métamorphique des Pyrénées françaises situé dans le massif du Carlit. C'est le point culminant du département des Pyrénées-Orientales avec une altitude de 2 921 mètres. Son nom est issu du massif dans lequel il se trouve. Le climat </a:t>
            </a:r>
            <a:r>
              <a:rPr lang="fr-FR" sz="2800" b="1" dirty="0" err="1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subocéanique</a:t>
            </a:r>
            <a:r>
              <a:rPr lang="fr-FR" sz="2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froid apporte de nombreuses perturbations (d’ouest à sud-ouest) et un enneigement hivernal durable au-dessus de 2 000 mètres de novembre à avril.</a:t>
            </a:r>
          </a:p>
          <a:p>
            <a:pPr algn="ctr"/>
            <a:endParaRPr lang="fr-FR" sz="2800" b="1" dirty="0">
              <a:ln>
                <a:solidFill>
                  <a:schemeClr val="accent2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fleuve Têt prend sa source sur le pic, en faisant la principale réserve d'eau du département des Pyrénées-Orientales. Le classement de la zone sous la protection réseau Natura 2000 en 2015 permet de conserver et de faire croître la richesse faunistique et floristique du site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413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aire de la randonnée&#10;&#10;Description générée automatiquement">
            <a:extLst>
              <a:ext uri="{FF2B5EF4-FFF2-40B4-BE49-F238E27FC236}">
                <a16:creationId xmlns:a16="http://schemas.microsoft.com/office/drawing/2014/main" id="{5608F0D4-641C-D4A4-47A7-9A63E61346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995" y="369000"/>
            <a:ext cx="819200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13E71-66C0-37D4-3079-B2497C0A9721}"/>
              </a:ext>
            </a:extLst>
          </p:cNvPr>
          <p:cNvSpPr txBox="1"/>
          <p:nvPr/>
        </p:nvSpPr>
        <p:spPr>
          <a:xfrm>
            <a:off x="4103370" y="6081245"/>
            <a:ext cx="6305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Pic du Carlit - 66 - Pyrénées Orientales - France</a:t>
            </a:r>
          </a:p>
        </p:txBody>
      </p:sp>
    </p:spTree>
    <p:extLst>
      <p:ext uri="{BB962C8B-B14F-4D97-AF65-F5344CB8AC3E}">
        <p14:creationId xmlns:p14="http://schemas.microsoft.com/office/powerpoint/2010/main" val="3746556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B268EF62-27B4-AAA9-9E6A-86CD9F352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829056"/>
            <a:ext cx="7802880" cy="5199888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B69DBA-EDE8-623E-4571-6B7816F3D845}"/>
              </a:ext>
            </a:extLst>
          </p:cNvPr>
          <p:cNvSpPr txBox="1"/>
          <p:nvPr/>
        </p:nvSpPr>
        <p:spPr>
          <a:xfrm>
            <a:off x="1455420" y="6028944"/>
            <a:ext cx="981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des lacs et étangs autour des Bouillouses depuis le sommet du Carlit.</a:t>
            </a:r>
          </a:p>
        </p:txBody>
      </p:sp>
    </p:spTree>
    <p:extLst>
      <p:ext uri="{BB962C8B-B14F-4D97-AF65-F5344CB8AC3E}">
        <p14:creationId xmlns:p14="http://schemas.microsoft.com/office/powerpoint/2010/main" val="237492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Chaîne de montagnes&#10;&#10;Description générée automatiquement">
            <a:extLst>
              <a:ext uri="{FF2B5EF4-FFF2-40B4-BE49-F238E27FC236}">
                <a16:creationId xmlns:a16="http://schemas.microsoft.com/office/drawing/2014/main" id="{66400806-1C1B-DB6F-23EF-54A2F671A6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B49BC2-0416-4EE0-38B2-A932E861EF8B}"/>
              </a:ext>
            </a:extLst>
          </p:cNvPr>
          <p:cNvSpPr txBox="1"/>
          <p:nvPr/>
        </p:nvSpPr>
        <p:spPr>
          <a:xfrm>
            <a:off x="9086850" y="2183130"/>
            <a:ext cx="31051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vers </a:t>
            </a:r>
            <a:r>
              <a:rPr lang="fr-FR" sz="2400" b="1" dirty="0" err="1">
                <a:solidFill>
                  <a:srgbClr val="FFFF00"/>
                </a:solidFill>
              </a:rPr>
              <a:t>Tossal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Colomer</a:t>
            </a:r>
            <a:r>
              <a:rPr lang="fr-FR" sz="2400" b="1" dirty="0">
                <a:solidFill>
                  <a:srgbClr val="FFFF00"/>
                </a:solidFill>
              </a:rPr>
              <a:t> depuis le pic Carlit. La ligne en pointillé marque la ligne de démarcation approximative entre les granites et les schistes9.</a:t>
            </a:r>
          </a:p>
        </p:txBody>
      </p:sp>
    </p:spTree>
    <p:extLst>
      <p:ext uri="{BB962C8B-B14F-4D97-AF65-F5344CB8AC3E}">
        <p14:creationId xmlns:p14="http://schemas.microsoft.com/office/powerpoint/2010/main" val="2553716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A1853BAF-6DD5-07E3-8F7D-A48D5309F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256" y="369000"/>
            <a:ext cx="8129228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5F8D4B-17F6-83DF-6FC4-13F23FFE2D70}"/>
              </a:ext>
            </a:extLst>
          </p:cNvPr>
          <p:cNvSpPr txBox="1"/>
          <p:nvPr/>
        </p:nvSpPr>
        <p:spPr>
          <a:xfrm>
            <a:off x="365760" y="3717990"/>
            <a:ext cx="2766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Pic Carlit.</a:t>
            </a:r>
          </a:p>
        </p:txBody>
      </p:sp>
    </p:spTree>
    <p:extLst>
      <p:ext uri="{BB962C8B-B14F-4D97-AF65-F5344CB8AC3E}">
        <p14:creationId xmlns:p14="http://schemas.microsoft.com/office/powerpoint/2010/main" val="2471470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haîne de montagnes&#10;&#10;Description générée automatiquement">
            <a:extLst>
              <a:ext uri="{FF2B5EF4-FFF2-40B4-BE49-F238E27FC236}">
                <a16:creationId xmlns:a16="http://schemas.microsoft.com/office/drawing/2014/main" id="{0595C280-5A1E-F4F7-F139-564A2C297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100" y="228600"/>
            <a:ext cx="10880000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2F9A4-5FE3-66F3-1566-48C57526EC40}"/>
              </a:ext>
            </a:extLst>
          </p:cNvPr>
          <p:cNvSpPr txBox="1"/>
          <p:nvPr/>
        </p:nvSpPr>
        <p:spPr>
          <a:xfrm>
            <a:off x="5040630" y="155070"/>
            <a:ext cx="6195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Rando </a:t>
            </a:r>
            <a:r>
              <a:rPr lang="fr-FR" sz="2400" b="1" dirty="0" err="1">
                <a:solidFill>
                  <a:schemeClr val="bg1"/>
                </a:solidFill>
              </a:rPr>
              <a:t>Camporells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39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23BEBA95-D16D-6F79-7E49-7492DE7E6E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829056"/>
            <a:ext cx="7802880" cy="519988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8606A9-DDD0-2BBD-F9AF-82991D4F2310}"/>
              </a:ext>
            </a:extLst>
          </p:cNvPr>
          <p:cNvSpPr txBox="1"/>
          <p:nvPr/>
        </p:nvSpPr>
        <p:spPr>
          <a:xfrm>
            <a:off x="1463040" y="6028944"/>
            <a:ext cx="1006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vue des lacs et étangs autour des Bouillouses, depuis le sommet du Carlit.</a:t>
            </a:r>
          </a:p>
        </p:txBody>
      </p:sp>
    </p:spTree>
    <p:extLst>
      <p:ext uri="{BB962C8B-B14F-4D97-AF65-F5344CB8AC3E}">
        <p14:creationId xmlns:p14="http://schemas.microsoft.com/office/powerpoint/2010/main" val="260408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ciel&#10;&#10;Description générée automatiquement">
            <a:extLst>
              <a:ext uri="{FF2B5EF4-FFF2-40B4-BE49-F238E27FC236}">
                <a16:creationId xmlns:a16="http://schemas.microsoft.com/office/drawing/2014/main" id="{9C7AA25B-BCDB-72B7-BA96-2A8064E246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80" y="729000"/>
            <a:ext cx="7200000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483CE5-A5D1-C80B-4ECA-BEE64C5AA46A}"/>
              </a:ext>
            </a:extLst>
          </p:cNvPr>
          <p:cNvSpPr txBox="1"/>
          <p:nvPr/>
        </p:nvSpPr>
        <p:spPr>
          <a:xfrm>
            <a:off x="1474470" y="6231136"/>
            <a:ext cx="8332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Désert du Carlit. Au loin, le Canigou.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B9B1D03-7782-C5E1-9509-B75B38EE4034}"/>
              </a:ext>
            </a:extLst>
          </p:cNvPr>
          <p:cNvSpPr txBox="1"/>
          <p:nvPr/>
        </p:nvSpPr>
        <p:spPr>
          <a:xfrm>
            <a:off x="245993" y="216267"/>
            <a:ext cx="10138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Lac des Bouillouses et le pic Carlit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DA76549-0A44-8F9B-A96C-ED36C37AC5DB}"/>
              </a:ext>
            </a:extLst>
          </p:cNvPr>
          <p:cNvSpPr txBox="1"/>
          <p:nvPr/>
        </p:nvSpPr>
        <p:spPr>
          <a:xfrm>
            <a:off x="7840980" y="2686050"/>
            <a:ext cx="4206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3DFAC32-350F-91EA-037A-44EF810E3211}"/>
              </a:ext>
            </a:extLst>
          </p:cNvPr>
          <p:cNvSpPr txBox="1"/>
          <p:nvPr/>
        </p:nvSpPr>
        <p:spPr>
          <a:xfrm>
            <a:off x="9269730" y="3481685"/>
            <a:ext cx="3649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19061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origami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432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2023-12-31T08:33:58Z</dcterms:created>
  <dcterms:modified xsi:type="dcterms:W3CDTF">2023-12-31T10:35:38Z</dcterms:modified>
</cp:coreProperties>
</file>