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64" r:id="rId3"/>
    <p:sldId id="284" r:id="rId4"/>
    <p:sldId id="283" r:id="rId5"/>
    <p:sldId id="282" r:id="rId6"/>
    <p:sldId id="281" r:id="rId7"/>
    <p:sldId id="280" r:id="rId8"/>
    <p:sldId id="279" r:id="rId9"/>
    <p:sldId id="278" r:id="rId10"/>
    <p:sldId id="268" r:id="rId11"/>
    <p:sldId id="277" r:id="rId12"/>
    <p:sldId id="26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6" r:id="rId22"/>
    <p:sldId id="265" r:id="rId23"/>
    <p:sldId id="263" r:id="rId24"/>
    <p:sldId id="262" r:id="rId25"/>
    <p:sldId id="261" r:id="rId26"/>
    <p:sldId id="260" r:id="rId27"/>
    <p:sldId id="258" r:id="rId28"/>
    <p:sldId id="257" r:id="rId29"/>
    <p:sldId id="25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iSLsDV66ExQwT2aPpNxzg==" hashData="Pjyg9npPXyI7tRhLO2Jet4mTdYoJJXqr3yTlriFPOzK01Z+A0oLdKmYDSBaAuXYbqJjstcFvG4Q84P7oQ5Vi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1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381310-3655-AAB6-9855-34D0482C1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4357947-C5C7-0B35-7666-BF1DF24D16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B55E16-7FA4-73F0-5276-8115150C3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E0AD6D-E18D-4C38-F686-4EDB0DC34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D11F40-1BB5-40D5-4839-93DE8F43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65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8AE666-7082-4616-3D5F-8F68CBF5A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E03078-0CDB-F951-4BC2-956A8DF51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936971-FE24-88CB-1D0B-CE43770D6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AC5B35-F73B-80EA-7D83-A2A8B55D7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15CE26-04A1-347D-6487-208336AC9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7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E33A0D-0996-1508-7756-AF6A632B4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92C6FD-3706-0A63-DFED-F7D289E38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D7AE72-2418-87B8-A520-62C36EB6C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FFC4C8-DFB6-CCED-0A94-94FEDAB8D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46EDEB-2726-91EE-1A81-A84A8C784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99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74F48C-0CC3-AB8E-533D-7BC89D192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D45A1F-1EA6-07A5-7628-8E70B0ECB3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80136E1-95F4-9687-1B8D-561FA636BE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394908-3B7F-17D9-B65A-E29872C5F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CF7683-3A11-38C3-06E5-5EA1F002A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89015E-F51B-671F-17E1-BC0C8D535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0755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98A3DA-7588-B225-9B9B-57871186C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1197CA-310F-9D9A-1057-8F964F1C9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007AACA-3F94-886E-33C8-AA50BAFCA3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3AC1A4C-84C4-6D8E-2B3E-0EB8BB504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1FB338C-7001-0872-3547-10A649629F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6E45948-6F6F-FEE4-1565-081070AAF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6C6D750-DF7A-7337-E49C-8ACDC9E5A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A6EA7E6-0F66-6F21-A150-F9048B5BB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022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FA917B-34DB-883C-2342-87AD5BB14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FC780FE-1616-1531-A149-2C550C94A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B329541-6E27-E963-41CC-38A62FA8B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27A8C4-725D-6158-9948-E168C4415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219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86954E1-DF1A-EB40-1064-2AE7AD268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E424B31-D83B-6945-5856-9455905F2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F27BB95-044A-2630-0FE5-89DDA2614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71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C6AD7-499C-CB57-A90D-4D8035952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2EAF16-F3AF-88B3-95D1-7A2C080DE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4B5A7A-7548-EF84-7A34-B15D333A43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9A9CA7-6208-2F7F-D0E6-2BE394FA8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B49D2E-0498-A9E7-95D7-478C91EB0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264084-6645-7F2B-1B6A-CB99E9E02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810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2C4F81-00DB-8BB7-5DE6-13BD99D26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09630B-2D40-0E07-2BD9-0EBF65D298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89622A-0838-1776-9F21-7266FC518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6D9EAC-83ED-EAC3-C7EE-E72F29654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A3605B-1E30-F8CC-214F-8E3E20C55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9E149E-7A84-D6F4-B2C1-06058CB49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07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E1AA26-F71C-3705-A1C7-A492A62FF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CB59323-4284-2434-3546-70C4174018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54845B-515C-21F5-14A8-3C738EFFD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B2F97F-9002-EF79-33A7-184804A52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08848C-CD68-BC15-18C2-740D8C779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5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441F365-C18D-EDAB-035E-AE71E7B4EB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FD549BC-241D-A473-7763-A9A05FA125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F26151-B7E8-AA22-BC22-4D07C1BC0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D9D08D-B230-6164-D395-CFC27B7FD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EC8B86-9501-EE48-F639-A8A48F4D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90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E78D368-2EEB-89B8-2650-484C958CF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FB5BB4-4DE2-2A88-BB56-35B1BAB07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89480F-A581-5A9D-D83D-BE8DC25338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282D2-493B-42E4-B5C5-C321F01F9FF6}" type="datetimeFigureOut">
              <a:rPr lang="fr-FR" smtClean="0"/>
              <a:t>29/12/2023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03B56D-2E6C-6BC9-5EEC-BEC476D0F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E4A8C7-CEC8-D10C-ADC6-677716D2BF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9B2E9-291F-4EF0-9E6A-4BB0D5733E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404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yramide, ciel, Histoire antique&#10;&#10;Description générée automatiquement">
            <a:extLst>
              <a:ext uri="{FF2B5EF4-FFF2-40B4-BE49-F238E27FC236}">
                <a16:creationId xmlns:a16="http://schemas.microsoft.com/office/drawing/2014/main" id="{A5D3D876-922E-8D43-C93B-29D5313DF8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604" y="1275281"/>
            <a:ext cx="5688000" cy="378165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statue, musée, laiton, sculpture&#10;&#10;Description générée automatiquement">
            <a:extLst>
              <a:ext uri="{FF2B5EF4-FFF2-40B4-BE49-F238E27FC236}">
                <a16:creationId xmlns:a16="http://schemas.microsoft.com/office/drawing/2014/main" id="{37953D58-52BC-733F-8A0D-073239E4AEB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2136" y="376109"/>
            <a:ext cx="4464000" cy="55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16279B-A74D-4933-7EB2-46CE60951590}"/>
              </a:ext>
            </a:extLst>
          </p:cNvPr>
          <p:cNvSpPr txBox="1"/>
          <p:nvPr/>
        </p:nvSpPr>
        <p:spPr>
          <a:xfrm>
            <a:off x="1298546" y="4266389"/>
            <a:ext cx="60693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/>
              <a:t>1/Les Pyramides de Gizeh (Egypte).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DC3BA29-1C1E-09DF-49DB-0E9D44629659}"/>
              </a:ext>
            </a:extLst>
          </p:cNvPr>
          <p:cNvSpPr txBox="1"/>
          <p:nvPr/>
        </p:nvSpPr>
        <p:spPr>
          <a:xfrm>
            <a:off x="1402410" y="5986887"/>
            <a:ext cx="111152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puis le 1er janvier 2016, il est à nouveau possible de prendre des photos au Musée égyptien du Caire. Le masque funéraire de Toutankhamon est certainement l'exposition la plus demandée.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1863D8C-4839-767C-2D7F-B5190CED0C63}"/>
              </a:ext>
            </a:extLst>
          </p:cNvPr>
          <p:cNvSpPr txBox="1"/>
          <p:nvPr/>
        </p:nvSpPr>
        <p:spPr>
          <a:xfrm>
            <a:off x="598543" y="814327"/>
            <a:ext cx="6842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Propose L’Art De L’Egypte Antique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CC7E26A-9149-B37C-6C6E-B8BEDFC55448}"/>
              </a:ext>
            </a:extLst>
          </p:cNvPr>
          <p:cNvSpPr txBox="1"/>
          <p:nvPr/>
        </p:nvSpPr>
        <p:spPr>
          <a:xfrm>
            <a:off x="350545" y="721282"/>
            <a:ext cx="1463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8B2F59F-420E-131B-C469-E2C6D788B632}"/>
              </a:ext>
            </a:extLst>
          </p:cNvPr>
          <p:cNvSpPr txBox="1"/>
          <p:nvPr/>
        </p:nvSpPr>
        <p:spPr>
          <a:xfrm>
            <a:off x="1026741" y="5754176"/>
            <a:ext cx="1493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3407D9AE-31C1-94AF-79B2-8F01B95A2F14}"/>
              </a:ext>
            </a:extLst>
          </p:cNvPr>
          <p:cNvSpPr txBox="1"/>
          <p:nvPr/>
        </p:nvSpPr>
        <p:spPr>
          <a:xfrm>
            <a:off x="7719142" y="261402"/>
            <a:ext cx="953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7819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  <p:sndAc>
          <p:stSnd loop="1">
            <p:snd r:embed="rId2" name="Zorba the Greek.wav"/>
          </p:stSnd>
        </p:sndAc>
      </p:transition>
    </mc:Choice>
    <mc:Fallback>
      <p:transition spd="slow" advClick="0" advTm="9000">
        <p:wipe/>
        <p:sndAc>
          <p:stSnd loop="1">
            <p:snd r:embed="rId2" name="Zorba the Gre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D64E14E-3DB3-4F32-C3A9-E8C22914EA8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L'art de l'Égypte antique apparait dès les premiers signes de la culture de </a:t>
            </a:r>
            <a:r>
              <a:rPr lang="fr-FR" sz="5400" b="1" dirty="0" err="1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Nagada</a:t>
            </a:r>
            <a:r>
              <a:rPr lang="fr-FR" sz="5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vers 3800 avant l'ère commune. Certains traits, caractéristiques à une époque, peuvent s'atténuer ou disparaitre à une autre.</a:t>
            </a:r>
          </a:p>
        </p:txBody>
      </p:sp>
    </p:spTree>
    <p:extLst>
      <p:ext uri="{BB962C8B-B14F-4D97-AF65-F5344CB8AC3E}">
        <p14:creationId xmlns:p14="http://schemas.microsoft.com/office/powerpoint/2010/main" val="2266330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istoire antique, Ruines, Histoire&#10;&#10;Description générée automatiquement">
            <a:extLst>
              <a:ext uri="{FF2B5EF4-FFF2-40B4-BE49-F238E27FC236}">
                <a16:creationId xmlns:a16="http://schemas.microsoft.com/office/drawing/2014/main" id="{820C2AC8-ED58-EF9B-4CD3-040363E472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831" y="1139046"/>
            <a:ext cx="5579169" cy="486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ciel, plein air, nuage&#10;&#10;Description générée automatiquement">
            <a:extLst>
              <a:ext uri="{FF2B5EF4-FFF2-40B4-BE49-F238E27FC236}">
                <a16:creationId xmlns:a16="http://schemas.microsoft.com/office/drawing/2014/main" id="{2D6AFAE6-9BC5-EE1E-A438-90AF6CEFB9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8640" y="729000"/>
            <a:ext cx="4047986" cy="54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C020799-839E-C257-D6C9-CD151B9C666A}"/>
              </a:ext>
            </a:extLst>
          </p:cNvPr>
          <p:cNvSpPr txBox="1"/>
          <p:nvPr/>
        </p:nvSpPr>
        <p:spPr>
          <a:xfrm>
            <a:off x="193061" y="6060309"/>
            <a:ext cx="7109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1/Grande salle hypostyle du temple d'Amon-Rê à Karnak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ADDB869-A69E-43F1-04AA-2293311875DF}"/>
              </a:ext>
            </a:extLst>
          </p:cNvPr>
          <p:cNvSpPr txBox="1"/>
          <p:nvPr/>
        </p:nvSpPr>
        <p:spPr>
          <a:xfrm>
            <a:off x="3463290" y="267335"/>
            <a:ext cx="8812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2/colonne palmiforme[13]. Temple funéraire de </a:t>
            </a:r>
            <a:r>
              <a:rPr lang="fr-FR" sz="2400" b="1" dirty="0" err="1">
                <a:solidFill>
                  <a:srgbClr val="FFFF00"/>
                </a:solidFill>
              </a:rPr>
              <a:t>Sahourê</a:t>
            </a:r>
            <a:r>
              <a:rPr lang="fr-FR" sz="2400" b="1" dirty="0">
                <a:solidFill>
                  <a:srgbClr val="FFFF00"/>
                </a:solidFill>
              </a:rPr>
              <a:t>. Ve dynastie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C9F906A-C76C-DD32-E911-50CCA0CC1353}"/>
              </a:ext>
            </a:extLst>
          </p:cNvPr>
          <p:cNvSpPr txBox="1"/>
          <p:nvPr/>
        </p:nvSpPr>
        <p:spPr>
          <a:xfrm>
            <a:off x="7009447" y="682833"/>
            <a:ext cx="1903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3AEDAEF-1C8D-F037-AF5F-6185C04FC48E}"/>
              </a:ext>
            </a:extLst>
          </p:cNvPr>
          <p:cNvSpPr txBox="1"/>
          <p:nvPr/>
        </p:nvSpPr>
        <p:spPr>
          <a:xfrm>
            <a:off x="332522" y="615826"/>
            <a:ext cx="1357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65244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istoire antique, Ruines, plein air&#10;&#10;Description générée automatiquement">
            <a:extLst>
              <a:ext uri="{FF2B5EF4-FFF2-40B4-BE49-F238E27FC236}">
                <a16:creationId xmlns:a16="http://schemas.microsoft.com/office/drawing/2014/main" id="{591D7F54-8C7B-F676-3AB4-4884FA4DC3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202" y="729000"/>
            <a:ext cx="4048741" cy="54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Ruines, Histoire antique, bâtiment, Site historique&#10;&#10;Description générée automatiquement">
            <a:extLst>
              <a:ext uri="{FF2B5EF4-FFF2-40B4-BE49-F238E27FC236}">
                <a16:creationId xmlns:a16="http://schemas.microsoft.com/office/drawing/2014/main" id="{354DC451-8F4B-994C-A2EE-134B918BCD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0387" y="674350"/>
            <a:ext cx="4064000" cy="542036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550A58B-158C-4633-A7FB-48B4D1C69E09}"/>
              </a:ext>
            </a:extLst>
          </p:cNvPr>
          <p:cNvSpPr txBox="1"/>
          <p:nvPr/>
        </p:nvSpPr>
        <p:spPr>
          <a:xfrm>
            <a:off x="5540091" y="1954530"/>
            <a:ext cx="2360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2/Colonne campaniforme à chapiteau fermé. Bas-côté. temple d'Amon-Rê à Karnak. 19e dyn., Ramsès II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53EE3F0-EE74-F45E-077C-7AF4B507F064}"/>
              </a:ext>
            </a:extLst>
          </p:cNvPr>
          <p:cNvSpPr txBox="1"/>
          <p:nvPr/>
        </p:nvSpPr>
        <p:spPr>
          <a:xfrm>
            <a:off x="7463507" y="674350"/>
            <a:ext cx="2468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E296AAB-3E32-387A-01D1-C33F9291E4DA}"/>
              </a:ext>
            </a:extLst>
          </p:cNvPr>
          <p:cNvSpPr txBox="1"/>
          <p:nvPr/>
        </p:nvSpPr>
        <p:spPr>
          <a:xfrm>
            <a:off x="311202" y="6094710"/>
            <a:ext cx="9221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1/Colonnes papyriformes à chapiteau fermé. Louxor, 2e cour du temple d'Amon. 18e dyn. Amenhotep III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31EC96D-C6C4-9902-DC6E-4A1CE161E82E}"/>
              </a:ext>
            </a:extLst>
          </p:cNvPr>
          <p:cNvSpPr txBox="1"/>
          <p:nvPr/>
        </p:nvSpPr>
        <p:spPr>
          <a:xfrm>
            <a:off x="4291614" y="346106"/>
            <a:ext cx="1543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42039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istoire antique, Ruines, Histoire&#10;&#10;Description générée automatiquement">
            <a:extLst>
              <a:ext uri="{FF2B5EF4-FFF2-40B4-BE49-F238E27FC236}">
                <a16:creationId xmlns:a16="http://schemas.microsoft.com/office/drawing/2014/main" id="{3680E952-0C82-0CA3-0F37-ED64F0BD3F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00" y="537789"/>
            <a:ext cx="5520000" cy="414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Ruines, Histoire antique, Histoire&#10;&#10;Description générée automatiquement">
            <a:extLst>
              <a:ext uri="{FF2B5EF4-FFF2-40B4-BE49-F238E27FC236}">
                <a16:creationId xmlns:a16="http://schemas.microsoft.com/office/drawing/2014/main" id="{2F0330CA-D888-F559-9B44-17CEAC6BE2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3495" y="2377619"/>
            <a:ext cx="5148000" cy="3855955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A4BD650-3715-6C26-6C27-216023A2B2DA}"/>
              </a:ext>
            </a:extLst>
          </p:cNvPr>
          <p:cNvSpPr txBox="1"/>
          <p:nvPr/>
        </p:nvSpPr>
        <p:spPr>
          <a:xfrm>
            <a:off x="6305409" y="1177290"/>
            <a:ext cx="5886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2/Chapiteaux hathoriques. Temple d'Hathor (Dendérah). Ptolémée XII, v. 50 AEC. Royaume lagide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6E3AA2D-8738-C945-1FC9-72E2BE703BF8}"/>
              </a:ext>
            </a:extLst>
          </p:cNvPr>
          <p:cNvSpPr txBox="1"/>
          <p:nvPr/>
        </p:nvSpPr>
        <p:spPr>
          <a:xfrm>
            <a:off x="11619380" y="2023014"/>
            <a:ext cx="1840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3E105BD-B9AA-CDA4-1CDE-30D641925A5F}"/>
              </a:ext>
            </a:extLst>
          </p:cNvPr>
          <p:cNvSpPr txBox="1"/>
          <p:nvPr/>
        </p:nvSpPr>
        <p:spPr>
          <a:xfrm>
            <a:off x="365690" y="4880610"/>
            <a:ext cx="5829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 À g. colonne composite d'inspiration papyriforme. À </a:t>
            </a:r>
            <a:r>
              <a:rPr lang="fr-FR" sz="2400" b="1" dirty="0" err="1"/>
              <a:t>dr</a:t>
            </a:r>
            <a:r>
              <a:rPr lang="fr-FR" sz="2400" b="1" dirty="0"/>
              <a:t>. colonne à chapiteau lotiforme à corolle ouverte. Temple d'Horus (Edfou). De Ptolémée III à Tibère, 237-57.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E901CAB-2264-BA29-C634-B6A4026DA1D7}"/>
              </a:ext>
            </a:extLst>
          </p:cNvPr>
          <p:cNvSpPr txBox="1"/>
          <p:nvPr/>
        </p:nvSpPr>
        <p:spPr>
          <a:xfrm>
            <a:off x="125730" y="423490"/>
            <a:ext cx="2011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15362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tatue, art, Artefact&#10;&#10;Description générée automatiquement">
            <a:extLst>
              <a:ext uri="{FF2B5EF4-FFF2-40B4-BE49-F238E27FC236}">
                <a16:creationId xmlns:a16="http://schemas.microsoft.com/office/drawing/2014/main" id="{89A943FD-A3AD-0E52-6276-A3663754D1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162" y="1402412"/>
            <a:ext cx="5832000" cy="3886461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inture, art, croquis, intérieur&#10;&#10;Description générée automatiquement">
            <a:extLst>
              <a:ext uri="{FF2B5EF4-FFF2-40B4-BE49-F238E27FC236}">
                <a16:creationId xmlns:a16="http://schemas.microsoft.com/office/drawing/2014/main" id="{CD5D0AEC-4C25-BCA7-9DF6-9265D47B8D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559" y="225000"/>
            <a:ext cx="2712380" cy="640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B824AF-527A-867A-9D36-6BAFD1FC0ABE}"/>
              </a:ext>
            </a:extLst>
          </p:cNvPr>
          <p:cNvSpPr txBox="1"/>
          <p:nvPr/>
        </p:nvSpPr>
        <p:spPr>
          <a:xfrm>
            <a:off x="2602129" y="316915"/>
            <a:ext cx="5452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 Musée égyptien du Caire : panneau de bois provenant de la tombe de </a:t>
            </a:r>
            <a:r>
              <a:rPr lang="fr-FR" sz="2400" b="1" dirty="0" err="1"/>
              <a:t>fr:Hesy-Ra</a:t>
            </a:r>
            <a:endParaRPr lang="fr-FR" sz="24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E10BE72-08EE-5E90-9E2E-2BFAC706BA62}"/>
              </a:ext>
            </a:extLst>
          </p:cNvPr>
          <p:cNvSpPr txBox="1"/>
          <p:nvPr/>
        </p:nvSpPr>
        <p:spPr>
          <a:xfrm>
            <a:off x="7764730" y="1110024"/>
            <a:ext cx="1017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9628388-B0FA-31C4-9D0F-594B35F6EC42}"/>
              </a:ext>
            </a:extLst>
          </p:cNvPr>
          <p:cNvSpPr txBox="1"/>
          <p:nvPr/>
        </p:nvSpPr>
        <p:spPr>
          <a:xfrm>
            <a:off x="835842" y="5306289"/>
            <a:ext cx="6263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1/Bas-relief du mastaba d'</a:t>
            </a:r>
            <a:r>
              <a:rPr lang="fr-FR" sz="2400" b="1" dirty="0" err="1"/>
              <a:t>Hézyrê</a:t>
            </a:r>
            <a:r>
              <a:rPr lang="fr-FR" sz="2400" b="1" dirty="0"/>
              <a:t> Bois d'acacia (2691-2625 AEC) Fouilles Mariette. Musée égyptien du Caire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9C87527-4E8B-C42C-547C-3EA370B09337}"/>
              </a:ext>
            </a:extLst>
          </p:cNvPr>
          <p:cNvSpPr txBox="1"/>
          <p:nvPr/>
        </p:nvSpPr>
        <p:spPr>
          <a:xfrm>
            <a:off x="583573" y="861776"/>
            <a:ext cx="844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06406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Arts visuels&#10;&#10;Description générée automatiquement">
            <a:extLst>
              <a:ext uri="{FF2B5EF4-FFF2-40B4-BE49-F238E27FC236}">
                <a16:creationId xmlns:a16="http://schemas.microsoft.com/office/drawing/2014/main" id="{61752326-398F-E059-E4F6-B42E1B788C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1515749"/>
            <a:ext cx="5580000" cy="3101008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culpture, statue, Artefact, ciel&#10;&#10;Description générée automatiquement">
            <a:extLst>
              <a:ext uri="{FF2B5EF4-FFF2-40B4-BE49-F238E27FC236}">
                <a16:creationId xmlns:a16="http://schemas.microsoft.com/office/drawing/2014/main" id="{C52AE161-18A2-B613-A650-0AF0488A07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8690" y="466965"/>
            <a:ext cx="3996000" cy="5924069"/>
          </a:xfrm>
          <a:prstGeom prst="ellipse">
            <a:avLst/>
          </a:prstGeom>
          <a:ln w="63500" cap="rnd">
            <a:solidFill>
              <a:schemeClr val="accent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B705A0-AFA1-CF38-14C9-40286F7CC087}"/>
              </a:ext>
            </a:extLst>
          </p:cNvPr>
          <p:cNvSpPr txBox="1"/>
          <p:nvPr/>
        </p:nvSpPr>
        <p:spPr>
          <a:xfrm>
            <a:off x="3683190" y="6129424"/>
            <a:ext cx="5231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 2/</a:t>
            </a:r>
            <a:r>
              <a:rPr lang="fr-FR" sz="2400" b="1" dirty="0" err="1"/>
              <a:t>Haremhab</a:t>
            </a:r>
            <a:r>
              <a:rPr lang="fr-FR" sz="2400" b="1" dirty="0"/>
              <a:t> en tant que scribe du roi</a:t>
            </a:r>
            <a:endParaRPr lang="fr-FR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D973895-C69E-F17B-7A24-F3C603914EDA}"/>
              </a:ext>
            </a:extLst>
          </p:cNvPr>
          <p:cNvSpPr txBox="1"/>
          <p:nvPr/>
        </p:nvSpPr>
        <p:spPr>
          <a:xfrm>
            <a:off x="8595960" y="205355"/>
            <a:ext cx="1082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9B56E79-2812-5A88-7685-0604A06EC38C}"/>
              </a:ext>
            </a:extLst>
          </p:cNvPr>
          <p:cNvSpPr txBox="1"/>
          <p:nvPr/>
        </p:nvSpPr>
        <p:spPr>
          <a:xfrm>
            <a:off x="40875" y="4680593"/>
            <a:ext cx="6826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1/Musiciens et danseurs, Tombeau de </a:t>
            </a:r>
            <a:r>
              <a:rPr lang="fr-FR" sz="2400" b="1" dirty="0" err="1"/>
              <a:t>Nebamun</a:t>
            </a:r>
            <a:endParaRPr lang="fr-FR" sz="2400" b="1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FB3B28E-8968-2059-51B8-86AF669200E0}"/>
              </a:ext>
            </a:extLst>
          </p:cNvPr>
          <p:cNvSpPr txBox="1"/>
          <p:nvPr/>
        </p:nvSpPr>
        <p:spPr>
          <a:xfrm>
            <a:off x="237690" y="969645"/>
            <a:ext cx="2158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560147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art, Sculpture, statue&#10;&#10;Description générée automatiquement">
            <a:extLst>
              <a:ext uri="{FF2B5EF4-FFF2-40B4-BE49-F238E27FC236}">
                <a16:creationId xmlns:a16="http://schemas.microsoft.com/office/drawing/2014/main" id="{8CFE3FA4-DC47-FE30-E3ED-DF293E2780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782" y="294666"/>
            <a:ext cx="4356000" cy="4851495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dessin, armure, bouclier&#10;&#10;Description générée automatiquement">
            <a:extLst>
              <a:ext uri="{FF2B5EF4-FFF2-40B4-BE49-F238E27FC236}">
                <a16:creationId xmlns:a16="http://schemas.microsoft.com/office/drawing/2014/main" id="{92227AB6-6C16-C568-1F82-F7337EB98C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4819" y="2720414"/>
            <a:ext cx="4428000" cy="3852895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875120-FBA9-49A6-6562-056E91DA5FA1}"/>
              </a:ext>
            </a:extLst>
          </p:cNvPr>
          <p:cNvSpPr txBox="1"/>
          <p:nvPr/>
        </p:nvSpPr>
        <p:spPr>
          <a:xfrm>
            <a:off x="7711830" y="2092463"/>
            <a:ext cx="3773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2/</a:t>
            </a:r>
            <a:r>
              <a:rPr lang="fr-FR" dirty="0"/>
              <a:t> </a:t>
            </a:r>
            <a:r>
              <a:rPr lang="fr-FR" sz="2400" b="1" dirty="0"/>
              <a:t>Palette de deux chiens</a:t>
            </a:r>
            <a:endParaRPr lang="fr-FR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06304EC-5FE4-C0A0-26A7-F6D4E499CEF8}"/>
              </a:ext>
            </a:extLst>
          </p:cNvPr>
          <p:cNvSpPr txBox="1"/>
          <p:nvPr/>
        </p:nvSpPr>
        <p:spPr>
          <a:xfrm>
            <a:off x="7184794" y="3034172"/>
            <a:ext cx="142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7B0596D-B7AF-2B92-5D5F-A623263462AD}"/>
              </a:ext>
            </a:extLst>
          </p:cNvPr>
          <p:cNvSpPr txBox="1"/>
          <p:nvPr/>
        </p:nvSpPr>
        <p:spPr>
          <a:xfrm>
            <a:off x="3919808" y="184106"/>
            <a:ext cx="1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D0254B2-CE8B-591B-7AF8-70F346A67205}"/>
              </a:ext>
            </a:extLst>
          </p:cNvPr>
          <p:cNvSpPr txBox="1"/>
          <p:nvPr/>
        </p:nvSpPr>
        <p:spPr>
          <a:xfrm>
            <a:off x="243610" y="5169020"/>
            <a:ext cx="65436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1/Un autre portrait en relief d'Akhenaton. Nouvel Empire, période Amarnienne, 18e dynastie, vers 1340 avant JC Numéro de catalogue : 21683. Image prise à l'Altes Museum de Berlin.</a:t>
            </a:r>
          </a:p>
        </p:txBody>
      </p:sp>
    </p:spTree>
    <p:extLst>
      <p:ext uri="{BB962C8B-B14F-4D97-AF65-F5344CB8AC3E}">
        <p14:creationId xmlns:p14="http://schemas.microsoft.com/office/powerpoint/2010/main" val="1738487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rron, matériau de construction, Beige, bâtiment&#10;&#10;Description générée automatiquement">
            <a:extLst>
              <a:ext uri="{FF2B5EF4-FFF2-40B4-BE49-F238E27FC236}">
                <a16:creationId xmlns:a16="http://schemas.microsoft.com/office/drawing/2014/main" id="{0D9BE8CC-C322-B417-8291-552D4DB978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685" y="1021922"/>
            <a:ext cx="6480000" cy="29328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dessin, peinture, texte, art&#10;&#10;Description générée automatiquement">
            <a:extLst>
              <a:ext uri="{FF2B5EF4-FFF2-40B4-BE49-F238E27FC236}">
                <a16:creationId xmlns:a16="http://schemas.microsoft.com/office/drawing/2014/main" id="{1010F03C-6C06-E1F6-07FC-A73A324AA2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7640" y="2416471"/>
            <a:ext cx="4140000" cy="387314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D45A7C4-C571-E0AC-27DE-CDAAC70098E1}"/>
              </a:ext>
            </a:extLst>
          </p:cNvPr>
          <p:cNvSpPr txBox="1"/>
          <p:nvPr/>
        </p:nvSpPr>
        <p:spPr>
          <a:xfrm>
            <a:off x="575685" y="5455205"/>
            <a:ext cx="6949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2/Groupe des pleureuses. Peinture sur enduit, 75 × 80 cm. Tombe de </a:t>
            </a:r>
            <a:r>
              <a:rPr lang="fr-FR" sz="2400" b="1" dirty="0" err="1">
                <a:solidFill>
                  <a:schemeClr val="bg1"/>
                </a:solidFill>
              </a:rPr>
              <a:t>Ramose</a:t>
            </a:r>
            <a:r>
              <a:rPr lang="fr-FR" sz="2400" b="1" dirty="0">
                <a:solidFill>
                  <a:schemeClr val="bg1"/>
                </a:solidFill>
              </a:rPr>
              <a:t>, TT55, Thèbes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B08B0F0-3151-09C0-D255-DCC48B9B7713}"/>
              </a:ext>
            </a:extLst>
          </p:cNvPr>
          <p:cNvSpPr txBox="1"/>
          <p:nvPr/>
        </p:nvSpPr>
        <p:spPr>
          <a:xfrm>
            <a:off x="9412605" y="1735518"/>
            <a:ext cx="1771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FEE6EC9-3306-5AAE-96B7-AC8F0775CCAF}"/>
              </a:ext>
            </a:extLst>
          </p:cNvPr>
          <p:cNvSpPr txBox="1"/>
          <p:nvPr/>
        </p:nvSpPr>
        <p:spPr>
          <a:xfrm>
            <a:off x="3311438" y="4060656"/>
            <a:ext cx="331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B6C3DD1-11A6-BBD1-97E7-5411A902B9D5}"/>
              </a:ext>
            </a:extLst>
          </p:cNvPr>
          <p:cNvSpPr txBox="1"/>
          <p:nvPr/>
        </p:nvSpPr>
        <p:spPr>
          <a:xfrm>
            <a:off x="0" y="76421"/>
            <a:ext cx="113919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800" b="1" dirty="0">
                <a:solidFill>
                  <a:schemeClr val="bg1"/>
                </a:solidFill>
              </a:rPr>
              <a:t>1</a:t>
            </a:r>
            <a:r>
              <a:rPr lang="fr-FR" sz="2400" b="1" dirty="0">
                <a:solidFill>
                  <a:schemeClr val="bg1"/>
                </a:solidFill>
              </a:rPr>
              <a:t>Relief des murs du temple funéraire d'Hatchepsout (1479--1457 avant notre ère) à Deir el-</a:t>
            </a:r>
            <a:r>
              <a:rPr lang="fr-FR" sz="2400" b="1" dirty="0" err="1">
                <a:solidFill>
                  <a:schemeClr val="bg1"/>
                </a:solidFill>
              </a:rPr>
              <a:t>Bahari</a:t>
            </a:r>
            <a:r>
              <a:rPr lang="fr-FR" sz="2400" b="1" dirty="0">
                <a:solidFill>
                  <a:schemeClr val="bg1"/>
                </a:solidFill>
              </a:rPr>
              <a:t> (au nord-ouest de Louxor, Égypte), représentant une expédition royale à </a:t>
            </a:r>
            <a:r>
              <a:rPr lang="fr-FR" sz="2400" b="1" dirty="0" err="1">
                <a:solidFill>
                  <a:schemeClr val="bg1"/>
                </a:solidFill>
              </a:rPr>
              <a:t>Pount</a:t>
            </a:r>
            <a:r>
              <a:rPr lang="fr-FR" sz="2400" b="1" dirty="0"/>
              <a:t>. 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54227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art, intérieur&#10;&#10;Description générée automatiquement">
            <a:extLst>
              <a:ext uri="{FF2B5EF4-FFF2-40B4-BE49-F238E27FC236}">
                <a16:creationId xmlns:a16="http://schemas.microsoft.com/office/drawing/2014/main" id="{8142EC7D-4672-57A1-4720-25B78695B9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97" y="814320"/>
            <a:ext cx="3888000" cy="522936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Artefact, pot&#10;&#10;Description générée automatiquement">
            <a:extLst>
              <a:ext uri="{FF2B5EF4-FFF2-40B4-BE49-F238E27FC236}">
                <a16:creationId xmlns:a16="http://schemas.microsoft.com/office/drawing/2014/main" id="{FBE10DE6-A2E5-79B1-537F-ED4C992F40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0051" y="583160"/>
            <a:ext cx="3744000" cy="558792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BD1F96-4703-28A9-23D7-9B6AAC0DD350}"/>
              </a:ext>
            </a:extLst>
          </p:cNvPr>
          <p:cNvSpPr txBox="1"/>
          <p:nvPr/>
        </p:nvSpPr>
        <p:spPr>
          <a:xfrm>
            <a:off x="5469301" y="391249"/>
            <a:ext cx="27449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2/Massacre d'un captif. Palette de Narmer, v. 3000 Période </a:t>
            </a:r>
            <a:r>
              <a:rPr lang="fr-FR" sz="2400" b="1" dirty="0" err="1">
                <a:solidFill>
                  <a:srgbClr val="FFFF00"/>
                </a:solidFill>
              </a:rPr>
              <a:t>thinite</a:t>
            </a:r>
            <a:r>
              <a:rPr lang="fr-FR" sz="2400" b="1" dirty="0">
                <a:solidFill>
                  <a:srgbClr val="FFFF00"/>
                </a:solidFill>
              </a:rPr>
              <a:t> Pierre, H 64 cm. musée du Caire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DCECEBB-858A-F19E-CDCB-8A10A8C159E9}"/>
              </a:ext>
            </a:extLst>
          </p:cNvPr>
          <p:cNvSpPr txBox="1"/>
          <p:nvPr/>
        </p:nvSpPr>
        <p:spPr>
          <a:xfrm>
            <a:off x="9457711" y="59940"/>
            <a:ext cx="868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A9AA35A-11AE-FEF5-CE78-1AFECFD069D7}"/>
              </a:ext>
            </a:extLst>
          </p:cNvPr>
          <p:cNvSpPr txBox="1"/>
          <p:nvPr/>
        </p:nvSpPr>
        <p:spPr>
          <a:xfrm>
            <a:off x="4171950" y="2796781"/>
            <a:ext cx="217886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1/Figure de femme dite « danseuse ». </a:t>
            </a:r>
            <a:r>
              <a:rPr lang="fr-FR" sz="2400" b="1" dirty="0" err="1">
                <a:solidFill>
                  <a:srgbClr val="FFFF00"/>
                </a:solidFill>
              </a:rPr>
              <a:t>Nagada</a:t>
            </a:r>
            <a:r>
              <a:rPr lang="fr-FR" sz="2400" b="1" dirty="0">
                <a:solidFill>
                  <a:srgbClr val="FFFF00"/>
                </a:solidFill>
              </a:rPr>
              <a:t> I, v. 3500-3400 Prédynastique Terre cuite peinte H. 29,3 cm Musée de Brooklyn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81E0640-AE01-E594-4F1B-355DE69B79FA}"/>
              </a:ext>
            </a:extLst>
          </p:cNvPr>
          <p:cNvSpPr txBox="1"/>
          <p:nvPr/>
        </p:nvSpPr>
        <p:spPr>
          <a:xfrm>
            <a:off x="462239" y="960636"/>
            <a:ext cx="1165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4163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bec, dessin, peinture&#10;&#10;Description générée automatiquement">
            <a:extLst>
              <a:ext uri="{FF2B5EF4-FFF2-40B4-BE49-F238E27FC236}">
                <a16:creationId xmlns:a16="http://schemas.microsoft.com/office/drawing/2014/main" id="{850E660F-5549-A7F6-DC3F-6A42FC7EB9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751" y="1427832"/>
            <a:ext cx="5403379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culpture, musée, art, Artefact&#10;&#10;Description générée automatiquement">
            <a:extLst>
              <a:ext uri="{FF2B5EF4-FFF2-40B4-BE49-F238E27FC236}">
                <a16:creationId xmlns:a16="http://schemas.microsoft.com/office/drawing/2014/main" id="{7865F455-2D5C-AD6F-EA9D-297342520F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1745" y="874656"/>
            <a:ext cx="3528000" cy="47063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9606D5-29F3-24BA-A747-92D58996B8FD}"/>
              </a:ext>
            </a:extLst>
          </p:cNvPr>
          <p:cNvSpPr txBox="1"/>
          <p:nvPr/>
        </p:nvSpPr>
        <p:spPr>
          <a:xfrm>
            <a:off x="5919942" y="5672447"/>
            <a:ext cx="62720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2/Statue en cuivre de </a:t>
            </a:r>
            <a:r>
              <a:rPr lang="fr-FR" sz="2400" b="1" dirty="0" err="1">
                <a:solidFill>
                  <a:srgbClr val="FFFF00"/>
                </a:solidFill>
              </a:rPr>
              <a:t>Pépi</a:t>
            </a:r>
            <a:r>
              <a:rPr lang="fr-FR" sz="2400" b="1" dirty="0">
                <a:solidFill>
                  <a:srgbClr val="FFFF00"/>
                </a:solidFill>
              </a:rPr>
              <a:t> Ier ou peut-être de son fils </a:t>
            </a:r>
            <a:r>
              <a:rPr lang="fr-FR" sz="2400" b="1" dirty="0" err="1">
                <a:solidFill>
                  <a:srgbClr val="FFFF00"/>
                </a:solidFill>
              </a:rPr>
              <a:t>Merenra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Nemtyemsaf</a:t>
            </a:r>
            <a:r>
              <a:rPr lang="fr-FR" sz="2400" b="1" dirty="0">
                <a:solidFill>
                  <a:srgbClr val="FFFF00"/>
                </a:solidFill>
              </a:rPr>
              <a:t> Ier, de </a:t>
            </a:r>
            <a:r>
              <a:rPr lang="fr-FR" sz="2400" b="1" dirty="0" err="1">
                <a:solidFill>
                  <a:srgbClr val="FFFF00"/>
                </a:solidFill>
              </a:rPr>
              <a:t>Hiérakonpolis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2E429F8-CA60-B1D2-DCBA-D80B893E5B1A}"/>
              </a:ext>
            </a:extLst>
          </p:cNvPr>
          <p:cNvSpPr txBox="1"/>
          <p:nvPr/>
        </p:nvSpPr>
        <p:spPr>
          <a:xfrm>
            <a:off x="790753" y="459157"/>
            <a:ext cx="6700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1/Détail der </a:t>
            </a:r>
            <a:r>
              <a:rPr lang="fr-FR" sz="2400" b="1" dirty="0" err="1">
                <a:solidFill>
                  <a:srgbClr val="FFFF00"/>
                </a:solidFill>
              </a:rPr>
              <a:t>Gänse</a:t>
            </a:r>
            <a:r>
              <a:rPr lang="fr-FR" sz="2400" b="1" dirty="0">
                <a:solidFill>
                  <a:srgbClr val="FFFF00"/>
                </a:solidFill>
              </a:rPr>
              <a:t> von </a:t>
            </a:r>
            <a:r>
              <a:rPr lang="fr-FR" sz="2400" b="1" dirty="0" err="1">
                <a:solidFill>
                  <a:srgbClr val="FFFF00"/>
                </a:solidFill>
              </a:rPr>
              <a:t>Meidum</a:t>
            </a:r>
            <a:r>
              <a:rPr lang="fr-FR" sz="2400" b="1" dirty="0">
                <a:solidFill>
                  <a:srgbClr val="FFFF00"/>
                </a:solidFill>
              </a:rPr>
              <a:t>, CG 1742, JE 34571, </a:t>
            </a:r>
            <a:r>
              <a:rPr lang="fr-FR" sz="2400" b="1" dirty="0" err="1">
                <a:solidFill>
                  <a:srgbClr val="FFFF00"/>
                </a:solidFill>
              </a:rPr>
              <a:t>Ägyptisches</a:t>
            </a:r>
            <a:r>
              <a:rPr lang="fr-FR" sz="2400" b="1" dirty="0">
                <a:solidFill>
                  <a:srgbClr val="FFFF00"/>
                </a:solidFill>
              </a:rPr>
              <a:t> Museum </a:t>
            </a:r>
            <a:r>
              <a:rPr lang="fr-FR" sz="2400" b="1" dirty="0" err="1">
                <a:solidFill>
                  <a:srgbClr val="FFFF00"/>
                </a:solidFill>
              </a:rPr>
              <a:t>Kairo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Ägypten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FC3C325-BD83-A678-29BC-8980727560F4}"/>
              </a:ext>
            </a:extLst>
          </p:cNvPr>
          <p:cNvSpPr txBox="1"/>
          <p:nvPr/>
        </p:nvSpPr>
        <p:spPr>
          <a:xfrm>
            <a:off x="9055971" y="369050"/>
            <a:ext cx="1543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782E2DF-7EEA-2D66-A5F6-3D98B5F6935F}"/>
              </a:ext>
            </a:extLst>
          </p:cNvPr>
          <p:cNvSpPr txBox="1"/>
          <p:nvPr/>
        </p:nvSpPr>
        <p:spPr>
          <a:xfrm>
            <a:off x="870763" y="2966221"/>
            <a:ext cx="2343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2732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tatue, sculpture, musée&#10;&#10;Description générée automatiquement">
            <a:extLst>
              <a:ext uri="{FF2B5EF4-FFF2-40B4-BE49-F238E27FC236}">
                <a16:creationId xmlns:a16="http://schemas.microsoft.com/office/drawing/2014/main" id="{42203CE2-D8F0-4CEB-97B4-54E5CA4997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714" y="711270"/>
            <a:ext cx="3456000" cy="5184000"/>
          </a:xfrm>
          <a:prstGeom prst="rect">
            <a:avLst/>
          </a:prstGeom>
          <a:ln w="889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musée, Artefact, art&#10;&#10;Description générée automatiquement">
            <a:extLst>
              <a:ext uri="{FF2B5EF4-FFF2-40B4-BE49-F238E27FC236}">
                <a16:creationId xmlns:a16="http://schemas.microsoft.com/office/drawing/2014/main" id="{825CBBFF-F005-316E-BECA-8D9E53960B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4661" y="711270"/>
            <a:ext cx="3960000" cy="5182652"/>
          </a:xfrm>
          <a:prstGeom prst="rect">
            <a:avLst/>
          </a:prstGeom>
          <a:ln w="889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8D3342-BA55-A39B-F650-9FE2EA3046A0}"/>
              </a:ext>
            </a:extLst>
          </p:cNvPr>
          <p:cNvSpPr txBox="1"/>
          <p:nvPr/>
        </p:nvSpPr>
        <p:spPr>
          <a:xfrm>
            <a:off x="4702841" y="560069"/>
            <a:ext cx="31318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2/Buste du prince </a:t>
            </a:r>
            <a:r>
              <a:rPr lang="fr-FR" sz="2400" b="1" dirty="0" err="1">
                <a:solidFill>
                  <a:schemeClr val="bg1"/>
                </a:solidFill>
              </a:rPr>
              <a:t>Ankhhaf</a:t>
            </a:r>
            <a:r>
              <a:rPr lang="fr-FR" sz="2400" b="1" dirty="0">
                <a:solidFill>
                  <a:schemeClr val="bg1"/>
                </a:solidFill>
              </a:rPr>
              <a:t>, de Gizeh, tombeau G 7310. De la 4e dynastie, sous le règne de </a:t>
            </a:r>
            <a:r>
              <a:rPr lang="fr-FR" sz="2400" b="1" dirty="0" err="1">
                <a:solidFill>
                  <a:schemeClr val="bg1"/>
                </a:solidFill>
              </a:rPr>
              <a:t>Khafra</a:t>
            </a:r>
            <a:r>
              <a:rPr lang="fr-FR" sz="2400" b="1" dirty="0">
                <a:solidFill>
                  <a:schemeClr val="bg1"/>
                </a:solidFill>
              </a:rPr>
              <a:t>, vers 2575-2550 av. J.-C. Calcaire peint. Résidant maintenant au Musée des Beaux-Arts de Boston. Expédition au musée 27.442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F054337-4ABB-AA94-28F1-EC649EFFCA9A}"/>
              </a:ext>
            </a:extLst>
          </p:cNvPr>
          <p:cNvSpPr txBox="1"/>
          <p:nvPr/>
        </p:nvSpPr>
        <p:spPr>
          <a:xfrm>
            <a:off x="274714" y="5893922"/>
            <a:ext cx="75599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1/Dieu Bès. Élément de mobilier, bois. Troisième Période intermédiaire (1069-664). Allard Pierson Museum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30F232B-37D7-22BA-E3C4-1DF91309D420}"/>
              </a:ext>
            </a:extLst>
          </p:cNvPr>
          <p:cNvSpPr txBox="1"/>
          <p:nvPr/>
        </p:nvSpPr>
        <p:spPr>
          <a:xfrm>
            <a:off x="1965960" y="133081"/>
            <a:ext cx="1691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40DE467-75AF-24A1-DC70-BD234106FEC6}"/>
              </a:ext>
            </a:extLst>
          </p:cNvPr>
          <p:cNvSpPr txBox="1"/>
          <p:nvPr/>
        </p:nvSpPr>
        <p:spPr>
          <a:xfrm>
            <a:off x="9646920" y="217495"/>
            <a:ext cx="1691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6986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homme&#10;&#10;Description générée automatiquement">
            <a:extLst>
              <a:ext uri="{FF2B5EF4-FFF2-40B4-BE49-F238E27FC236}">
                <a16:creationId xmlns:a16="http://schemas.microsoft.com/office/drawing/2014/main" id="{7E067614-E1C5-4005-DA11-541429A47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90" y="989117"/>
            <a:ext cx="2857500" cy="432435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culpture, Artefact, Sculpture sur pierre, Sculpture&#10;&#10;Description générée automatiquement">
            <a:extLst>
              <a:ext uri="{FF2B5EF4-FFF2-40B4-BE49-F238E27FC236}">
                <a16:creationId xmlns:a16="http://schemas.microsoft.com/office/drawing/2014/main" id="{126DADDB-6725-E1E2-8D57-3D2633E2B1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4332" y="819000"/>
            <a:ext cx="3913778" cy="522000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F579B33-05FD-10DA-18AC-E80EE3BD4EB6}"/>
              </a:ext>
            </a:extLst>
          </p:cNvPr>
          <p:cNvSpPr txBox="1"/>
          <p:nvPr/>
        </p:nvSpPr>
        <p:spPr>
          <a:xfrm>
            <a:off x="4899664" y="1426286"/>
            <a:ext cx="27346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2/Une statue colossale d'Akhenaton provenant de son temple d'Aton à Karnak. Musée égyptien du Caire.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FE83878-1986-3C03-1308-858EB5D305BE}"/>
              </a:ext>
            </a:extLst>
          </p:cNvPr>
          <p:cNvSpPr txBox="1"/>
          <p:nvPr/>
        </p:nvSpPr>
        <p:spPr>
          <a:xfrm>
            <a:off x="115751" y="5431714"/>
            <a:ext cx="5452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1/Statue de </a:t>
            </a:r>
            <a:r>
              <a:rPr lang="fr-FR" sz="2400" b="1" dirty="0" err="1">
                <a:solidFill>
                  <a:schemeClr val="bg1"/>
                </a:solidFill>
              </a:rPr>
              <a:t>Montouhotep</a:t>
            </a:r>
            <a:r>
              <a:rPr lang="fr-FR" sz="2400" b="1" dirty="0">
                <a:solidFill>
                  <a:schemeClr val="bg1"/>
                </a:solidFill>
              </a:rPr>
              <a:t> II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DF31466-37B2-9452-E9F4-1FD19B479C7F}"/>
              </a:ext>
            </a:extLst>
          </p:cNvPr>
          <p:cNvSpPr txBox="1"/>
          <p:nvPr/>
        </p:nvSpPr>
        <p:spPr>
          <a:xfrm>
            <a:off x="1857375" y="490947"/>
            <a:ext cx="1817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02E221D-E5DE-3315-AFD8-2CCE060E7D71}"/>
              </a:ext>
            </a:extLst>
          </p:cNvPr>
          <p:cNvSpPr txBox="1"/>
          <p:nvPr/>
        </p:nvSpPr>
        <p:spPr>
          <a:xfrm>
            <a:off x="9395460" y="297180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8091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Visage humain, sculpture, art&#10;&#10;Description générée automatiquement">
            <a:extLst>
              <a:ext uri="{FF2B5EF4-FFF2-40B4-BE49-F238E27FC236}">
                <a16:creationId xmlns:a16="http://schemas.microsoft.com/office/drawing/2014/main" id="{1DD5491C-0A96-D901-9E0F-BE41807353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610" y="1270346"/>
            <a:ext cx="3492540" cy="4680000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statue, musée, Visage humain, Artefact&#10;&#10;Description générée automatiquement">
            <a:extLst>
              <a:ext uri="{FF2B5EF4-FFF2-40B4-BE49-F238E27FC236}">
                <a16:creationId xmlns:a16="http://schemas.microsoft.com/office/drawing/2014/main" id="{A1AA75A5-03DB-E779-F94C-0306A7FDF8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2843" y="586438"/>
            <a:ext cx="3780000" cy="5685121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76B830-4270-B439-1862-9364C44D3117}"/>
              </a:ext>
            </a:extLst>
          </p:cNvPr>
          <p:cNvSpPr txBox="1"/>
          <p:nvPr/>
        </p:nvSpPr>
        <p:spPr>
          <a:xfrm>
            <a:off x="718550" y="272024"/>
            <a:ext cx="6733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1/Reine </a:t>
            </a:r>
            <a:r>
              <a:rPr lang="fr-FR" sz="2400" b="1" dirty="0" err="1"/>
              <a:t>Tiyi</a:t>
            </a:r>
            <a:r>
              <a:rPr lang="fr-FR" sz="2400" b="1" dirty="0"/>
              <a:t>, v. 1355 </a:t>
            </a:r>
            <a:r>
              <a:rPr lang="fr-FR" sz="2400" b="1" dirty="0" err="1"/>
              <a:t>Nouv</a:t>
            </a:r>
            <a:r>
              <a:rPr lang="fr-FR" sz="2400" b="1" dirty="0"/>
              <a:t>. </a:t>
            </a:r>
            <a:r>
              <a:rPr lang="fr-FR" sz="2400" b="1" dirty="0" err="1"/>
              <a:t>Emp</a:t>
            </a:r>
            <a:r>
              <a:rPr lang="fr-FR" sz="2400" b="1" dirty="0"/>
              <a:t>., XVIIIe dyn. Bois d'if, toile de lin, or, lapis H. 9,5 cm. Musée égyptien de Berlin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D5B39C9-84F9-9D32-AD8C-B0007F5922EC}"/>
              </a:ext>
            </a:extLst>
          </p:cNvPr>
          <p:cNvSpPr txBox="1"/>
          <p:nvPr/>
        </p:nvSpPr>
        <p:spPr>
          <a:xfrm>
            <a:off x="571020" y="3087126"/>
            <a:ext cx="1064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D881773-37E1-0FFD-E44C-D5C5F155C10A}"/>
              </a:ext>
            </a:extLst>
          </p:cNvPr>
          <p:cNvSpPr txBox="1"/>
          <p:nvPr/>
        </p:nvSpPr>
        <p:spPr>
          <a:xfrm>
            <a:off x="4639157" y="2274837"/>
            <a:ext cx="29136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2/Buste de Néfertiti 1353-1337 </a:t>
            </a:r>
            <a:r>
              <a:rPr lang="fr-FR" sz="2400" b="1" dirty="0" err="1"/>
              <a:t>Nouv</a:t>
            </a:r>
            <a:r>
              <a:rPr lang="fr-FR" sz="2400" b="1" dirty="0"/>
              <a:t>. </a:t>
            </a:r>
            <a:r>
              <a:rPr lang="fr-FR" sz="2400" b="1" dirty="0" err="1"/>
              <a:t>Emp</a:t>
            </a:r>
            <a:r>
              <a:rPr lang="fr-FR" sz="2400" b="1" dirty="0"/>
              <a:t>., XVIIIe dyn. Calcaire peint, 47 cm. Musée égyptien de Berlin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F637777-54B6-683B-C34F-81B986E9E24F}"/>
              </a:ext>
            </a:extLst>
          </p:cNvPr>
          <p:cNvSpPr txBox="1"/>
          <p:nvPr/>
        </p:nvSpPr>
        <p:spPr>
          <a:xfrm>
            <a:off x="7590459" y="5294917"/>
            <a:ext cx="2194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356801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uste, sculpture, Visage humain&#10;&#10;Description générée automatiquement">
            <a:extLst>
              <a:ext uri="{FF2B5EF4-FFF2-40B4-BE49-F238E27FC236}">
                <a16:creationId xmlns:a16="http://schemas.microsoft.com/office/drawing/2014/main" id="{24DB78B2-CC2C-B839-C814-B6C65A8847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2560" y="998475"/>
            <a:ext cx="3233164" cy="4680000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Torse, Visage humain, personne&#10;&#10;Description générée automatiquement">
            <a:extLst>
              <a:ext uri="{FF2B5EF4-FFF2-40B4-BE49-F238E27FC236}">
                <a16:creationId xmlns:a16="http://schemas.microsoft.com/office/drawing/2014/main" id="{A1C70192-9C9E-B02E-508E-5C3F2F0EBD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3320" y="1088475"/>
            <a:ext cx="4174419" cy="4500000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D35C03-D414-888D-D8C8-3B1B4BF69E39}"/>
              </a:ext>
            </a:extLst>
          </p:cNvPr>
          <p:cNvSpPr txBox="1"/>
          <p:nvPr/>
        </p:nvSpPr>
        <p:spPr>
          <a:xfrm>
            <a:off x="4665724" y="5769525"/>
            <a:ext cx="7436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2/Le Scribe accroupi v. 2300-2200 ? IVe dynastie Calcaire peint, incrustations84 musée du Louvre.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C7605B4-7531-F234-C9AB-58C5208A25A5}"/>
              </a:ext>
            </a:extLst>
          </p:cNvPr>
          <p:cNvSpPr txBox="1"/>
          <p:nvPr/>
        </p:nvSpPr>
        <p:spPr>
          <a:xfrm>
            <a:off x="480919" y="27526"/>
            <a:ext cx="89039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1/Tête verte de Berlin Dynastie lagide, v. -100/-50 Grauwacke, H. 21,5 cm. Musée égyptien de Berlin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9E0524F-E79D-5662-77DD-8BD7D7355815}"/>
              </a:ext>
            </a:extLst>
          </p:cNvPr>
          <p:cNvSpPr txBox="1"/>
          <p:nvPr/>
        </p:nvSpPr>
        <p:spPr>
          <a:xfrm>
            <a:off x="872584" y="2991948"/>
            <a:ext cx="1119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029B366-C7B3-9B58-D921-AA13C50CA995}"/>
              </a:ext>
            </a:extLst>
          </p:cNvPr>
          <p:cNvSpPr txBox="1"/>
          <p:nvPr/>
        </p:nvSpPr>
        <p:spPr>
          <a:xfrm>
            <a:off x="6306315" y="3068858"/>
            <a:ext cx="794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4312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musée&#10;&#10;Description générée automatiquement">
            <a:extLst>
              <a:ext uri="{FF2B5EF4-FFF2-40B4-BE49-F238E27FC236}">
                <a16:creationId xmlns:a16="http://schemas.microsoft.com/office/drawing/2014/main" id="{A2F60449-EE4A-027B-68E1-3EE279B165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783" y="245286"/>
            <a:ext cx="3302749" cy="54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, mur, dessin&#10;&#10;Description générée automatiquement">
            <a:extLst>
              <a:ext uri="{FF2B5EF4-FFF2-40B4-BE49-F238E27FC236}">
                <a16:creationId xmlns:a16="http://schemas.microsoft.com/office/drawing/2014/main" id="{570777CC-38F2-0FC2-2F91-8A21C93B9E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9470" y="694708"/>
            <a:ext cx="6480000" cy="43182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CDFE802-36AA-56AE-0D9D-118D4020A818}"/>
              </a:ext>
            </a:extLst>
          </p:cNvPr>
          <p:cNvSpPr txBox="1"/>
          <p:nvPr/>
        </p:nvSpPr>
        <p:spPr>
          <a:xfrm>
            <a:off x="6671310" y="109933"/>
            <a:ext cx="5212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3200" b="1" dirty="0">
                <a:solidFill>
                  <a:schemeClr val="bg1"/>
                </a:solidFill>
              </a:rPr>
              <a:t>2/Mastaba de Ti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51C6367-B14C-5D75-C3E3-96DFA84A342C}"/>
              </a:ext>
            </a:extLst>
          </p:cNvPr>
          <p:cNvSpPr txBox="1"/>
          <p:nvPr/>
        </p:nvSpPr>
        <p:spPr>
          <a:xfrm>
            <a:off x="317977" y="5693742"/>
            <a:ext cx="113042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 L'une des triades de Mykérinos. Triade du 17e nome, </a:t>
            </a:r>
            <a:r>
              <a:rPr lang="fr-FR" sz="2400" b="1" dirty="0" err="1">
                <a:solidFill>
                  <a:schemeClr val="bg1"/>
                </a:solidFill>
              </a:rPr>
              <a:t>Cynopolis</a:t>
            </a:r>
            <a:r>
              <a:rPr lang="fr-FR" sz="2400" b="1" dirty="0">
                <a:solidFill>
                  <a:schemeClr val="bg1"/>
                </a:solidFill>
              </a:rPr>
              <a:t>, nome du Chacal. Le personnage du nome passe son bras dans le dos du roi. Grauwacke. 92,5 × 43 cm. Musée égyptien du Caire JE 40679</a:t>
            </a:r>
          </a:p>
        </p:txBody>
      </p:sp>
    </p:spTree>
    <p:extLst>
      <p:ext uri="{BB962C8B-B14F-4D97-AF65-F5344CB8AC3E}">
        <p14:creationId xmlns:p14="http://schemas.microsoft.com/office/powerpoint/2010/main" val="234018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culpture, statue, musée&#10;&#10;Description générée automatiquement">
            <a:extLst>
              <a:ext uri="{FF2B5EF4-FFF2-40B4-BE49-F238E27FC236}">
                <a16:creationId xmlns:a16="http://schemas.microsoft.com/office/drawing/2014/main" id="{2F34E499-F700-C03E-1B0F-7F0127E617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2628" y="569098"/>
            <a:ext cx="4114286" cy="5040000"/>
          </a:xfrm>
          <a:prstGeom prst="rect">
            <a:avLst/>
          </a:prstGeom>
          <a:ln w="88900" cap="sq" cmpd="thickThin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, Artefact, statue, sculpture&#10;&#10;Description générée automatiquement">
            <a:extLst>
              <a:ext uri="{FF2B5EF4-FFF2-40B4-BE49-F238E27FC236}">
                <a16:creationId xmlns:a16="http://schemas.microsoft.com/office/drawing/2014/main" id="{5E83B1F1-3F39-4689-9952-C1C0008DDB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5088" y="1343970"/>
            <a:ext cx="3937072" cy="525600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720FF1-0DCE-0659-E395-2C66BC41E09C}"/>
              </a:ext>
            </a:extLst>
          </p:cNvPr>
          <p:cNvSpPr txBox="1"/>
          <p:nvPr/>
        </p:nvSpPr>
        <p:spPr>
          <a:xfrm>
            <a:off x="7132320" y="778337"/>
            <a:ext cx="5154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2/Visage de </a:t>
            </a:r>
            <a:r>
              <a:rPr lang="fr-FR" sz="2400" b="1" dirty="0" err="1">
                <a:solidFill>
                  <a:srgbClr val="FFFF00"/>
                </a:solidFill>
              </a:rPr>
              <a:t>Senwosret</a:t>
            </a:r>
            <a:r>
              <a:rPr lang="fr-FR" sz="2400" b="1" dirty="0">
                <a:solidFill>
                  <a:srgbClr val="FFFF00"/>
                </a:solidFill>
              </a:rPr>
              <a:t> III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5EC6370-EBC7-3551-E4B9-1C7634878C06}"/>
              </a:ext>
            </a:extLst>
          </p:cNvPr>
          <p:cNvSpPr txBox="1"/>
          <p:nvPr/>
        </p:nvSpPr>
        <p:spPr>
          <a:xfrm>
            <a:off x="6250258" y="3429000"/>
            <a:ext cx="544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623272C-C983-4771-BEF3-60EECF5B08AE}"/>
              </a:ext>
            </a:extLst>
          </p:cNvPr>
          <p:cNvSpPr txBox="1"/>
          <p:nvPr/>
        </p:nvSpPr>
        <p:spPr>
          <a:xfrm>
            <a:off x="982980" y="5657671"/>
            <a:ext cx="5634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1/ Tête d'un pharaon, </a:t>
            </a:r>
            <a:r>
              <a:rPr lang="fr-FR" sz="2400" b="1" dirty="0" err="1">
                <a:solidFill>
                  <a:srgbClr val="FFFF00"/>
                </a:solidFill>
              </a:rPr>
              <a:t>Senwosret</a:t>
            </a:r>
            <a:r>
              <a:rPr lang="fr-FR" sz="2400" b="1" dirty="0">
                <a:solidFill>
                  <a:srgbClr val="FFFF00"/>
                </a:solidFill>
              </a:rPr>
              <a:t> III. Granodiorite. De l' Egypte </a:t>
            </a:r>
            <a:r>
              <a:rPr lang="fr-FR" sz="2400" b="1" dirty="0" err="1">
                <a:solidFill>
                  <a:srgbClr val="FFFF00"/>
                </a:solidFill>
              </a:rPr>
              <a:t>ancienneau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Kunsthistorisches</a:t>
            </a:r>
            <a:r>
              <a:rPr lang="fr-FR" sz="2400" b="1" dirty="0">
                <a:solidFill>
                  <a:srgbClr val="FFFF00"/>
                </a:solidFill>
              </a:rPr>
              <a:t> Museum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DC1E6B9-CF9F-0BBB-C2C3-1037287C827F}"/>
              </a:ext>
            </a:extLst>
          </p:cNvPr>
          <p:cNvSpPr txBox="1"/>
          <p:nvPr/>
        </p:nvSpPr>
        <p:spPr>
          <a:xfrm>
            <a:off x="751133" y="3527465"/>
            <a:ext cx="1062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4709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tatue, sculpture, art&#10;&#10;Description générée automatiquement">
            <a:extLst>
              <a:ext uri="{FF2B5EF4-FFF2-40B4-BE49-F238E27FC236}">
                <a16:creationId xmlns:a16="http://schemas.microsoft.com/office/drawing/2014/main" id="{5D7E472A-A9F2-3A2E-424B-6D77FF308B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744" y="873000"/>
            <a:ext cx="2568840" cy="51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sculpture, Buste, musée&#10;&#10;Description générée automatiquement">
            <a:extLst>
              <a:ext uri="{FF2B5EF4-FFF2-40B4-BE49-F238E27FC236}">
                <a16:creationId xmlns:a16="http://schemas.microsoft.com/office/drawing/2014/main" id="{2B533E40-24DC-3F11-2E93-AAEAB33770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9561" y="1078740"/>
            <a:ext cx="6015695" cy="45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6FFDE7-8233-1962-C82F-7A310CF7E2B9}"/>
              </a:ext>
            </a:extLst>
          </p:cNvPr>
          <p:cNvSpPr txBox="1"/>
          <p:nvPr/>
        </p:nvSpPr>
        <p:spPr>
          <a:xfrm>
            <a:off x="5027677" y="5664960"/>
            <a:ext cx="6812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2/Portrait du roi Sésostris III. Obsidienne, H. 12 cm. Inv.138. Obsidienne, roche vitreuse d'origine volcanique, matériau de grande dureté et fragilité, extrêmement difficile à travailler</a:t>
            </a:r>
            <a:r>
              <a:rPr lang="fr-FR" sz="2000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412AB0D-9890-9A60-F7B4-00511A9BC838}"/>
              </a:ext>
            </a:extLst>
          </p:cNvPr>
          <p:cNvSpPr txBox="1"/>
          <p:nvPr/>
        </p:nvSpPr>
        <p:spPr>
          <a:xfrm>
            <a:off x="8217408" y="407745"/>
            <a:ext cx="1074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2912F93-766B-4A12-0674-39BABE10DFE0}"/>
              </a:ext>
            </a:extLst>
          </p:cNvPr>
          <p:cNvSpPr txBox="1"/>
          <p:nvPr/>
        </p:nvSpPr>
        <p:spPr>
          <a:xfrm>
            <a:off x="342900" y="0"/>
            <a:ext cx="6549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1/</a:t>
            </a:r>
            <a:r>
              <a:rPr lang="en-US" sz="2400" b="1" dirty="0" err="1">
                <a:solidFill>
                  <a:srgbClr val="FFFF00"/>
                </a:solidFill>
              </a:rPr>
              <a:t>Sésostris</a:t>
            </a:r>
            <a:r>
              <a:rPr lang="en-US" sz="2400" b="1" dirty="0">
                <a:solidFill>
                  <a:srgbClr val="FFFF00"/>
                </a:solidFill>
              </a:rPr>
              <a:t> III Granit rose, v. 1872-1854 British Museum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430030A-E463-2597-0801-9152FE591569}"/>
              </a:ext>
            </a:extLst>
          </p:cNvPr>
          <p:cNvSpPr txBox="1"/>
          <p:nvPr/>
        </p:nvSpPr>
        <p:spPr>
          <a:xfrm>
            <a:off x="342900" y="2743965"/>
            <a:ext cx="6238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938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art&#10;&#10;Description générée automatiquement">
            <a:extLst>
              <a:ext uri="{FF2B5EF4-FFF2-40B4-BE49-F238E27FC236}">
                <a16:creationId xmlns:a16="http://schemas.microsoft.com/office/drawing/2014/main" id="{B13872B4-9E49-D4FC-E443-429F50A340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000" y="1485920"/>
            <a:ext cx="4860000" cy="323115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Artefact, Visage humain, art&#10;&#10;Description générée automatiquement">
            <a:extLst>
              <a:ext uri="{FF2B5EF4-FFF2-40B4-BE49-F238E27FC236}">
                <a16:creationId xmlns:a16="http://schemas.microsoft.com/office/drawing/2014/main" id="{0AB7A3A6-4BFF-D3F9-45A8-F8BD7E7A00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8759" y="994430"/>
            <a:ext cx="3492000" cy="461380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7B02AF3-6975-CDED-A2B9-49250A2E7FF2}"/>
              </a:ext>
            </a:extLst>
          </p:cNvPr>
          <p:cNvSpPr txBox="1"/>
          <p:nvPr/>
        </p:nvSpPr>
        <p:spPr>
          <a:xfrm>
            <a:off x="5977890" y="5608236"/>
            <a:ext cx="6297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1/Sésostris III en homme âgé Granit noir British Museum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DE44F82-C827-6893-4E6E-1F502B0B0722}"/>
              </a:ext>
            </a:extLst>
          </p:cNvPr>
          <p:cNvSpPr txBox="1"/>
          <p:nvPr/>
        </p:nvSpPr>
        <p:spPr>
          <a:xfrm>
            <a:off x="461242" y="2578299"/>
            <a:ext cx="1840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7DB0676-0C12-7219-7F42-A9D169385F8F}"/>
              </a:ext>
            </a:extLst>
          </p:cNvPr>
          <p:cNvSpPr txBox="1"/>
          <p:nvPr/>
        </p:nvSpPr>
        <p:spPr>
          <a:xfrm>
            <a:off x="8778240" y="418767"/>
            <a:ext cx="2857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0C1B939-E71E-CBD5-87BE-42917FEC44D6}"/>
              </a:ext>
            </a:extLst>
          </p:cNvPr>
          <p:cNvSpPr txBox="1"/>
          <p:nvPr/>
        </p:nvSpPr>
        <p:spPr>
          <a:xfrm>
            <a:off x="1097280" y="872172"/>
            <a:ext cx="61607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1/Sésostris III Granit noir British Museum</a:t>
            </a:r>
          </a:p>
        </p:txBody>
      </p:sp>
    </p:spTree>
    <p:extLst>
      <p:ext uri="{BB962C8B-B14F-4D97-AF65-F5344CB8AC3E}">
        <p14:creationId xmlns:p14="http://schemas.microsoft.com/office/powerpoint/2010/main" val="95595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art, musée, Artefact&#10;&#10;Description générée automatiquement">
            <a:extLst>
              <a:ext uri="{FF2B5EF4-FFF2-40B4-BE49-F238E27FC236}">
                <a16:creationId xmlns:a16="http://schemas.microsoft.com/office/drawing/2014/main" id="{BEF4D8B9-6264-BD69-1CEE-C2C23483E6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972" y="272571"/>
            <a:ext cx="5282624" cy="39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efact, Sculpture, art, soulagement&#10;&#10;Description générée automatiquement">
            <a:extLst>
              <a:ext uri="{FF2B5EF4-FFF2-40B4-BE49-F238E27FC236}">
                <a16:creationId xmlns:a16="http://schemas.microsoft.com/office/drawing/2014/main" id="{5E80D60C-4834-0E1D-DA23-9CE3482249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2028" y="2343189"/>
            <a:ext cx="5148000" cy="42581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0A0861-658D-EFAD-26C7-065520EB51A3}"/>
              </a:ext>
            </a:extLst>
          </p:cNvPr>
          <p:cNvSpPr txBox="1"/>
          <p:nvPr/>
        </p:nvSpPr>
        <p:spPr>
          <a:xfrm>
            <a:off x="6482028" y="1421574"/>
            <a:ext cx="6022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2/La famille royale Calcaire, 32,5 × 39 cm Musée égyptien de Berlin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465A09E-4495-7F0E-ECFE-584A6BCBD828}"/>
              </a:ext>
            </a:extLst>
          </p:cNvPr>
          <p:cNvSpPr txBox="1"/>
          <p:nvPr/>
        </p:nvSpPr>
        <p:spPr>
          <a:xfrm>
            <a:off x="346735" y="4232571"/>
            <a:ext cx="57130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1/Tombe des danseuses. Deuxième Période intermédiaire, 17e dyn.. </a:t>
            </a:r>
            <a:r>
              <a:rPr lang="fr-FR" sz="2400" b="1" dirty="0" err="1">
                <a:solidFill>
                  <a:schemeClr val="bg1"/>
                </a:solidFill>
              </a:rPr>
              <a:t>Ashmolean</a:t>
            </a:r>
            <a:r>
              <a:rPr lang="fr-FR" sz="2400" b="1" dirty="0">
                <a:solidFill>
                  <a:schemeClr val="bg1"/>
                </a:solidFill>
              </a:rPr>
              <a:t> Museum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7B71AC8-B052-F427-58BE-DC4207AC865B}"/>
              </a:ext>
            </a:extLst>
          </p:cNvPr>
          <p:cNvSpPr txBox="1"/>
          <p:nvPr/>
        </p:nvSpPr>
        <p:spPr>
          <a:xfrm>
            <a:off x="6041006" y="4832735"/>
            <a:ext cx="882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70B4F70-C043-67B6-AB9A-4925BB6D12BC}"/>
              </a:ext>
            </a:extLst>
          </p:cNvPr>
          <p:cNvSpPr txBox="1"/>
          <p:nvPr/>
        </p:nvSpPr>
        <p:spPr>
          <a:xfrm>
            <a:off x="6022012" y="401330"/>
            <a:ext cx="1289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53837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art, musée&#10;&#10;Description générée automatiquement">
            <a:extLst>
              <a:ext uri="{FF2B5EF4-FFF2-40B4-BE49-F238E27FC236}">
                <a16:creationId xmlns:a16="http://schemas.microsoft.com/office/drawing/2014/main" id="{A7FAA57A-D1CF-8E36-BA6D-C68F9671EE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10" y="411480"/>
            <a:ext cx="5176263" cy="41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Artefact, sculpture, Buste&#10;&#10;Description générée automatiquement">
            <a:extLst>
              <a:ext uri="{FF2B5EF4-FFF2-40B4-BE49-F238E27FC236}">
                <a16:creationId xmlns:a16="http://schemas.microsoft.com/office/drawing/2014/main" id="{35797B39-7B09-D30B-A057-5506892A26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0490" y="2233440"/>
            <a:ext cx="4356000" cy="435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CBA7A1-2C0F-B636-D7EE-2622CE47D531}"/>
              </a:ext>
            </a:extLst>
          </p:cNvPr>
          <p:cNvSpPr txBox="1"/>
          <p:nvPr/>
        </p:nvSpPr>
        <p:spPr>
          <a:xfrm>
            <a:off x="6096000" y="872965"/>
            <a:ext cx="62750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1/Portrait d'une jeune femme de la famille d'Akhenaton. Quartzite peinte, H 11 cm. Musée égyptien de Berlin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A71673B-ADC1-4D07-5991-D7CE0E72B8C6}"/>
              </a:ext>
            </a:extLst>
          </p:cNvPr>
          <p:cNvSpPr txBox="1"/>
          <p:nvPr/>
        </p:nvSpPr>
        <p:spPr>
          <a:xfrm>
            <a:off x="547292" y="4551480"/>
            <a:ext cx="5958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Deux princesses Calcaire peint, H. 21 cm. </a:t>
            </a:r>
            <a:r>
              <a:rPr lang="fr-FR" sz="2400" b="1" dirty="0" err="1"/>
              <a:t>Metropolitan</a:t>
            </a:r>
            <a:r>
              <a:rPr lang="fr-FR" sz="2400" b="1" dirty="0"/>
              <a:t> Museum of Art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235339E-40A0-752F-BC15-1B8935A00F8E}"/>
              </a:ext>
            </a:extLst>
          </p:cNvPr>
          <p:cNvSpPr txBox="1"/>
          <p:nvPr/>
        </p:nvSpPr>
        <p:spPr>
          <a:xfrm>
            <a:off x="11283" y="611355"/>
            <a:ext cx="2594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E5FCF4D-AB44-AACF-0E47-8F76A81C5F8C}"/>
              </a:ext>
            </a:extLst>
          </p:cNvPr>
          <p:cNvSpPr txBox="1"/>
          <p:nvPr/>
        </p:nvSpPr>
        <p:spPr>
          <a:xfrm>
            <a:off x="6849032" y="3522874"/>
            <a:ext cx="864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80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ante terrestre, Matériau naturel&#10;&#10;Description générée automatiquement">
            <a:extLst>
              <a:ext uri="{FF2B5EF4-FFF2-40B4-BE49-F238E27FC236}">
                <a16:creationId xmlns:a16="http://schemas.microsoft.com/office/drawing/2014/main" id="{4798EEF8-600F-E397-85D3-93E066C4EB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533" y="226442"/>
            <a:ext cx="4060422" cy="5040000"/>
          </a:xfrm>
          <a:prstGeom prst="rect">
            <a:avLst/>
          </a:prstGeom>
          <a:ln w="889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, rocher&#10;&#10;Description générée automatiquement">
            <a:extLst>
              <a:ext uri="{FF2B5EF4-FFF2-40B4-BE49-F238E27FC236}">
                <a16:creationId xmlns:a16="http://schemas.microsoft.com/office/drawing/2014/main" id="{159BB975-4F9A-0835-850D-5DD5C349C1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4467" y="2997915"/>
            <a:ext cx="6480000" cy="3641665"/>
          </a:xfrm>
          <a:prstGeom prst="rect">
            <a:avLst/>
          </a:prstGeom>
          <a:ln w="889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603A4C-EB80-31C2-6EAA-A4F438E490B7}"/>
              </a:ext>
            </a:extLst>
          </p:cNvPr>
          <p:cNvSpPr txBox="1"/>
          <p:nvPr/>
        </p:nvSpPr>
        <p:spPr>
          <a:xfrm>
            <a:off x="5324467" y="2020719"/>
            <a:ext cx="744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2/Orge mûr[88] Calcaire peint, H. 23 cm. </a:t>
            </a:r>
            <a:r>
              <a:rPr lang="fr-FR" sz="2400" b="1" dirty="0" err="1"/>
              <a:t>Metropolitan</a:t>
            </a:r>
            <a:r>
              <a:rPr lang="fr-FR" sz="2400" b="1" dirty="0"/>
              <a:t> Museum of Art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447CD6A-F300-1A6F-754E-12CDB59DC0F0}"/>
              </a:ext>
            </a:extLst>
          </p:cNvPr>
          <p:cNvSpPr txBox="1"/>
          <p:nvPr/>
        </p:nvSpPr>
        <p:spPr>
          <a:xfrm>
            <a:off x="4949190" y="4400550"/>
            <a:ext cx="1725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691E88C-09B9-BC73-749D-A5C26F07CD0C}"/>
              </a:ext>
            </a:extLst>
          </p:cNvPr>
          <p:cNvSpPr txBox="1"/>
          <p:nvPr/>
        </p:nvSpPr>
        <p:spPr>
          <a:xfrm>
            <a:off x="4596757" y="583754"/>
            <a:ext cx="1455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  <a:endParaRPr lang="fr-FR" sz="2400" b="1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0200A51-C3B9-430C-0DDC-0F2D813E691D}"/>
              </a:ext>
            </a:extLst>
          </p:cNvPr>
          <p:cNvSpPr txBox="1"/>
          <p:nvPr/>
        </p:nvSpPr>
        <p:spPr>
          <a:xfrm>
            <a:off x="199911" y="5320139"/>
            <a:ext cx="4686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1/Palmiers Terre cuite glaçurée Musée de Brooklyn</a:t>
            </a:r>
          </a:p>
        </p:txBody>
      </p:sp>
    </p:spTree>
    <p:extLst>
      <p:ext uri="{BB962C8B-B14F-4D97-AF65-F5344CB8AC3E}">
        <p14:creationId xmlns:p14="http://schemas.microsoft.com/office/powerpoint/2010/main" val="2288458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mur&#10;&#10;Description générée automatiquement">
            <a:extLst>
              <a:ext uri="{FF2B5EF4-FFF2-40B4-BE49-F238E27FC236}">
                <a16:creationId xmlns:a16="http://schemas.microsoft.com/office/drawing/2014/main" id="{BC9B8BC7-F765-F1F5-FB12-2A211D587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0980" y="644400"/>
            <a:ext cx="2386800" cy="540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Artefact, sculpture, musée&#10;&#10;Description générée automatiquement">
            <a:extLst>
              <a:ext uri="{FF2B5EF4-FFF2-40B4-BE49-F238E27FC236}">
                <a16:creationId xmlns:a16="http://schemas.microsoft.com/office/drawing/2014/main" id="{ADC5AB7B-7E6F-7EBE-998E-3C52E97649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9351" y="999000"/>
            <a:ext cx="3181669" cy="486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4C56439-D2D4-5035-E33D-62212FDEAA25}"/>
              </a:ext>
            </a:extLst>
          </p:cNvPr>
          <p:cNvSpPr txBox="1"/>
          <p:nvPr/>
        </p:nvSpPr>
        <p:spPr>
          <a:xfrm>
            <a:off x="134620" y="2400300"/>
            <a:ext cx="24917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1/Akhenaton-Osiris[89] Grès peint, fragment musée du Caire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D10FED7-1EE3-C6F3-3A00-782E9376CF32}"/>
              </a:ext>
            </a:extLst>
          </p:cNvPr>
          <p:cNvSpPr txBox="1"/>
          <p:nvPr/>
        </p:nvSpPr>
        <p:spPr>
          <a:xfrm>
            <a:off x="2230909" y="644400"/>
            <a:ext cx="1440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43AB4D8-04ED-5517-601C-2D02B1EE47F4}"/>
              </a:ext>
            </a:extLst>
          </p:cNvPr>
          <p:cNvSpPr txBox="1"/>
          <p:nvPr/>
        </p:nvSpPr>
        <p:spPr>
          <a:xfrm>
            <a:off x="7589520" y="484400"/>
            <a:ext cx="2148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46A31EB-904A-EA0D-E133-800E9B42597F}"/>
              </a:ext>
            </a:extLst>
          </p:cNvPr>
          <p:cNvSpPr txBox="1"/>
          <p:nvPr/>
        </p:nvSpPr>
        <p:spPr>
          <a:xfrm>
            <a:off x="9578340" y="2400300"/>
            <a:ext cx="26136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Corps de femme, peut-être de la reine Néfertiti. Quartzite rouge[90] Musée du Louvre</a:t>
            </a:r>
          </a:p>
        </p:txBody>
      </p:sp>
    </p:spTree>
    <p:extLst>
      <p:ext uri="{BB962C8B-B14F-4D97-AF65-F5344CB8AC3E}">
        <p14:creationId xmlns:p14="http://schemas.microsoft.com/office/powerpoint/2010/main" val="372516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musée, laiton, sculpture&#10;&#10;Description générée automatiquement">
            <a:extLst>
              <a:ext uri="{FF2B5EF4-FFF2-40B4-BE49-F238E27FC236}">
                <a16:creationId xmlns:a16="http://schemas.microsoft.com/office/drawing/2014/main" id="{679CB36D-67EE-A810-AD70-CA7E8E2C1E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720" y="329220"/>
            <a:ext cx="3600000" cy="45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efact, art, musée&#10;&#10;Description générée automatiquement">
            <a:extLst>
              <a:ext uri="{FF2B5EF4-FFF2-40B4-BE49-F238E27FC236}">
                <a16:creationId xmlns:a16="http://schemas.microsoft.com/office/drawing/2014/main" id="{0D550EC6-7128-9935-B78E-3D360430A8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390" y="1308780"/>
            <a:ext cx="4176000" cy="52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C0A706E-AD5A-C8C0-602F-6FB44E9D9582}"/>
              </a:ext>
            </a:extLst>
          </p:cNvPr>
          <p:cNvSpPr txBox="1"/>
          <p:nvPr/>
        </p:nvSpPr>
        <p:spPr>
          <a:xfrm>
            <a:off x="5847900" y="47341"/>
            <a:ext cx="62437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2/Ostracon peint sur éclat de calcaire. Pharaon, un Égyptien ordinaire et une étrangère. H. 26 cm </a:t>
            </a:r>
            <a:r>
              <a:rPr lang="fr-FR" sz="2400" b="1" dirty="0" err="1">
                <a:solidFill>
                  <a:srgbClr val="FFFF00"/>
                </a:solidFill>
              </a:rPr>
              <a:t>Metropolitan</a:t>
            </a:r>
            <a:r>
              <a:rPr lang="fr-FR" sz="2400" b="1" dirty="0">
                <a:solidFill>
                  <a:srgbClr val="FFFF00"/>
                </a:solidFill>
              </a:rPr>
              <a:t> Museum of Art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EC8B3C3-915A-6026-D07C-37827BEB1793}"/>
              </a:ext>
            </a:extLst>
          </p:cNvPr>
          <p:cNvSpPr txBox="1"/>
          <p:nvPr/>
        </p:nvSpPr>
        <p:spPr>
          <a:xfrm>
            <a:off x="891540" y="512950"/>
            <a:ext cx="112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08C47D7-714A-F00A-D2C9-424738C3516A}"/>
              </a:ext>
            </a:extLst>
          </p:cNvPr>
          <p:cNvSpPr txBox="1"/>
          <p:nvPr/>
        </p:nvSpPr>
        <p:spPr>
          <a:xfrm>
            <a:off x="5682976" y="1725930"/>
            <a:ext cx="651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2899DF7-B7B8-D58A-7ED5-C0FAD72C0557}"/>
              </a:ext>
            </a:extLst>
          </p:cNvPr>
          <p:cNvSpPr txBox="1"/>
          <p:nvPr/>
        </p:nvSpPr>
        <p:spPr>
          <a:xfrm>
            <a:off x="614342" y="4949055"/>
            <a:ext cx="5699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Masque funéraire de </a:t>
            </a:r>
            <a:r>
              <a:rPr lang="fr-FR" sz="2400" b="1" dirty="0" err="1">
                <a:solidFill>
                  <a:srgbClr val="FFFF00"/>
                </a:solidFill>
              </a:rPr>
              <a:t>Toutânkhamon</a:t>
            </a:r>
            <a:r>
              <a:rPr lang="fr-FR" sz="2400" b="1" dirty="0">
                <a:solidFill>
                  <a:srgbClr val="FFFF00"/>
                </a:solidFill>
              </a:rPr>
              <a:t> ; v. 1327 ; or, pâte de verre et pierres fines ; H. 54 cm ; Musée égyptien du Caire</a:t>
            </a:r>
          </a:p>
        </p:txBody>
      </p:sp>
    </p:spTree>
    <p:extLst>
      <p:ext uri="{BB962C8B-B14F-4D97-AF65-F5344CB8AC3E}">
        <p14:creationId xmlns:p14="http://schemas.microsoft.com/office/powerpoint/2010/main" val="354397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art, musée&#10;&#10;Description générée automatiquement">
            <a:extLst>
              <a:ext uri="{FF2B5EF4-FFF2-40B4-BE49-F238E27FC236}">
                <a16:creationId xmlns:a16="http://schemas.microsoft.com/office/drawing/2014/main" id="{C54F8AAE-392D-45CF-4802-80DA550AA8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3260" y="469260"/>
            <a:ext cx="3492000" cy="4365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einture, art, habits, personne&#10;&#10;Description générée automatiquement">
            <a:extLst>
              <a:ext uri="{FF2B5EF4-FFF2-40B4-BE49-F238E27FC236}">
                <a16:creationId xmlns:a16="http://schemas.microsoft.com/office/drawing/2014/main" id="{E851C253-5932-389B-EDB0-69646B8750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7441" y="1863720"/>
            <a:ext cx="4421299" cy="46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2D08AD-EB3F-2835-D239-D9EA01642326}"/>
              </a:ext>
            </a:extLst>
          </p:cNvPr>
          <p:cNvSpPr txBox="1"/>
          <p:nvPr/>
        </p:nvSpPr>
        <p:spPr>
          <a:xfrm>
            <a:off x="6096000" y="819256"/>
            <a:ext cx="5253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2/Tombe de Néfertari (épouse de Ramsès II). QV66, v. 1249. Louxor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704C6E6-0452-BF6B-B8B1-774D0CD46426}"/>
              </a:ext>
            </a:extLst>
          </p:cNvPr>
          <p:cNvSpPr txBox="1"/>
          <p:nvPr/>
        </p:nvSpPr>
        <p:spPr>
          <a:xfrm>
            <a:off x="5642611" y="1893473"/>
            <a:ext cx="1089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AAE39DB-DCDC-B3B5-5E90-8ADA3242AE84}"/>
              </a:ext>
            </a:extLst>
          </p:cNvPr>
          <p:cNvSpPr txBox="1"/>
          <p:nvPr/>
        </p:nvSpPr>
        <p:spPr>
          <a:xfrm>
            <a:off x="710566" y="4834260"/>
            <a:ext cx="50177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1/Ostracon peint sur éclat de calcaire. Pharaon, un égyptien ordinaire et une étrangère. H. 26 cm </a:t>
            </a:r>
            <a:r>
              <a:rPr lang="fr-FR" sz="2400" b="1" dirty="0" err="1">
                <a:solidFill>
                  <a:srgbClr val="FFFF00"/>
                </a:solidFill>
              </a:rPr>
              <a:t>Metropolitan</a:t>
            </a:r>
            <a:r>
              <a:rPr lang="fr-FR" sz="2400" b="1" dirty="0">
                <a:solidFill>
                  <a:srgbClr val="FFFF00"/>
                </a:solidFill>
              </a:rPr>
              <a:t> Museum of Art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CEFF40D-B312-4677-24F7-1B636A6FBB35}"/>
              </a:ext>
            </a:extLst>
          </p:cNvPr>
          <p:cNvSpPr txBox="1"/>
          <p:nvPr/>
        </p:nvSpPr>
        <p:spPr>
          <a:xfrm>
            <a:off x="1583260" y="819256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58494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Artefact, musée, Arts visuels&#10;&#10;Description générée automatiquement">
            <a:extLst>
              <a:ext uri="{FF2B5EF4-FFF2-40B4-BE49-F238E27FC236}">
                <a16:creationId xmlns:a16="http://schemas.microsoft.com/office/drawing/2014/main" id="{15B8FA53-C304-97FD-384F-00D3B1216E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00" y="457200"/>
            <a:ext cx="5520000" cy="41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Histoire antique, Ruines, ciel&#10;&#10;Description générée automatiquement">
            <a:extLst>
              <a:ext uri="{FF2B5EF4-FFF2-40B4-BE49-F238E27FC236}">
                <a16:creationId xmlns:a16="http://schemas.microsoft.com/office/drawing/2014/main" id="{E19FFDC5-E0FD-1647-945F-A7A0197618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0998" y="2900580"/>
            <a:ext cx="5188501" cy="363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899662-6198-F9C3-37DB-E8352850E5D0}"/>
              </a:ext>
            </a:extLst>
          </p:cNvPr>
          <p:cNvSpPr txBox="1"/>
          <p:nvPr/>
        </p:nvSpPr>
        <p:spPr>
          <a:xfrm>
            <a:off x="6324602" y="1988820"/>
            <a:ext cx="579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2/Grand temple d'Abou </a:t>
            </a:r>
            <a:r>
              <a:rPr lang="fr-FR" sz="2400" b="1" dirty="0" err="1"/>
              <a:t>Simbel</a:t>
            </a:r>
            <a:r>
              <a:rPr lang="fr-FR" sz="2400" b="1" dirty="0"/>
              <a:t>. Nubie. Règne de Ramsès II, XIXe dynastie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11E8402-5740-0B9F-A39F-41FF84BA40B4}"/>
              </a:ext>
            </a:extLst>
          </p:cNvPr>
          <p:cNvSpPr txBox="1"/>
          <p:nvPr/>
        </p:nvSpPr>
        <p:spPr>
          <a:xfrm>
            <a:off x="594360" y="4718580"/>
            <a:ext cx="5501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1/Ramsès II et Horus Calcaire peint. Vers 1275 Bas-relief. XIXe dynastie Temple de Ramsès II, Abydos musée du Louvre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262F798-517D-D116-0688-CE1F0511B5D8}"/>
              </a:ext>
            </a:extLst>
          </p:cNvPr>
          <p:cNvSpPr txBox="1"/>
          <p:nvPr/>
        </p:nvSpPr>
        <p:spPr>
          <a:xfrm>
            <a:off x="6096000" y="868194"/>
            <a:ext cx="1893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C4B9323-E0A9-1805-DB10-E21A81707D45}"/>
              </a:ext>
            </a:extLst>
          </p:cNvPr>
          <p:cNvSpPr txBox="1"/>
          <p:nvPr/>
        </p:nvSpPr>
        <p:spPr>
          <a:xfrm>
            <a:off x="6096000" y="3702387"/>
            <a:ext cx="1485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8614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croquis, art, Artefact&#10;&#10;Description générée automatiquement">
            <a:extLst>
              <a:ext uri="{FF2B5EF4-FFF2-40B4-BE49-F238E27FC236}">
                <a16:creationId xmlns:a16="http://schemas.microsoft.com/office/drawing/2014/main" id="{65966216-0136-0DBA-3C61-4CB2084DC3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706" y="638999"/>
            <a:ext cx="3908929" cy="558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rocher&#10;&#10;Description générée automatiquement">
            <a:extLst>
              <a:ext uri="{FF2B5EF4-FFF2-40B4-BE49-F238E27FC236}">
                <a16:creationId xmlns:a16="http://schemas.microsoft.com/office/drawing/2014/main" id="{85A65DBD-F3E6-7991-7F88-AB84DD714A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7294" y="1771608"/>
            <a:ext cx="5364000" cy="3566241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3F9E1D-B567-0BE5-D1E5-D797F93FBC24}"/>
              </a:ext>
            </a:extLst>
          </p:cNvPr>
          <p:cNvSpPr txBox="1"/>
          <p:nvPr/>
        </p:nvSpPr>
        <p:spPr>
          <a:xfrm>
            <a:off x="5707499" y="5388002"/>
            <a:ext cx="6023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2/Temple d'Isis à </a:t>
            </a:r>
            <a:r>
              <a:rPr lang="fr-FR" sz="2400" b="1" dirty="0" err="1"/>
              <a:t>Philæ</a:t>
            </a:r>
            <a:r>
              <a:rPr lang="fr-FR" sz="2400" b="1" dirty="0"/>
              <a:t> (</a:t>
            </a:r>
            <a:r>
              <a:rPr lang="fr-FR" sz="2400" b="1" dirty="0" err="1"/>
              <a:t>act</a:t>
            </a:r>
            <a:r>
              <a:rPr lang="fr-FR" sz="2400" b="1" dirty="0"/>
              <a:t>. sur l'île d'</a:t>
            </a:r>
            <a:r>
              <a:rPr lang="fr-FR" sz="2400" b="1" dirty="0" err="1"/>
              <a:t>Aguilkia</a:t>
            </a:r>
            <a:r>
              <a:rPr lang="fr-FR" sz="2400" b="1" dirty="0"/>
              <a:t>) Dynastie lagide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D81FDB4-544F-7A92-52B2-A81724F70258}"/>
              </a:ext>
            </a:extLst>
          </p:cNvPr>
          <p:cNvSpPr txBox="1"/>
          <p:nvPr/>
        </p:nvSpPr>
        <p:spPr>
          <a:xfrm>
            <a:off x="5466337" y="3038494"/>
            <a:ext cx="2983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97C25E6-F88A-6B15-5B57-C1941801C004}"/>
              </a:ext>
            </a:extLst>
          </p:cNvPr>
          <p:cNvSpPr txBox="1"/>
          <p:nvPr/>
        </p:nvSpPr>
        <p:spPr>
          <a:xfrm>
            <a:off x="2701409" y="115779"/>
            <a:ext cx="3006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486C3AB-4660-FA87-1440-479A0E29B399}"/>
              </a:ext>
            </a:extLst>
          </p:cNvPr>
          <p:cNvSpPr txBox="1"/>
          <p:nvPr/>
        </p:nvSpPr>
        <p:spPr>
          <a:xfrm>
            <a:off x="5052060" y="377389"/>
            <a:ext cx="59491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1/Esquisse sur ostracon calcaire. British Museum</a:t>
            </a:r>
          </a:p>
        </p:txBody>
      </p:sp>
    </p:spTree>
    <p:extLst>
      <p:ext uri="{BB962C8B-B14F-4D97-AF65-F5344CB8AC3E}">
        <p14:creationId xmlns:p14="http://schemas.microsoft.com/office/powerpoint/2010/main" val="2877034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dessin humoristique&#10;&#10;Description générée automatiquement">
            <a:extLst>
              <a:ext uri="{FF2B5EF4-FFF2-40B4-BE49-F238E27FC236}">
                <a16:creationId xmlns:a16="http://schemas.microsoft.com/office/drawing/2014/main" id="{7ABBD77B-7EEC-1183-8181-531114F2D9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1450" y="1600217"/>
            <a:ext cx="5076000" cy="33747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ccessoire, Accessoire de mode, laiton, or&#10;&#10;Description générée automatiquement">
            <a:extLst>
              <a:ext uri="{FF2B5EF4-FFF2-40B4-BE49-F238E27FC236}">
                <a16:creationId xmlns:a16="http://schemas.microsoft.com/office/drawing/2014/main" id="{3D778414-A5D4-14B9-13FF-61DEFF3061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8788" y="795991"/>
            <a:ext cx="4068000" cy="526601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CBD5D24-C4E4-12A3-F1EB-7BC59F47EC21}"/>
              </a:ext>
            </a:extLst>
          </p:cNvPr>
          <p:cNvSpPr txBox="1"/>
          <p:nvPr/>
        </p:nvSpPr>
        <p:spPr>
          <a:xfrm>
            <a:off x="4732020" y="6183630"/>
            <a:ext cx="7738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2/Bague aux chevaux 1150-1069 AEC musée du Louvre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6428133-6C6A-78F1-7A4C-54CF35818D45}"/>
              </a:ext>
            </a:extLst>
          </p:cNvPr>
          <p:cNvSpPr txBox="1"/>
          <p:nvPr/>
        </p:nvSpPr>
        <p:spPr>
          <a:xfrm>
            <a:off x="8878068" y="211216"/>
            <a:ext cx="217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BEA3662-F268-A563-1F88-8D1C19B09CD9}"/>
              </a:ext>
            </a:extLst>
          </p:cNvPr>
          <p:cNvSpPr txBox="1"/>
          <p:nvPr/>
        </p:nvSpPr>
        <p:spPr>
          <a:xfrm>
            <a:off x="742950" y="503603"/>
            <a:ext cx="6238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1/La déesse Isis. Peinture murale Tombe de Séthi Ier. v. 1360 AEC Nouvel Empire Karnak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EB698E4-A0F8-A866-16BD-2E83A5A05F91}"/>
              </a:ext>
            </a:extLst>
          </p:cNvPr>
          <p:cNvSpPr txBox="1"/>
          <p:nvPr/>
        </p:nvSpPr>
        <p:spPr>
          <a:xfrm>
            <a:off x="595782" y="3025989"/>
            <a:ext cx="577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70283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istoire antique, Ruines, bâtiment&#10;&#10;Description générée automatiquement">
            <a:extLst>
              <a:ext uri="{FF2B5EF4-FFF2-40B4-BE49-F238E27FC236}">
                <a16:creationId xmlns:a16="http://schemas.microsoft.com/office/drawing/2014/main" id="{A35EC919-EFB7-96EF-3269-548A48DAA7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183" y="523220"/>
            <a:ext cx="8218694" cy="6156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A264EB-F9A6-9B6C-C98D-4D92F2C03825}"/>
              </a:ext>
            </a:extLst>
          </p:cNvPr>
          <p:cNvSpPr txBox="1"/>
          <p:nvPr/>
        </p:nvSpPr>
        <p:spPr>
          <a:xfrm>
            <a:off x="697230" y="0"/>
            <a:ext cx="8606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L’Art De L’Egypte antique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B83BD88-9087-ACE6-5E2B-6367C8D8EED3}"/>
              </a:ext>
            </a:extLst>
          </p:cNvPr>
          <p:cNvSpPr txBox="1"/>
          <p:nvPr/>
        </p:nvSpPr>
        <p:spPr>
          <a:xfrm>
            <a:off x="8730877" y="2423160"/>
            <a:ext cx="34611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651D4E9-DD19-43BC-4A96-FD1F10DF9FB2}"/>
              </a:ext>
            </a:extLst>
          </p:cNvPr>
          <p:cNvSpPr txBox="1"/>
          <p:nvPr/>
        </p:nvSpPr>
        <p:spPr>
          <a:xfrm>
            <a:off x="8938260" y="4000500"/>
            <a:ext cx="2891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72491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1172</Words>
  <Application>Microsoft Office PowerPoint</Application>
  <PresentationFormat>Grand écran</PresentationFormat>
  <Paragraphs>113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2023-12-21T06:10:55Z</dcterms:created>
  <dcterms:modified xsi:type="dcterms:W3CDTF">2023-12-29T09:01:29Z</dcterms:modified>
</cp:coreProperties>
</file>